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57" r:id="rId1"/>
  </p:sldMasterIdLst>
  <p:notesMasterIdLst>
    <p:notesMasterId r:id="rId77"/>
  </p:notesMasterIdLst>
  <p:handoutMasterIdLst>
    <p:handoutMasterId r:id="rId78"/>
  </p:handoutMasterIdLst>
  <p:sldIdLst>
    <p:sldId id="256" r:id="rId2"/>
    <p:sldId id="347" r:id="rId3"/>
    <p:sldId id="303" r:id="rId4"/>
    <p:sldId id="344" r:id="rId5"/>
    <p:sldId id="345" r:id="rId6"/>
    <p:sldId id="261" r:id="rId7"/>
    <p:sldId id="263" r:id="rId8"/>
    <p:sldId id="264" r:id="rId9"/>
    <p:sldId id="309" r:id="rId10"/>
    <p:sldId id="310" r:id="rId11"/>
    <p:sldId id="265" r:id="rId12"/>
    <p:sldId id="311" r:id="rId13"/>
    <p:sldId id="266" r:id="rId14"/>
    <p:sldId id="313" r:id="rId15"/>
    <p:sldId id="312" r:id="rId16"/>
    <p:sldId id="267" r:id="rId17"/>
    <p:sldId id="314" r:id="rId18"/>
    <p:sldId id="340" r:id="rId19"/>
    <p:sldId id="268" r:id="rId20"/>
    <p:sldId id="304" r:id="rId21"/>
    <p:sldId id="269" r:id="rId22"/>
    <p:sldId id="348" r:id="rId23"/>
    <p:sldId id="270" r:id="rId24"/>
    <p:sldId id="349" r:id="rId25"/>
    <p:sldId id="271" r:id="rId26"/>
    <p:sldId id="352" r:id="rId27"/>
    <p:sldId id="272" r:id="rId28"/>
    <p:sldId id="316" r:id="rId29"/>
    <p:sldId id="273" r:id="rId30"/>
    <p:sldId id="350" r:id="rId31"/>
    <p:sldId id="341" r:id="rId32"/>
    <p:sldId id="274" r:id="rId33"/>
    <p:sldId id="295" r:id="rId34"/>
    <p:sldId id="275" r:id="rId35"/>
    <p:sldId id="276" r:id="rId36"/>
    <p:sldId id="278" r:id="rId37"/>
    <p:sldId id="279" r:id="rId38"/>
    <p:sldId id="342" r:id="rId39"/>
    <p:sldId id="280" r:id="rId40"/>
    <p:sldId id="319" r:id="rId41"/>
    <p:sldId id="281" r:id="rId42"/>
    <p:sldId id="320" r:id="rId43"/>
    <p:sldId id="282" r:id="rId44"/>
    <p:sldId id="321" r:id="rId45"/>
    <p:sldId id="322" r:id="rId46"/>
    <p:sldId id="323" r:id="rId47"/>
    <p:sldId id="283" r:id="rId48"/>
    <p:sldId id="343" r:id="rId49"/>
    <p:sldId id="284" r:id="rId50"/>
    <p:sldId id="324" r:id="rId51"/>
    <p:sldId id="325" r:id="rId52"/>
    <p:sldId id="359" r:id="rId53"/>
    <p:sldId id="285" r:id="rId54"/>
    <p:sldId id="360" r:id="rId55"/>
    <p:sldId id="358" r:id="rId56"/>
    <p:sldId id="286" r:id="rId57"/>
    <p:sldId id="326" r:id="rId58"/>
    <p:sldId id="287" r:id="rId59"/>
    <p:sldId id="328" r:id="rId60"/>
    <p:sldId id="288" r:id="rId61"/>
    <p:sldId id="329" r:id="rId62"/>
    <p:sldId id="330" r:id="rId63"/>
    <p:sldId id="289" r:id="rId64"/>
    <p:sldId id="331" r:id="rId65"/>
    <p:sldId id="346" r:id="rId66"/>
    <p:sldId id="338" r:id="rId67"/>
    <p:sldId id="332" r:id="rId68"/>
    <p:sldId id="333" r:id="rId69"/>
    <p:sldId id="334" r:id="rId70"/>
    <p:sldId id="296" r:id="rId71"/>
    <p:sldId id="335" r:id="rId72"/>
    <p:sldId id="336" r:id="rId73"/>
    <p:sldId id="355" r:id="rId74"/>
    <p:sldId id="294" r:id="rId75"/>
    <p:sldId id="351" r:id="rId76"/>
  </p:sldIdLst>
  <p:sldSz cx="9144000" cy="6858000" type="screen4x3"/>
  <p:notesSz cx="6858000" cy="9144000"/>
  <p:defaultTextStyle>
    <a:defPPr>
      <a:defRPr lang="ja-JP"/>
    </a:defPPr>
    <a:lvl1pPr algn="r"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r"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r"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r"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r"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久保直樹" initials="久保直樹" lastIdx="1" clrIdx="0">
    <p:extLst>
      <p:ext uri="{19B8F6BF-5375-455C-9EA6-DF929625EA0E}">
        <p15:presenceInfo xmlns:p15="http://schemas.microsoft.com/office/powerpoint/2012/main" userId="久保直樹"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E40"/>
    <a:srgbClr val="FFE06A"/>
    <a:srgbClr val="FDBF2D"/>
    <a:srgbClr val="27A5D7"/>
    <a:srgbClr val="00A4DB"/>
    <a:srgbClr val="CD9B23"/>
    <a:srgbClr val="FFFFFF"/>
    <a:srgbClr val="BC0000"/>
    <a:srgbClr val="00A041"/>
    <a:srgbClr val="1844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10" autoAdjust="0"/>
    <p:restoredTop sz="86667" autoAdjust="0"/>
  </p:normalViewPr>
  <p:slideViewPr>
    <p:cSldViewPr>
      <p:cViewPr varScale="1">
        <p:scale>
          <a:sx n="99" d="100"/>
          <a:sy n="99" d="100"/>
        </p:scale>
        <p:origin x="2118" y="72"/>
      </p:cViewPr>
      <p:guideLst>
        <p:guide orient="horz" pos="2160"/>
        <p:guide pos="2880"/>
      </p:guideLst>
    </p:cSldViewPr>
  </p:slideViewPr>
  <p:outlineViewPr>
    <p:cViewPr>
      <p:scale>
        <a:sx n="33" d="100"/>
        <a:sy n="33" d="100"/>
      </p:scale>
      <p:origin x="0" y="-26264"/>
    </p:cViewPr>
  </p:outlineViewPr>
  <p:notesTextViewPr>
    <p:cViewPr>
      <p:scale>
        <a:sx n="1" d="1"/>
        <a:sy n="1" d="1"/>
      </p:scale>
      <p:origin x="0" y="0"/>
    </p:cViewPr>
  </p:notesTextViewPr>
  <p:sorterViewPr>
    <p:cViewPr varScale="1">
      <p:scale>
        <a:sx n="100" d="100"/>
        <a:sy n="100" d="100"/>
      </p:scale>
      <p:origin x="0" y="-6992"/>
    </p:cViewPr>
  </p:sorterViewPr>
  <p:notesViewPr>
    <p:cSldViewPr>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072593F-B2DE-B149-9F7F-0260FEB5D3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21693053-077C-7943-A77B-91A26F09A7F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91CDEEA-4ED2-F542-BD5C-046B82578B52}" type="datetimeFigureOut">
              <a:rPr kumimoji="1" lang="ja-JP" altLang="en-US" smtClean="0"/>
              <a:t>2023/4/12</a:t>
            </a:fld>
            <a:endParaRPr kumimoji="1" lang="ja-JP" altLang="en-US"/>
          </a:p>
        </p:txBody>
      </p:sp>
      <p:sp>
        <p:nvSpPr>
          <p:cNvPr id="4" name="フッター プレースホルダー 3">
            <a:extLst>
              <a:ext uri="{FF2B5EF4-FFF2-40B4-BE49-F238E27FC236}">
                <a16:creationId xmlns:a16="http://schemas.microsoft.com/office/drawing/2014/main" id="{08CD16C5-FCDE-834E-9DDC-0F28C2F0F5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7F718D65-9F9E-7540-B78D-980362C3DC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36097A-8C30-9040-B3B3-8DA340ED133D}" type="slidenum">
              <a:rPr kumimoji="1" lang="ja-JP" altLang="en-US" smtClean="0"/>
              <a:t>‹#›</a:t>
            </a:fld>
            <a:endParaRPr kumimoji="1" lang="ja-JP" altLang="en-US"/>
          </a:p>
        </p:txBody>
      </p:sp>
    </p:spTree>
    <p:extLst>
      <p:ext uri="{BB962C8B-B14F-4D97-AF65-F5344CB8AC3E}">
        <p14:creationId xmlns:p14="http://schemas.microsoft.com/office/powerpoint/2010/main" val="23638861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atin typeface="ＭＳ Ｐゴシック" panose="020B0600070205080204" pitchFamily="50" charset="-128"/>
              </a:defRPr>
            </a:lvl1pPr>
          </a:lstStyle>
          <a:p>
            <a:endParaRPr lang="en-US" altLang="ja-JP" dirty="0"/>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ＭＳ Ｐゴシック" panose="020B0600070205080204" pitchFamily="50" charset="-128"/>
              </a:defRPr>
            </a:lvl1pPr>
          </a:lstStyle>
          <a:p>
            <a:endParaRPr lang="en-US" altLang="ja-JP" dirty="0"/>
          </a:p>
        </p:txBody>
      </p:sp>
      <p:sp>
        <p:nvSpPr>
          <p:cNvPr id="204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ＭＳ Ｐゴシック" panose="020B0600070205080204" pitchFamily="50" charset="-128"/>
              </a:defRPr>
            </a:lvl1pPr>
          </a:lstStyle>
          <a:p>
            <a:endParaRPr lang="en-US" altLang="ja-JP" dirty="0"/>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ＭＳ Ｐゴシック" panose="020B0600070205080204" pitchFamily="50" charset="-128"/>
              </a:defRPr>
            </a:lvl1pPr>
          </a:lstStyle>
          <a:p>
            <a:fld id="{B57F5BD8-0FBB-4900-95D8-32243153D3B8}" type="slidenum">
              <a:rPr lang="en-US" altLang="ja-JP" smtClean="0"/>
              <a:pPr/>
              <a:t>‹#›</a:t>
            </a:fld>
            <a:endParaRPr lang="en-US" altLang="ja-JP" dirty="0"/>
          </a:p>
        </p:txBody>
      </p:sp>
    </p:spTree>
    <p:extLst>
      <p:ext uri="{BB962C8B-B14F-4D97-AF65-F5344CB8AC3E}">
        <p14:creationId xmlns:p14="http://schemas.microsoft.com/office/powerpoint/2010/main" val="25026336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ＭＳ Ｐゴシック" panose="020B0600070205080204" pitchFamily="50" charset="-128"/>
        <a:ea typeface="ＭＳ Ｐ明朝" pitchFamily="18" charset="-128"/>
        <a:cs typeface="+mn-cs"/>
      </a:defRPr>
    </a:lvl1pPr>
    <a:lvl2pPr marL="457200" algn="l" rtl="0" fontAlgn="base">
      <a:spcBef>
        <a:spcPct val="30000"/>
      </a:spcBef>
      <a:spcAft>
        <a:spcPct val="0"/>
      </a:spcAft>
      <a:defRPr kumimoji="1" sz="1200" kern="1200">
        <a:solidFill>
          <a:schemeClr val="tx1"/>
        </a:solidFill>
        <a:latin typeface="ＭＳ Ｐゴシック" panose="020B0600070205080204" pitchFamily="50" charset="-128"/>
        <a:ea typeface="ＭＳ Ｐ明朝" pitchFamily="18" charset="-128"/>
        <a:cs typeface="+mn-cs"/>
      </a:defRPr>
    </a:lvl2pPr>
    <a:lvl3pPr marL="914400" algn="l" rtl="0" fontAlgn="base">
      <a:spcBef>
        <a:spcPct val="30000"/>
      </a:spcBef>
      <a:spcAft>
        <a:spcPct val="0"/>
      </a:spcAft>
      <a:defRPr kumimoji="1" sz="1200" kern="1200">
        <a:solidFill>
          <a:schemeClr val="tx1"/>
        </a:solidFill>
        <a:latin typeface="ＭＳ Ｐゴシック" panose="020B0600070205080204" pitchFamily="50" charset="-128"/>
        <a:ea typeface="ＭＳ Ｐ明朝" pitchFamily="18" charset="-128"/>
        <a:cs typeface="+mn-cs"/>
      </a:defRPr>
    </a:lvl3pPr>
    <a:lvl4pPr marL="1371600" algn="l" rtl="0" fontAlgn="base">
      <a:spcBef>
        <a:spcPct val="30000"/>
      </a:spcBef>
      <a:spcAft>
        <a:spcPct val="0"/>
      </a:spcAft>
      <a:defRPr kumimoji="1" sz="1200" kern="1200">
        <a:solidFill>
          <a:schemeClr val="tx1"/>
        </a:solidFill>
        <a:latin typeface="ＭＳ Ｐゴシック" panose="020B0600070205080204" pitchFamily="50" charset="-128"/>
        <a:ea typeface="ＭＳ Ｐ明朝" pitchFamily="18" charset="-128"/>
        <a:cs typeface="+mn-cs"/>
      </a:defRPr>
    </a:lvl4pPr>
    <a:lvl5pPr marL="1828800" algn="l" rtl="0" fontAlgn="base">
      <a:spcBef>
        <a:spcPct val="30000"/>
      </a:spcBef>
      <a:spcAft>
        <a:spcPct val="0"/>
      </a:spcAft>
      <a:defRPr kumimoji="1" sz="1200" kern="1200">
        <a:solidFill>
          <a:schemeClr val="tx1"/>
        </a:solidFill>
        <a:latin typeface="ＭＳ Ｐゴシック" panose="020B0600070205080204" pitchFamily="50" charset="-128"/>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われわれの組織の安全教育をおこないます。これは</a:t>
            </a:r>
            <a:r>
              <a:rPr kumimoji="1" lang="en-US" altLang="ja-JP" dirty="0"/>
              <a:t>1</a:t>
            </a:r>
            <a:r>
              <a:rPr kumimoji="1" lang="ja-JP" altLang="en-US" dirty="0"/>
              <a:t>年に</a:t>
            </a:r>
            <a:r>
              <a:rPr kumimoji="1" lang="en-US" altLang="ja-JP" dirty="0"/>
              <a:t>1</a:t>
            </a:r>
            <a:r>
              <a:rPr kumimoji="1" lang="ja-JP" altLang="en-US" dirty="0"/>
              <a:t>回以上実施するものです。</a:t>
            </a: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0</a:t>
            </a:fld>
            <a:endParaRPr lang="en-US" altLang="ja-JP" dirty="0"/>
          </a:p>
        </p:txBody>
      </p:sp>
    </p:spTree>
    <p:extLst>
      <p:ext uri="{BB962C8B-B14F-4D97-AF65-F5344CB8AC3E}">
        <p14:creationId xmlns:p14="http://schemas.microsoft.com/office/powerpoint/2010/main" val="3241406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kern="0" dirty="0">
                <a:solidFill>
                  <a:srgbClr val="000000"/>
                </a:solidFill>
                <a:latin typeface="ＭＳ Ｐゴシック" panose="020B0600070205080204" pitchFamily="50" charset="-128"/>
                <a:ea typeface="ＭＳ Ｐゴシック" panose="020B0600070205080204" pitchFamily="50" charset="-128"/>
              </a:rPr>
              <a:t>6</a:t>
            </a:r>
            <a:r>
              <a:rPr lang="ja-JP" altLang="en-US" kern="0" dirty="0">
                <a:solidFill>
                  <a:srgbClr val="000000"/>
                </a:solidFill>
                <a:latin typeface="ＭＳ Ｐゴシック" panose="020B0600070205080204" pitchFamily="50" charset="-128"/>
                <a:ea typeface="ＭＳ Ｐゴシック" panose="020B0600070205080204" pitchFamily="50" charset="-128"/>
              </a:rPr>
              <a:t>） リスクとベネフィット</a:t>
            </a:r>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sz="500" dirty="0">
                <a:solidFill>
                  <a:srgbClr val="F18300"/>
                </a:solidFill>
                <a:latin typeface="ＭＳ Ｐゴシック" panose="020B0600070205080204" pitchFamily="50" charset="-128"/>
                <a:ea typeface="ＭＳ Ｐゴシック" panose="020B0600070205080204" pitchFamily="50" charset="-128"/>
              </a:rPr>
              <a:t>・</a:t>
            </a:r>
            <a:r>
              <a:rPr lang="ja-JP" altLang="en-US" dirty="0">
                <a:solidFill>
                  <a:srgbClr val="000000"/>
                </a:solidFill>
                <a:latin typeface="ＭＳ Ｐゴシック" panose="020B0600070205080204" pitchFamily="50" charset="-128"/>
                <a:ea typeface="ＭＳ Ｐゴシック" panose="020B0600070205080204" pitchFamily="50" charset="-128"/>
              </a:rPr>
              <a:t>「許容可能なリスク」を引き受けることと、ベネフィット（利便性・有用性）を享受することのバランスを考える必要があります。</a:t>
            </a:r>
            <a:endParaRPr lang="ja-JP" altLang="en-US" kern="0" dirty="0">
              <a:solidFill>
                <a:srgbClr val="000000"/>
              </a:solidFill>
              <a:latin typeface="ＭＳ Ｐゴシック" panose="020B0600070205080204" pitchFamily="50" charset="-128"/>
              <a:ea typeface="ＭＳ Ｐゴシック" panose="020B0600070205080204" pitchFamily="50" charset="-128"/>
            </a:endParaRPr>
          </a:p>
          <a:p>
            <a:endParaRPr lang="ja-JP" altLang="en-US" kern="0" dirty="0">
              <a:solidFill>
                <a:srgbClr val="000000"/>
              </a:solidFill>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9</a:t>
            </a:fld>
            <a:endParaRPr lang="en-US" altLang="ja-JP" dirty="0"/>
          </a:p>
        </p:txBody>
      </p:sp>
    </p:spTree>
    <p:extLst>
      <p:ext uri="{BB962C8B-B14F-4D97-AF65-F5344CB8AC3E}">
        <p14:creationId xmlns:p14="http://schemas.microsoft.com/office/powerpoint/2010/main" val="3690769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b="0" dirty="0">
                <a:solidFill>
                  <a:srgbClr val="F18300"/>
                </a:solidFill>
              </a:rPr>
              <a:t>7</a:t>
            </a:r>
            <a:r>
              <a:rPr lang="ja-JP" altLang="en-US" b="0" dirty="0">
                <a:solidFill>
                  <a:srgbClr val="F18300"/>
                </a:solidFill>
              </a:rPr>
              <a:t>）</a:t>
            </a:r>
            <a:r>
              <a:rPr lang="ja-JP" altLang="en-US" b="0" dirty="0">
                <a:solidFill>
                  <a:srgbClr val="000000"/>
                </a:solidFill>
              </a:rPr>
              <a:t>「被害が発生していない」、が「安全」ということではありません</a:t>
            </a:r>
            <a:endParaRPr lang="en-US" altLang="ja-JP" b="0" dirty="0">
              <a:solidFill>
                <a:srgbClr val="000000"/>
              </a:solidFill>
            </a:endParaRPr>
          </a:p>
          <a:p>
            <a:r>
              <a:rPr lang="ja-JP" altLang="en-US" sz="400" b="0" dirty="0">
                <a:solidFill>
                  <a:srgbClr val="F18300"/>
                </a:solidFill>
              </a:rPr>
              <a:t>・</a:t>
            </a:r>
            <a:r>
              <a:rPr lang="ja-JP" altLang="en-US" b="0" dirty="0">
                <a:solidFill>
                  <a:srgbClr val="000000"/>
                </a:solidFill>
              </a:rPr>
              <a:t>「これまでに被害が発生していない」という結果は、「今後も被害が発生しない」ことへの根拠にはなりません。</a:t>
            </a:r>
          </a:p>
          <a:p>
            <a:r>
              <a:rPr lang="ja-JP" altLang="en-US" sz="400" b="0" dirty="0">
                <a:solidFill>
                  <a:srgbClr val="F18300"/>
                </a:solidFill>
              </a:rPr>
              <a:t>・</a:t>
            </a:r>
            <a:r>
              <a:rPr lang="ja-JP" altLang="en-US" b="0" dirty="0">
                <a:solidFill>
                  <a:srgbClr val="000000"/>
                </a:solidFill>
              </a:rPr>
              <a:t>「運良く被害が発生していないが、今後、重大な被害が発生し得る状態」はあり得ます。</a:t>
            </a:r>
          </a:p>
          <a:p>
            <a:r>
              <a:rPr lang="ja-JP" altLang="en-US" sz="400" b="0" dirty="0">
                <a:solidFill>
                  <a:srgbClr val="F18300"/>
                </a:solidFill>
              </a:rPr>
              <a:t>・</a:t>
            </a:r>
            <a:r>
              <a:rPr lang="ja-JP" altLang="en-US" b="0" dirty="0">
                <a:solidFill>
                  <a:srgbClr val="000000"/>
                </a:solidFill>
              </a:rPr>
              <a:t>「安全」を確保するために</a:t>
            </a:r>
            <a:r>
              <a:rPr lang="ja-JP" altLang="en-US" b="0">
                <a:solidFill>
                  <a:srgbClr val="000000"/>
                </a:solidFill>
              </a:rPr>
              <a:t>は、これまでの結果</a:t>
            </a:r>
            <a:r>
              <a:rPr lang="ja-JP" altLang="en-US" b="0" dirty="0">
                <a:solidFill>
                  <a:srgbClr val="000000"/>
                </a:solidFill>
              </a:rPr>
              <a:t>だけに目を奪われず、安全の確保に必要な措置を施す</a:t>
            </a:r>
            <a:r>
              <a:rPr lang="ja-JP" altLang="en-US" b="0">
                <a:solidFill>
                  <a:srgbClr val="000000"/>
                </a:solidFill>
              </a:rPr>
              <a:t>ことが重要です。</a:t>
            </a:r>
            <a:endParaRPr lang="en-US" altLang="ja-JP" b="0" dirty="0">
              <a:solidFill>
                <a:srgbClr val="000000"/>
              </a:solidFill>
            </a:endParaRP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10</a:t>
            </a:fld>
            <a:endParaRPr lang="en-US" altLang="ja-JP" dirty="0"/>
          </a:p>
        </p:txBody>
      </p:sp>
    </p:spTree>
    <p:extLst>
      <p:ext uri="{BB962C8B-B14F-4D97-AF65-F5344CB8AC3E}">
        <p14:creationId xmlns:p14="http://schemas.microsoft.com/office/powerpoint/2010/main" val="2045625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ja-JP" b="0" dirty="0">
                <a:solidFill>
                  <a:srgbClr val="F18300"/>
                </a:solidFill>
                <a:latin typeface="ＭＳ Ｐゴシック" panose="020B0600070205080204" pitchFamily="50" charset="-128"/>
                <a:ea typeface="ＭＳ Ｐゴシック" panose="020B0600070205080204" pitchFamily="50" charset="-128"/>
              </a:rPr>
              <a:t>8</a:t>
            </a:r>
            <a:r>
              <a:rPr lang="ja-JP" altLang="en-US" b="0" dirty="0">
                <a:solidFill>
                  <a:srgbClr val="F18300"/>
                </a:solidFill>
                <a:latin typeface="ＭＳ Ｐゴシック" panose="020B0600070205080204" pitchFamily="50" charset="-128"/>
                <a:ea typeface="ＭＳ Ｐゴシック" panose="020B0600070205080204" pitchFamily="50" charset="-128"/>
              </a:rPr>
              <a:t>）</a:t>
            </a:r>
            <a:r>
              <a:rPr lang="ja-JP" altLang="en-US" b="0" dirty="0">
                <a:solidFill>
                  <a:srgbClr val="000000"/>
                </a:solidFill>
                <a:latin typeface="ＭＳ Ｐゴシック" panose="020B0600070205080204" pitchFamily="50" charset="-128"/>
                <a:ea typeface="ＭＳ Ｐゴシック" panose="020B0600070205080204" pitchFamily="50" charset="-128"/>
              </a:rPr>
              <a:t>「安全」と「安心」</a:t>
            </a:r>
            <a:endParaRPr lang="ja-JP" altLang="en-US" b="0" kern="0" dirty="0">
              <a:latin typeface="ＭＳ Ｐゴシック" panose="020B0600070205080204" pitchFamily="50" charset="-128"/>
              <a:ea typeface="ＭＳ Ｐゴシック" panose="020B0600070205080204" pitchFamily="50" charset="-128"/>
            </a:endParaRPr>
          </a:p>
          <a:p>
            <a:r>
              <a:rPr lang="ja-JP" altLang="en-US" sz="500" b="0" dirty="0">
                <a:solidFill>
                  <a:srgbClr val="F18300"/>
                </a:solidFill>
                <a:latin typeface="ＭＳ Ｐゴシック" panose="020B0600070205080204" pitchFamily="50" charset="-128"/>
                <a:ea typeface="ＭＳ Ｐゴシック" panose="020B0600070205080204" pitchFamily="50" charset="-128"/>
              </a:rPr>
              <a:t>・</a:t>
            </a:r>
            <a:r>
              <a:rPr lang="ja-JP" altLang="en-US" b="0" dirty="0">
                <a:solidFill>
                  <a:srgbClr val="000000"/>
                </a:solidFill>
                <a:latin typeface="ＭＳ Ｐゴシック" panose="020B0600070205080204" pitchFamily="50" charset="-128"/>
                <a:ea typeface="ＭＳ Ｐゴシック" panose="020B0600070205080204" pitchFamily="50" charset="-128"/>
              </a:rPr>
              <a:t>「安全」は状態であり、「安心」は心の感じかたです。</a:t>
            </a:r>
          </a:p>
          <a:p>
            <a:r>
              <a:rPr lang="ja-JP" altLang="en-US" sz="500" b="0" dirty="0">
                <a:solidFill>
                  <a:srgbClr val="F18300"/>
                </a:solidFill>
                <a:latin typeface="ＭＳ Ｐゴシック" panose="020B0600070205080204" pitchFamily="50" charset="-128"/>
                <a:ea typeface="ＭＳ Ｐゴシック" panose="020B0600070205080204" pitchFamily="50" charset="-128"/>
              </a:rPr>
              <a:t>・ </a:t>
            </a:r>
            <a:r>
              <a:rPr lang="ja-JP" altLang="en-US" b="0" dirty="0">
                <a:solidFill>
                  <a:srgbClr val="000000"/>
                </a:solidFill>
                <a:latin typeface="ＭＳ Ｐゴシック" panose="020B0600070205080204" pitchFamily="50" charset="-128"/>
                <a:ea typeface="ＭＳ Ｐゴシック" panose="020B0600070205080204" pitchFamily="50" charset="-128"/>
              </a:rPr>
              <a:t>自分の予測する範囲から大きく異なる状況にならず、その状態が「安全」であると信じられる時に、「安心」と感じます。</a:t>
            </a:r>
          </a:p>
          <a:p>
            <a:r>
              <a:rPr lang="ja-JP" altLang="en-US" sz="500" b="0" dirty="0">
                <a:solidFill>
                  <a:srgbClr val="F18300"/>
                </a:solidFill>
                <a:latin typeface="ＭＳ Ｐゴシック" panose="020B0600070205080204" pitchFamily="50" charset="-128"/>
                <a:ea typeface="ＭＳ Ｐゴシック" panose="020B0600070205080204" pitchFamily="50" charset="-128"/>
              </a:rPr>
              <a:t>・</a:t>
            </a:r>
            <a:r>
              <a:rPr lang="ja-JP" altLang="en-US" b="0" dirty="0">
                <a:solidFill>
                  <a:srgbClr val="000000"/>
                </a:solidFill>
                <a:latin typeface="ＭＳ Ｐゴシック" panose="020B0600070205080204" pitchFamily="50" charset="-128"/>
                <a:ea typeface="ＭＳ Ｐゴシック" panose="020B0600070205080204" pitchFamily="50" charset="-128"/>
              </a:rPr>
              <a:t>「安全」な状態であるだけでなく、</a:t>
            </a:r>
            <a:r>
              <a:rPr lang="ja-JP" altLang="en-US" b="0" dirty="0">
                <a:latin typeface="ＭＳ Ｐゴシック" panose="020B0600070205080204" pitchFamily="50" charset="-128"/>
                <a:ea typeface="ＭＳ Ｐゴシック" panose="020B0600070205080204" pitchFamily="50" charset="-128"/>
              </a:rPr>
              <a:t>それを</a:t>
            </a:r>
            <a:r>
              <a:rPr lang="ja-JP" altLang="en-US" dirty="0">
                <a:latin typeface="ＭＳ Ｐゴシック" panose="020B0600070205080204" pitchFamily="50" charset="-128"/>
                <a:ea typeface="ＭＳ Ｐゴシック" panose="020B0600070205080204" pitchFamily="50" charset="-128"/>
              </a:rPr>
              <a:t>客観的に判るようにして、周囲の「安心」につなげる必要があります。</a:t>
            </a:r>
            <a:endParaRPr lang="ja-JP" altLang="en-US" kern="0" dirty="0">
              <a:solidFill>
                <a:srgbClr val="000000"/>
              </a:solidFill>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11</a:t>
            </a:fld>
            <a:endParaRPr lang="en-US" altLang="ja-JP" dirty="0"/>
          </a:p>
        </p:txBody>
      </p:sp>
    </p:spTree>
    <p:extLst>
      <p:ext uri="{BB962C8B-B14F-4D97-AF65-F5344CB8AC3E}">
        <p14:creationId xmlns:p14="http://schemas.microsoft.com/office/powerpoint/2010/main" val="3134724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9</a:t>
            </a:r>
            <a:r>
              <a:rPr kumimoji="1" lang="ja-JP" altLang="en-US"/>
              <a:t>）法的責任</a:t>
            </a:r>
            <a:endParaRPr kumimoji="1" lang="en-US" altLang="ja-JP" dirty="0"/>
          </a:p>
          <a:p>
            <a:r>
              <a:rPr kumimoji="1" lang="ja-JP" altLang="en-US"/>
              <a:t>・ 刑事上の責任は、法令違反に対する罰則をともないます。</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a:t>・ 民事上の責任は、損害に対する賠償をともないます。</a:t>
            </a:r>
          </a:p>
          <a:p>
            <a:r>
              <a:rPr kumimoji="1" lang="ja-JP" altLang="en-US"/>
              <a:t>・ 行政上の責任は、行政処分による活動制限など、をともないます。</a:t>
            </a:r>
          </a:p>
          <a:p>
            <a:r>
              <a:rPr kumimoji="1" lang="ja-JP" altLang="en-US"/>
              <a:t>・ 社会的責任は、社会からの信用低下、をともないます。</a:t>
            </a: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12</a:t>
            </a:fld>
            <a:endParaRPr lang="en-US" altLang="ja-JP" dirty="0"/>
          </a:p>
        </p:txBody>
      </p:sp>
    </p:spTree>
    <p:extLst>
      <p:ext uri="{BB962C8B-B14F-4D97-AF65-F5344CB8AC3E}">
        <p14:creationId xmlns:p14="http://schemas.microsoft.com/office/powerpoint/2010/main" val="1926010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a typeface="ＭＳ Ｐ明朝" pitchFamily="18" charset="-128"/>
                <a:cs typeface="+mn-cs"/>
              </a:rPr>
              <a:t>10</a:t>
            </a:r>
            <a:r>
              <a:rPr kumimoji="1" lang="ja-JP" altLang="en-US" sz="1200" kern="1200">
                <a:solidFill>
                  <a:schemeClr val="tx1"/>
                </a:solidFill>
                <a:ea typeface="ＭＳ Ｐ明朝" pitchFamily="18" charset="-128"/>
                <a:cs typeface="+mn-cs"/>
              </a:rPr>
              <a:t>）安全配慮義務 </a:t>
            </a:r>
          </a:p>
          <a:p>
            <a:r>
              <a:rPr kumimoji="1" lang="ja-JP" altLang="en-US" sz="1200" kern="1200">
                <a:solidFill>
                  <a:schemeClr val="tx1"/>
                </a:solidFill>
                <a:ea typeface="ＭＳ Ｐ明朝" pitchFamily="18" charset="-128"/>
                <a:cs typeface="+mn-cs"/>
              </a:rPr>
              <a:t>・ 社会的に接触する関係の当事者間において、双方が相手方に対して被害が発生しないように注意を払わなければならないとする義務です。</a:t>
            </a:r>
          </a:p>
          <a:p>
            <a:r>
              <a:rPr kumimoji="1" lang="ja-JP" altLang="en-US" sz="1200" kern="1200">
                <a:solidFill>
                  <a:schemeClr val="tx1"/>
                </a:solidFill>
                <a:ea typeface="ＭＳ Ｐ明朝" pitchFamily="18" charset="-128"/>
                <a:cs typeface="+mn-cs"/>
              </a:rPr>
              <a:t>・ 安全配慮義務は、立場・身分によらず自然発生しています。</a:t>
            </a:r>
          </a:p>
          <a:p>
            <a:r>
              <a:rPr kumimoji="1" lang="ja-JP" altLang="en-US" sz="1200" kern="1200">
                <a:solidFill>
                  <a:schemeClr val="tx1"/>
                </a:solidFill>
                <a:ea typeface="ＭＳ Ｐ明朝" pitchFamily="18" charset="-128"/>
                <a:cs typeface="+mn-cs"/>
              </a:rPr>
              <a:t>・ 法令違反は無くても安全配慮義務違反で民事責任が問われることがあります。</a:t>
            </a:r>
            <a:endParaRPr kumimoji="1" lang="ja-JP" altLang="en-US" sz="1200" kern="1200" dirty="0">
              <a:solidFill>
                <a:schemeClr val="tx1"/>
              </a:solidFill>
              <a:ea typeface="ＭＳ Ｐ明朝" pitchFamily="18" charset="-128"/>
              <a:cs typeface="+mn-cs"/>
            </a:endParaRP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13</a:t>
            </a:fld>
            <a:endParaRPr lang="en-US" altLang="ja-JP" dirty="0"/>
          </a:p>
        </p:txBody>
      </p:sp>
    </p:spTree>
    <p:extLst>
      <p:ext uri="{BB962C8B-B14F-4D97-AF65-F5344CB8AC3E}">
        <p14:creationId xmlns:p14="http://schemas.microsoft.com/office/powerpoint/2010/main" val="3212718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latin typeface="ＭＳ Ｐゴシック" panose="020B0600070205080204" pitchFamily="50" charset="-128"/>
                <a:ea typeface="ＭＳ Ｐ明朝" pitchFamily="18" charset="-128"/>
                <a:cs typeface="+mn-cs"/>
              </a:rPr>
              <a:t>11</a:t>
            </a:r>
            <a:r>
              <a:rPr kumimoji="1" lang="ja-JP" altLang="en-US" sz="1200" kern="1200" dirty="0">
                <a:solidFill>
                  <a:schemeClr val="tx1"/>
                </a:solidFill>
                <a:latin typeface="ＭＳ Ｐゴシック" panose="020B0600070205080204" pitchFamily="50" charset="-128"/>
                <a:ea typeface="ＭＳ Ｐ明朝" pitchFamily="18" charset="-128"/>
                <a:cs typeface="+mn-cs"/>
              </a:rPr>
              <a:t>）安全衛生の </a:t>
            </a:r>
            <a:r>
              <a:rPr kumimoji="1" lang="en-US" altLang="ja-JP" sz="1200" kern="1200" dirty="0">
                <a:solidFill>
                  <a:schemeClr val="tx1"/>
                </a:solidFill>
                <a:latin typeface="ＭＳ Ｐゴシック" panose="020B0600070205080204" pitchFamily="50" charset="-128"/>
                <a:ea typeface="ＭＳ Ｐ明朝" pitchFamily="18" charset="-128"/>
                <a:cs typeface="+mn-cs"/>
              </a:rPr>
              <a:t>3</a:t>
            </a:r>
            <a:r>
              <a:rPr kumimoji="1" lang="ja-JP" altLang="en-US" sz="1200" kern="1200" dirty="0">
                <a:solidFill>
                  <a:schemeClr val="tx1"/>
                </a:solidFill>
                <a:latin typeface="ＭＳ Ｐゴシック" panose="020B0600070205080204" pitchFamily="50" charset="-128"/>
                <a:ea typeface="ＭＳ Ｐ明朝" pitchFamily="18" charset="-128"/>
                <a:cs typeface="+mn-cs"/>
              </a:rPr>
              <a:t>管理</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1200" kern="1200" dirty="0">
                <a:solidFill>
                  <a:schemeClr val="tx1"/>
                </a:solidFill>
                <a:latin typeface="ＭＳ Ｐゴシック" panose="020B0600070205080204" pitchFamily="50" charset="-128"/>
                <a:ea typeface="ＭＳ Ｐ明朝" pitchFamily="18" charset="-128"/>
                <a:cs typeface="+mn-cs"/>
              </a:rPr>
              <a:t>・ 作業環境管理は、作業を行う場の適正化</a:t>
            </a:r>
            <a:r>
              <a:rPr kumimoji="1" lang="ja-JP" altLang="en-US" dirty="0"/>
              <a:t>をおこないます。</a:t>
            </a:r>
            <a:endParaRPr kumimoji="1" lang="ja-JP" altLang="en-US" sz="1200" kern="1200" dirty="0">
              <a:solidFill>
                <a:schemeClr val="tx1"/>
              </a:solidFill>
              <a:latin typeface="ＭＳ Ｐゴシック" panose="020B0600070205080204" pitchFamily="50" charset="-128"/>
              <a:ea typeface="ＭＳ Ｐ明朝" pitchFamily="18"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1200" kern="1200" dirty="0">
                <a:solidFill>
                  <a:schemeClr val="tx1"/>
                </a:solidFill>
                <a:latin typeface="ＭＳ Ｐゴシック" panose="020B0600070205080204" pitchFamily="50" charset="-128"/>
                <a:ea typeface="ＭＳ Ｐ明朝" pitchFamily="18" charset="-128"/>
                <a:cs typeface="+mn-cs"/>
              </a:rPr>
              <a:t>・ 作業管理は、作業方法の適正化</a:t>
            </a:r>
            <a:r>
              <a:rPr kumimoji="1" lang="ja-JP" altLang="en-US" dirty="0"/>
              <a:t>をおこないます。</a:t>
            </a:r>
            <a:endParaRPr kumimoji="1" lang="ja-JP" altLang="en-US" sz="1200" kern="1200" dirty="0">
              <a:solidFill>
                <a:schemeClr val="tx1"/>
              </a:solidFill>
              <a:latin typeface="ＭＳ Ｐゴシック" panose="020B0600070205080204" pitchFamily="50" charset="-128"/>
              <a:ea typeface="ＭＳ Ｐ明朝" pitchFamily="18" charset="-128"/>
              <a:cs typeface="+mn-cs"/>
            </a:endParaRPr>
          </a:p>
          <a:p>
            <a:r>
              <a:rPr kumimoji="1" lang="ja-JP" altLang="en-US" sz="1200" kern="1200" dirty="0">
                <a:solidFill>
                  <a:schemeClr val="tx1"/>
                </a:solidFill>
                <a:latin typeface="ＭＳ Ｐゴシック" panose="020B0600070205080204" pitchFamily="50" charset="-128"/>
                <a:ea typeface="ＭＳ Ｐ明朝" pitchFamily="18" charset="-128"/>
                <a:cs typeface="+mn-cs"/>
              </a:rPr>
              <a:t>・ 健康管理は、個人の健康の状態をチェックし、健康状態の</a:t>
            </a:r>
            <a:r>
              <a:rPr kumimoji="1" lang="ja-JP" altLang="en-US" sz="1200" kern="1200">
                <a:solidFill>
                  <a:schemeClr val="tx1"/>
                </a:solidFill>
                <a:latin typeface="ＭＳ Ｐゴシック" panose="020B0600070205080204" pitchFamily="50" charset="-128"/>
                <a:ea typeface="ＭＳ Ｐ明朝" pitchFamily="18" charset="-128"/>
                <a:cs typeface="+mn-cs"/>
              </a:rPr>
              <a:t>悪化を防いだり、適切な治療を受けさせたりして健康を保つようにします。</a:t>
            </a:r>
            <a:endParaRPr kumimoji="1" lang="ja-JP" altLang="en-US" sz="1200" kern="1200" dirty="0">
              <a:solidFill>
                <a:schemeClr val="tx1"/>
              </a:solidFill>
              <a:latin typeface="ＭＳ Ｐゴシック" panose="020B0600070205080204" pitchFamily="50" charset="-128"/>
              <a:ea typeface="ＭＳ Ｐ明朝" pitchFamily="18" charset="-128"/>
              <a:cs typeface="+mn-cs"/>
            </a:endParaRPr>
          </a:p>
          <a:p>
            <a:endParaRPr kumimoji="1" lang="ja-JP" altLang="en-US" sz="1200" kern="1200" dirty="0">
              <a:solidFill>
                <a:schemeClr val="tx1"/>
              </a:solidFill>
              <a:latin typeface="ＭＳ Ｐゴシック" panose="020B0600070205080204" pitchFamily="50" charset="-128"/>
              <a:ea typeface="ＭＳ Ｐ明朝" pitchFamily="18" charset="-128"/>
              <a:cs typeface="+mn-cs"/>
            </a:endParaRP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14</a:t>
            </a:fld>
            <a:endParaRPr lang="en-US" altLang="ja-JP" dirty="0"/>
          </a:p>
        </p:txBody>
      </p:sp>
    </p:spTree>
    <p:extLst>
      <p:ext uri="{BB962C8B-B14F-4D97-AF65-F5344CB8AC3E}">
        <p14:creationId xmlns:p14="http://schemas.microsoft.com/office/powerpoint/2010/main" val="1655093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12</a:t>
            </a:r>
            <a:r>
              <a:rPr kumimoji="1" lang="ja-JP" altLang="en-US" dirty="0"/>
              <a:t>）よんえす</a:t>
            </a:r>
          </a:p>
          <a:p>
            <a:r>
              <a:rPr kumimoji="1" lang="ja-JP" altLang="en-US" dirty="0"/>
              <a:t>・ 整理、不要な物を廃棄します。</a:t>
            </a:r>
          </a:p>
          <a:p>
            <a:r>
              <a:rPr kumimoji="1" lang="ja-JP" altLang="en-US" dirty="0"/>
              <a:t>・ 整頓、必要なものはすぐ使える状態に整えます。</a:t>
            </a:r>
          </a:p>
          <a:p>
            <a:r>
              <a:rPr kumimoji="1" lang="ja-JP" altLang="en-US" dirty="0"/>
              <a:t>・ 清掃、ごみ・汚れを除去して作業しやすくします。</a:t>
            </a:r>
          </a:p>
          <a:p>
            <a:r>
              <a:rPr kumimoji="1" lang="ja-JP" altLang="en-US" dirty="0"/>
              <a:t>・ 清潔、作業場や作業者を汚れのない状態に</a:t>
            </a:r>
            <a:r>
              <a:rPr kumimoji="1" lang="ja-JP" altLang="en-US"/>
              <a:t>保ちます。</a:t>
            </a:r>
            <a:endParaRPr kumimoji="1" lang="en-US" altLang="ja-JP"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15</a:t>
            </a:fld>
            <a:endParaRPr lang="en-US" altLang="ja-JP" dirty="0"/>
          </a:p>
        </p:txBody>
      </p:sp>
    </p:spTree>
    <p:extLst>
      <p:ext uri="{BB962C8B-B14F-4D97-AF65-F5344CB8AC3E}">
        <p14:creationId xmlns:p14="http://schemas.microsoft.com/office/powerpoint/2010/main" val="4155313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13</a:t>
            </a:r>
            <a:r>
              <a:rPr kumimoji="1" lang="ja-JP" altLang="en-US" dirty="0"/>
              <a:t>）認知バイアスに注意</a:t>
            </a:r>
          </a:p>
          <a:p>
            <a:r>
              <a:rPr kumimoji="1" lang="ja-JP" altLang="en-US" dirty="0"/>
              <a:t>・ 正常性バイアス。被害が予想される状況の下でも自分にとっての都合の悪い情報を、無視過小評価することです。例えば、「自分だけは大丈夫」、「今回は大丈夫」。</a:t>
            </a:r>
            <a:endParaRPr kumimoji="1" lang="en-US" altLang="ja-JP" dirty="0"/>
          </a:p>
          <a:p>
            <a:r>
              <a:rPr kumimoji="1" lang="ja-JP" altLang="en-US" dirty="0"/>
              <a:t>などです。</a:t>
            </a:r>
          </a:p>
          <a:p>
            <a:r>
              <a:rPr kumimoji="1" lang="ja-JP" altLang="en-US" dirty="0"/>
              <a:t>・ 確証バイアス。都合のよい事実しかみない、あるいは思い込みです。「きっと</a:t>
            </a:r>
            <a:r>
              <a:rPr kumimoji="1" lang="ja-JP" altLang="en-US" dirty="0" err="1"/>
              <a:t>そうに</a:t>
            </a:r>
            <a:r>
              <a:rPr kumimoji="1" lang="ja-JP" altLang="en-US" dirty="0"/>
              <a:t>違いない」。「ほら、自分の思った通りだ」。などです。</a:t>
            </a:r>
          </a:p>
          <a:p>
            <a:r>
              <a:rPr kumimoji="1" lang="ja-JP" altLang="en-US" dirty="0"/>
              <a:t>・ リスキーシフト。集団内での無根拠な雰囲気につられて危険な方へシフトすることです。他の人も大丈夫だからきっと自分も大丈夫、となります。</a:t>
            </a: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16</a:t>
            </a:fld>
            <a:endParaRPr lang="en-US" altLang="ja-JP" dirty="0"/>
          </a:p>
        </p:txBody>
      </p:sp>
    </p:spTree>
    <p:extLst>
      <p:ext uri="{BB962C8B-B14F-4D97-AF65-F5344CB8AC3E}">
        <p14:creationId xmlns:p14="http://schemas.microsoft.com/office/powerpoint/2010/main" val="235404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a:t>第</a:t>
            </a:r>
            <a:r>
              <a:rPr kumimoji="1" lang="en-US" altLang="ja-JP" dirty="0"/>
              <a:t>2</a:t>
            </a:r>
            <a:r>
              <a:rPr kumimoji="1" lang="ja-JP" altLang="en-US"/>
              <a:t>章。本学の安全衛生管理の体制</a:t>
            </a:r>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7F5BD8-0FBB-4900-95D8-32243153D3B8}" type="slidenum">
              <a:rPr kumimoji="1" lang="en-US" altLang="ja-JP" sz="1200" b="0" i="0" u="none" strike="noStrike" kern="1200" cap="none" spc="0" normalizeH="0" baseline="0" noProof="0" smtClean="0">
                <a:ln>
                  <a:noFill/>
                </a:ln>
                <a:solidFill>
                  <a:srgbClr val="000000"/>
                </a:solidFill>
                <a:effectLst/>
                <a:uLnTx/>
                <a:uFillTx/>
                <a:latin typeface="ＭＳ Ｐゴシック" panose="020B0600070205080204"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itchFamily="50" charset="-128"/>
              <a:cs typeface="+mn-cs"/>
            </a:endParaRPr>
          </a:p>
        </p:txBody>
      </p:sp>
    </p:spTree>
    <p:extLst>
      <p:ext uri="{BB962C8B-B14F-4D97-AF65-F5344CB8AC3E}">
        <p14:creationId xmlns:p14="http://schemas.microsoft.com/office/powerpoint/2010/main" val="764112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）安全衛生管理における大学の特徴</a:t>
            </a:r>
          </a:p>
          <a:p>
            <a:r>
              <a:rPr kumimoji="1" lang="ja-JP" altLang="en-US" dirty="0"/>
              <a:t>・ 社会に人材を送り出す高等教育機関です。</a:t>
            </a:r>
          </a:p>
          <a:p>
            <a:r>
              <a:rPr kumimoji="1" lang="ja-JP" altLang="en-US" dirty="0"/>
              <a:t>・ 最先端も含めて幅広い分野の特徴を併せもちます。</a:t>
            </a:r>
          </a:p>
          <a:p>
            <a:r>
              <a:rPr kumimoji="1" lang="ja-JP" altLang="en-US" dirty="0"/>
              <a:t>・ 未成年も含む多様な年齢・身分の構成員が存在しており、短期間で入れ替わる者も多いです。</a:t>
            </a:r>
          </a:p>
          <a:p>
            <a:r>
              <a:rPr kumimoji="1" lang="ja-JP" altLang="en-US" dirty="0"/>
              <a:t>・ 公共機関として社会的な注目を</a:t>
            </a:r>
            <a:r>
              <a:rPr kumimoji="1" lang="ja-JP" altLang="en-US"/>
              <a:t>集めます。</a:t>
            </a:r>
            <a:endParaRPr kumimoji="1" lang="en-US" altLang="ja-JP"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18</a:t>
            </a:fld>
            <a:endParaRPr lang="en-US" altLang="ja-JP" dirty="0"/>
          </a:p>
        </p:txBody>
      </p:sp>
    </p:spTree>
    <p:extLst>
      <p:ext uri="{BB962C8B-B14F-4D97-AF65-F5344CB8AC3E}">
        <p14:creationId xmlns:p14="http://schemas.microsoft.com/office/powerpoint/2010/main" val="2581928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緊急時の連絡先をスライドに示します。</a:t>
            </a:r>
            <a:endParaRPr kumimoji="1" lang="ja-JP" altLang="en-US"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1</a:t>
            </a:fld>
            <a:endParaRPr lang="en-US" altLang="ja-JP" dirty="0"/>
          </a:p>
        </p:txBody>
      </p:sp>
    </p:spTree>
    <p:extLst>
      <p:ext uri="{BB962C8B-B14F-4D97-AF65-F5344CB8AC3E}">
        <p14:creationId xmlns:p14="http://schemas.microsoft.com/office/powerpoint/2010/main" val="1003205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a:t>）本学における安全衛生管理組織の概要</a:t>
            </a:r>
            <a:endParaRPr kumimoji="1" lang="en-US" altLang="ja-JP" dirty="0"/>
          </a:p>
          <a:p>
            <a:r>
              <a:rPr lang="ja-JP" altLang="en-US" sz="500">
                <a:solidFill>
                  <a:srgbClr val="00A4DB"/>
                </a:solidFill>
                <a:ea typeface="MS PGothic" panose="020B0600070205080204" pitchFamily="34" charset="-128"/>
              </a:rPr>
              <a:t>・ </a:t>
            </a:r>
            <a:r>
              <a:rPr lang="ja-JP" altLang="en-US">
                <a:solidFill>
                  <a:srgbClr val="000000"/>
                </a:solidFill>
                <a:ea typeface="MS PGothic" panose="020B0600070205080204" pitchFamily="34" charset="-128"/>
              </a:rPr>
              <a:t>総長・首席総括安全衛生管理者は、全学の安全衛生に関わる管理を行います。</a:t>
            </a:r>
          </a:p>
          <a:p>
            <a:r>
              <a:rPr lang="zh-TW" altLang="en-US" sz="500" dirty="0">
                <a:solidFill>
                  <a:srgbClr val="00A4DB"/>
                </a:solidFill>
                <a:ea typeface="MS PGothic" panose="020B0600070205080204" pitchFamily="34" charset="-128"/>
              </a:rPr>
              <a:t>・ </a:t>
            </a:r>
            <a:r>
              <a:rPr lang="zh-TW" altLang="en-US" dirty="0">
                <a:solidFill>
                  <a:srgbClr val="000000"/>
                </a:solidFill>
                <a:ea typeface="MS PGothic" panose="020B0600070205080204" pitchFamily="34" charset="-128"/>
              </a:rPr>
              <a:t>管理者（総括安全衛生管理者、安全衛生管理者、船長）</a:t>
            </a:r>
            <a:r>
              <a:rPr lang="ja-JP" altLang="en-US">
                <a:solidFill>
                  <a:srgbClr val="000000"/>
                </a:solidFill>
                <a:ea typeface="MS PGothic" panose="020B0600070205080204" pitchFamily="34" charset="-128"/>
              </a:rPr>
              <a:t>は、各事業場の安全衛生に関わる責任を持ちます。</a:t>
            </a:r>
          </a:p>
          <a:p>
            <a:r>
              <a:rPr lang="ja-JP" altLang="en-US" sz="500">
                <a:solidFill>
                  <a:srgbClr val="00A4DB"/>
                </a:solidFill>
                <a:ea typeface="MS PGothic" panose="020B0600070205080204" pitchFamily="34" charset="-128"/>
              </a:rPr>
              <a:t>・ </a:t>
            </a:r>
            <a:r>
              <a:rPr lang="ja-JP" altLang="en-US">
                <a:solidFill>
                  <a:srgbClr val="000000"/>
                </a:solidFill>
                <a:ea typeface="MS PGothic" panose="020B0600070205080204" pitchFamily="34" charset="-128"/>
              </a:rPr>
              <a:t>安全監督者（部局等の長）は、研究教育組織等（部局等）における安全衛生に関わる責任を持ちます。</a:t>
            </a:r>
            <a:endParaRPr lang="en-US" altLang="ja-JP" dirty="0">
              <a:solidFill>
                <a:srgbClr val="000000"/>
              </a:solidFill>
              <a:ea typeface="MS PGothic" panose="020B0600070205080204" pitchFamily="34" charset="-128"/>
            </a:endParaRPr>
          </a:p>
          <a:p>
            <a:r>
              <a:rPr lang="ja-JP" altLang="en-US" sz="500">
                <a:solidFill>
                  <a:srgbClr val="00A4DB"/>
                </a:solidFill>
                <a:ea typeface="MS PGothic" panose="020B0600070205080204" pitchFamily="34" charset="-128"/>
              </a:rPr>
              <a:t>・ </a:t>
            </a:r>
            <a:r>
              <a:rPr lang="ja-JP" altLang="en-US">
                <a:solidFill>
                  <a:srgbClr val="000000"/>
                </a:solidFill>
                <a:ea typeface="MS PGothic" panose="020B0600070205080204" pitchFamily="34" charset="-128"/>
              </a:rPr>
              <a:t>安全主任者（研究室等の長）は、研究室等における安全衛生に関わる責任を持ちます。</a:t>
            </a:r>
          </a:p>
          <a:p>
            <a:r>
              <a:rPr lang="ja-JP" altLang="en-US" sz="500">
                <a:solidFill>
                  <a:srgbClr val="00A4DB"/>
                </a:solidFill>
                <a:ea typeface="MS PGothic" panose="020B0600070205080204" pitchFamily="34" charset="-128"/>
              </a:rPr>
              <a:t>・ </a:t>
            </a:r>
            <a:r>
              <a:rPr lang="ja-JP" altLang="en-US">
                <a:solidFill>
                  <a:srgbClr val="000000"/>
                </a:solidFill>
                <a:ea typeface="MS PGothic" panose="020B0600070205080204" pitchFamily="34" charset="-128"/>
              </a:rPr>
              <a:t>職員等（職員、学生、その他本学で活動する全ての構成員）は、当人の携わる範囲における安全衛生に関わる責任を持ちます。</a:t>
            </a:r>
            <a:endParaRPr lang="ja-JP" altLang="en-US" kern="0" dirty="0">
              <a:solidFill>
                <a:srgbClr val="000000"/>
              </a:solidFill>
              <a:ea typeface="MS PGothic" panose="020B0600070205080204" pitchFamily="34" charset="-128"/>
            </a:endParaRP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19</a:t>
            </a:fld>
            <a:endParaRPr lang="en-US" altLang="ja-JP" dirty="0"/>
          </a:p>
        </p:txBody>
      </p:sp>
    </p:spTree>
    <p:extLst>
      <p:ext uri="{BB962C8B-B14F-4D97-AF65-F5344CB8AC3E}">
        <p14:creationId xmlns:p14="http://schemas.microsoft.com/office/powerpoint/2010/main" val="3006517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）安全衛生管理における「職員等」の範囲と責任</a:t>
            </a:r>
          </a:p>
          <a:p>
            <a:r>
              <a:rPr kumimoji="1" lang="ja-JP" altLang="en-US" dirty="0"/>
              <a:t>・ 本学では教職員、学生に限らず、直接的な雇用関係・就学関係にない者も含めて本学の指揮の下で活動する全ての構成員を「職員等」とし、取るべき安全衛生活動等を示し、安全管理体制の下にある者の責務を明確にしています。</a:t>
            </a:r>
          </a:p>
          <a:p>
            <a:r>
              <a:rPr kumimoji="1" lang="ja-JP" altLang="en-US" dirty="0"/>
              <a:t>・ 職員等は、法令および内規を遵守するとともに、本学の講ずる安全衛生に関する措置に積極的に協力し、災害の防止および安全で快適な職場の構築に努めます。</a:t>
            </a:r>
          </a:p>
          <a:p>
            <a:r>
              <a:rPr kumimoji="1" lang="ja-JP" altLang="en-US" dirty="0"/>
              <a:t>・ 職員等は、教育・研究活動への従事前、作業手順の変更したとき、および一年ごとに安全主任者から安全教育を</a:t>
            </a:r>
            <a:r>
              <a:rPr kumimoji="1" lang="ja-JP" altLang="en-US"/>
              <a:t>受けます。</a:t>
            </a:r>
            <a:endParaRPr kumimoji="1" lang="en-US" altLang="ja-JP"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20</a:t>
            </a:fld>
            <a:endParaRPr lang="en-US" altLang="ja-JP" dirty="0"/>
          </a:p>
        </p:txBody>
      </p:sp>
    </p:spTree>
    <p:extLst>
      <p:ext uri="{BB962C8B-B14F-4D97-AF65-F5344CB8AC3E}">
        <p14:creationId xmlns:p14="http://schemas.microsoft.com/office/powerpoint/2010/main" val="4049626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4</a:t>
            </a:r>
            <a:r>
              <a:rPr kumimoji="1" lang="ja-JP" altLang="en-US" dirty="0"/>
              <a:t>）安全主任者は、研究室等の長であり、</a:t>
            </a:r>
            <a:endParaRPr kumimoji="1" lang="en-US" altLang="ja-JP" dirty="0"/>
          </a:p>
          <a:p>
            <a:r>
              <a:rPr lang="ja-JP" altLang="en-US" sz="500" dirty="0">
                <a:solidFill>
                  <a:srgbClr val="00A4DB"/>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研究室等におけるリスクを把握し、これを低減します。</a:t>
            </a:r>
          </a:p>
          <a:p>
            <a:r>
              <a:rPr lang="ja-JP" altLang="en-US" sz="500" dirty="0">
                <a:solidFill>
                  <a:srgbClr val="00A4DB"/>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指揮の下の全ての構成員に対して安全教育を</a:t>
            </a:r>
            <a:r>
              <a:rPr lang="en-US" altLang="ja-JP" dirty="0">
                <a:solidFill>
                  <a:srgbClr val="000000"/>
                </a:solidFill>
                <a:latin typeface="ＭＳ Ｐゴシック" panose="020B0600070205080204" pitchFamily="50" charset="-128"/>
                <a:ea typeface="ＭＳ Ｐゴシック" panose="020B0600070205080204" pitchFamily="50" charset="-128"/>
              </a:rPr>
              <a:t>1</a:t>
            </a:r>
            <a:r>
              <a:rPr lang="ja-JP" altLang="en-US" dirty="0">
                <a:solidFill>
                  <a:srgbClr val="000000"/>
                </a:solidFill>
                <a:latin typeface="ＭＳ Ｐゴシック" panose="020B0600070205080204" pitchFamily="50" charset="-128"/>
                <a:ea typeface="ＭＳ Ｐゴシック" panose="020B0600070205080204" pitchFamily="50" charset="-128"/>
              </a:rPr>
              <a:t>年に</a:t>
            </a:r>
            <a:r>
              <a:rPr lang="en-US" altLang="ja-JP" dirty="0">
                <a:solidFill>
                  <a:srgbClr val="000000"/>
                </a:solidFill>
                <a:latin typeface="ＭＳ Ｐゴシック" panose="020B0600070205080204" pitchFamily="50" charset="-128"/>
                <a:ea typeface="ＭＳ Ｐゴシック" panose="020B0600070205080204" pitchFamily="50" charset="-128"/>
              </a:rPr>
              <a:t>1 </a:t>
            </a:r>
            <a:r>
              <a:rPr lang="ja-JP" altLang="en-US" dirty="0">
                <a:solidFill>
                  <a:srgbClr val="000000"/>
                </a:solidFill>
                <a:latin typeface="ＭＳ Ｐゴシック" panose="020B0600070205080204" pitchFamily="50" charset="-128"/>
                <a:ea typeface="ＭＳ Ｐゴシック" panose="020B0600070205080204" pitchFamily="50" charset="-128"/>
              </a:rPr>
              <a:t>回以上実施します。</a:t>
            </a:r>
          </a:p>
          <a:p>
            <a:r>
              <a:rPr lang="ja-JP" altLang="en-US" sz="500" dirty="0">
                <a:solidFill>
                  <a:srgbClr val="00A4DB"/>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その他、研究室等における安全衛生管理の責任者として、種々の活動を行います。</a:t>
            </a:r>
            <a:endParaRPr lang="ja-JP" altLang="en-US" kern="0" dirty="0">
              <a:solidFill>
                <a:srgbClr val="000000"/>
              </a:solidFill>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21</a:t>
            </a:fld>
            <a:endParaRPr lang="en-US" altLang="ja-JP" dirty="0"/>
          </a:p>
        </p:txBody>
      </p:sp>
    </p:spTree>
    <p:extLst>
      <p:ext uri="{BB962C8B-B14F-4D97-AF65-F5344CB8AC3E}">
        <p14:creationId xmlns:p14="http://schemas.microsoft.com/office/powerpoint/2010/main" val="3965531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5</a:t>
            </a:r>
            <a:r>
              <a:rPr kumimoji="1" lang="ja-JP" altLang="en-US" dirty="0"/>
              <a:t>）研究室等での安全教育</a:t>
            </a:r>
          </a:p>
          <a:p>
            <a:r>
              <a:rPr kumimoji="1" lang="ja-JP" altLang="en-US" dirty="0"/>
              <a:t>・ 安全主任者は、指揮の下の全ての構成員に対して安全教育を</a:t>
            </a:r>
            <a:r>
              <a:rPr kumimoji="1" lang="en-US" altLang="ja-JP" dirty="0"/>
              <a:t>1</a:t>
            </a:r>
            <a:r>
              <a:rPr kumimoji="1" lang="ja-JP" altLang="en-US" dirty="0"/>
              <a:t>年に</a:t>
            </a:r>
            <a:r>
              <a:rPr kumimoji="1" lang="en-US" altLang="ja-JP" dirty="0"/>
              <a:t>1</a:t>
            </a:r>
            <a:r>
              <a:rPr kumimoji="1" lang="ja-JP" altLang="en-US" dirty="0"/>
              <a:t>回以上実施します。</a:t>
            </a:r>
          </a:p>
          <a:p>
            <a:r>
              <a:rPr kumimoji="1" lang="ja-JP" altLang="en-US" dirty="0"/>
              <a:t>・ 安全教育内容は、研究室等におけるリスクを把握した上で、その低減に必要なものを安全主任者の責任で用意します。</a:t>
            </a:r>
          </a:p>
          <a:p>
            <a:r>
              <a:rPr kumimoji="1" lang="ja-JP" altLang="en-US" dirty="0"/>
              <a:t>・ 他で安全教育を受けている構成員については、安全主任者が受講ずみの内容を確認した上で、必要に応じて追加の安全教育を実施します。</a:t>
            </a:r>
            <a:endParaRPr kumimoji="1" lang="en-US" altLang="ja-JP"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22</a:t>
            </a:fld>
            <a:endParaRPr lang="en-US" altLang="ja-JP" dirty="0"/>
          </a:p>
        </p:txBody>
      </p:sp>
    </p:spTree>
    <p:extLst>
      <p:ext uri="{BB962C8B-B14F-4D97-AF65-F5344CB8AC3E}">
        <p14:creationId xmlns:p14="http://schemas.microsoft.com/office/powerpoint/2010/main" val="575447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6</a:t>
            </a:r>
            <a:r>
              <a:rPr kumimoji="1" lang="ja-JP" altLang="en-US" dirty="0"/>
              <a:t>）</a:t>
            </a:r>
            <a:r>
              <a:rPr kumimoji="1" lang="zh-TW" altLang="en-US" dirty="0"/>
              <a:t> 教育訓練、講習会、教育資料</a:t>
            </a:r>
            <a:r>
              <a:rPr kumimoji="1" lang="ja-JP" altLang="en-US" dirty="0"/>
              <a:t>など</a:t>
            </a:r>
            <a:endParaRPr kumimoji="1" lang="zh-TW" altLang="en-US" dirty="0"/>
          </a:p>
          <a:p>
            <a:r>
              <a:rPr lang="ja-JP" altLang="en-US" sz="500" dirty="0">
                <a:solidFill>
                  <a:srgbClr val="00A4DB"/>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安全主任者が実施する一般的な「安全教育」とは別に、危険・有害な実験従事者に対する教育訓練や講習会が実施されています。</a:t>
            </a:r>
          </a:p>
          <a:p>
            <a:r>
              <a:rPr lang="ja-JP" altLang="en-US" sz="500" dirty="0">
                <a:solidFill>
                  <a:srgbClr val="00A4DB"/>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一般的な安全衛生に関わる「安全の手引」とは別に、危険・有害を伴う専門分野に関する教育資料が発行されています。</a:t>
            </a:r>
          </a:p>
          <a:p>
            <a:r>
              <a:rPr lang="ja-JP" altLang="en-US" sz="500" dirty="0">
                <a:solidFill>
                  <a:srgbClr val="00A4DB"/>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特に、新任教員や新入生に対する資料も発行されています。</a:t>
            </a:r>
            <a:endParaRPr lang="ja-JP" altLang="en-US"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23</a:t>
            </a:fld>
            <a:endParaRPr lang="en-US" altLang="ja-JP" dirty="0"/>
          </a:p>
        </p:txBody>
      </p:sp>
    </p:spTree>
    <p:extLst>
      <p:ext uri="{BB962C8B-B14F-4D97-AF65-F5344CB8AC3E}">
        <p14:creationId xmlns:p14="http://schemas.microsoft.com/office/powerpoint/2010/main" val="2617680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7</a:t>
            </a:r>
            <a:r>
              <a:rPr kumimoji="1" lang="ja-JP" altLang="en-US" dirty="0"/>
              <a:t>）事故情報の収集（事故連絡票）</a:t>
            </a:r>
            <a:endParaRPr kumimoji="1" lang="en-US" altLang="ja-JP" dirty="0"/>
          </a:p>
          <a:p>
            <a:r>
              <a:rPr kumimoji="1" lang="ja-JP" altLang="en-US" sz="1200" b="0" i="0" u="none" strike="noStrike" kern="1200" baseline="0" dirty="0">
                <a:solidFill>
                  <a:schemeClr val="tx1"/>
                </a:solidFill>
                <a:latin typeface="ＭＳ Ｐゴシック" panose="020B0600070205080204" pitchFamily="50" charset="-128"/>
                <a:ea typeface="ＭＳ Ｐ明朝" pitchFamily="18" charset="-128"/>
                <a:cs typeface="+mn-cs"/>
              </a:rPr>
              <a:t>事故を目撃したり、当事者になったら、いち早く、部局などの事務へ通報</a:t>
            </a:r>
            <a:r>
              <a:rPr kumimoji="1" lang="ja-JP" altLang="en-US" sz="1200" b="0" i="0" u="none" strike="noStrike" kern="1200" baseline="0">
                <a:solidFill>
                  <a:schemeClr val="tx1"/>
                </a:solidFill>
                <a:latin typeface="ＭＳ Ｐゴシック" panose="020B0600070205080204" pitchFamily="50" charset="-128"/>
                <a:ea typeface="ＭＳ Ｐ明朝" pitchFamily="18" charset="-128"/>
                <a:cs typeface="+mn-cs"/>
              </a:rPr>
              <a:t>します。</a:t>
            </a:r>
            <a:endParaRPr kumimoji="1" lang="en-US" altLang="ja-JP" sz="1200" b="0" i="0" u="none" strike="noStrike" kern="1200" baseline="0" dirty="0">
              <a:solidFill>
                <a:schemeClr val="tx1"/>
              </a:solidFill>
              <a:latin typeface="ＭＳ Ｐゴシック" panose="020B0600070205080204" pitchFamily="50" charset="-128"/>
              <a:ea typeface="ＭＳ Ｐ明朝" pitchFamily="18" charset="-128"/>
              <a:cs typeface="+mn-cs"/>
            </a:endParaRP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24</a:t>
            </a:fld>
            <a:endParaRPr lang="en-US" altLang="ja-JP" dirty="0"/>
          </a:p>
        </p:txBody>
      </p:sp>
    </p:spTree>
    <p:extLst>
      <p:ext uri="{BB962C8B-B14F-4D97-AF65-F5344CB8AC3E}">
        <p14:creationId xmlns:p14="http://schemas.microsoft.com/office/powerpoint/2010/main" val="1984019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baseline="0">
                <a:solidFill>
                  <a:schemeClr val="tx1"/>
                </a:solidFill>
                <a:latin typeface="ＭＳ Ｐゴシック" panose="020B0600070205080204" pitchFamily="50" charset="-128"/>
                <a:ea typeface="ＭＳ Ｐ明朝" pitchFamily="18" charset="-128"/>
                <a:cs typeface="+mn-cs"/>
              </a:rPr>
              <a:t>事故</a:t>
            </a:r>
            <a:r>
              <a:rPr kumimoji="1" lang="ja-JP" altLang="en-US" sz="1200" b="0" i="0" u="none" strike="noStrike" kern="1200" baseline="0" dirty="0">
                <a:solidFill>
                  <a:schemeClr val="tx1"/>
                </a:solidFill>
                <a:latin typeface="ＭＳ Ｐゴシック" panose="020B0600070205080204" pitchFamily="50" charset="-128"/>
                <a:ea typeface="ＭＳ Ｐ明朝" pitchFamily="18" charset="-128"/>
                <a:cs typeface="+mn-cs"/>
              </a:rPr>
              <a:t>報告業務フローはスライドのとおりです。</a:t>
            </a:r>
            <a:endParaRPr kumimoji="1" lang="en-US" altLang="ja-JP" sz="1200" b="0" i="0" u="none" strike="noStrike" kern="1200" baseline="0" dirty="0">
              <a:solidFill>
                <a:schemeClr val="tx1"/>
              </a:solidFill>
              <a:latin typeface="ＭＳ Ｐゴシック" panose="020B0600070205080204" pitchFamily="50" charset="-128"/>
              <a:ea typeface="ＭＳ Ｐ明朝" pitchFamily="18" charset="-128"/>
              <a:cs typeface="+mn-cs"/>
            </a:endParaRPr>
          </a:p>
          <a:p>
            <a:r>
              <a:rPr kumimoji="1" lang="ja-JP" altLang="en-US" sz="1200" b="0" i="0" u="none" strike="noStrike" kern="1200" baseline="0" dirty="0">
                <a:solidFill>
                  <a:schemeClr val="tx1"/>
                </a:solidFill>
                <a:latin typeface="ＭＳ Ｐゴシック" panose="020B0600070205080204" pitchFamily="50" charset="-128"/>
                <a:ea typeface="ＭＳ Ｐ明朝" pitchFamily="18" charset="-128"/>
                <a:cs typeface="+mn-cs"/>
              </a:rPr>
              <a:t>キャンパス内に限らず、学外、海外、通勤、通学の途中などで発生した事故についてもご報告</a:t>
            </a:r>
            <a:r>
              <a:rPr kumimoji="1" lang="ja-JP" altLang="en-US" sz="1200" b="0" i="0" u="none" strike="noStrike" kern="1200" baseline="0">
                <a:solidFill>
                  <a:schemeClr val="tx1"/>
                </a:solidFill>
                <a:latin typeface="ＭＳ Ｐゴシック" panose="020B0600070205080204" pitchFamily="50" charset="-128"/>
                <a:ea typeface="ＭＳ Ｐ明朝" pitchFamily="18" charset="-128"/>
                <a:cs typeface="+mn-cs"/>
              </a:rPr>
              <a:t>ください。</a:t>
            </a:r>
            <a:endParaRPr kumimoji="1" lang="en-US" altLang="ja-JP" sz="1200" b="0" i="0" u="none" strike="noStrike" kern="1200" baseline="0" dirty="0">
              <a:solidFill>
                <a:schemeClr val="tx1"/>
              </a:solidFill>
              <a:latin typeface="ＭＳ Ｐゴシック" panose="020B0600070205080204" pitchFamily="50" charset="-128"/>
              <a:ea typeface="ＭＳ Ｐ明朝" pitchFamily="18" charset="-128"/>
              <a:cs typeface="+mn-cs"/>
            </a:endParaRPr>
          </a:p>
          <a:p>
            <a:r>
              <a:rPr kumimoji="1" lang="ja-JP" altLang="en-US" sz="1200" b="0" i="0" u="none" strike="noStrike" kern="1200" baseline="0">
                <a:solidFill>
                  <a:schemeClr val="tx1"/>
                </a:solidFill>
                <a:latin typeface="ＭＳ Ｐゴシック" panose="020B0600070205080204" pitchFamily="50" charset="-128"/>
                <a:ea typeface="ＭＳ Ｐ明朝" pitchFamily="18" charset="-128"/>
                <a:cs typeface="+mn-cs"/>
              </a:rPr>
              <a:t>報告された事故情報は、全学的な事故の再発・未然防止に活用します。</a:t>
            </a:r>
            <a:endParaRPr kumimoji="1" lang="en-US" altLang="ja-JP" sz="1200" b="0" i="0" u="none" strike="noStrike" kern="1200" baseline="0" dirty="0">
              <a:solidFill>
                <a:schemeClr val="tx1"/>
              </a:solidFill>
              <a:latin typeface="ＭＳ Ｐゴシック" panose="020B0600070205080204" pitchFamily="50" charset="-128"/>
              <a:ea typeface="ＭＳ Ｐ明朝" pitchFamily="18" charset="-128"/>
              <a:cs typeface="+mn-cs"/>
            </a:endParaRPr>
          </a:p>
          <a:p>
            <a:r>
              <a:rPr kumimoji="1" lang="ja-JP" altLang="en-US" sz="1200" b="0" i="0" u="none" strike="noStrike" kern="1200" baseline="0">
                <a:solidFill>
                  <a:schemeClr val="tx1"/>
                </a:solidFill>
                <a:latin typeface="ＭＳ Ｐゴシック" panose="020B0600070205080204" pitchFamily="50" charset="-128"/>
                <a:ea typeface="ＭＳ Ｐ明朝" pitchFamily="18" charset="-128"/>
                <a:cs typeface="+mn-cs"/>
              </a:rPr>
              <a:t>そして、事故を報告しても不利益はありませんので安心して速やかに事故情報を提供してください。</a:t>
            </a:r>
            <a:endParaRPr kumimoji="1" lang="en-US" altLang="ja-JP" sz="1200" b="0" i="0" u="none" strike="noStrike" kern="1200" baseline="0" dirty="0">
              <a:solidFill>
                <a:schemeClr val="tx1"/>
              </a:solidFill>
              <a:latin typeface="ＭＳ Ｐゴシック" panose="020B0600070205080204" pitchFamily="50" charset="-128"/>
              <a:ea typeface="ＭＳ Ｐ明朝" pitchFamily="18"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25</a:t>
            </a:fld>
            <a:endParaRPr lang="en-US" altLang="ja-JP" dirty="0"/>
          </a:p>
        </p:txBody>
      </p:sp>
    </p:spTree>
    <p:extLst>
      <p:ext uri="{BB962C8B-B14F-4D97-AF65-F5344CB8AC3E}">
        <p14:creationId xmlns:p14="http://schemas.microsoft.com/office/powerpoint/2010/main" val="2216502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8</a:t>
            </a:r>
            <a:r>
              <a:rPr kumimoji="1" lang="ja-JP" altLang="en-US" dirty="0"/>
              <a:t>）産業医と産業医巡視</a:t>
            </a:r>
          </a:p>
          <a:p>
            <a:r>
              <a:rPr kumimoji="1" lang="ja-JP" altLang="en-US" dirty="0"/>
              <a:t>・ 労働安全衛生法において一定規模の事業場には、労働者の健康管理を行う「産業医」が選任されています。</a:t>
            </a:r>
          </a:p>
          <a:p>
            <a:r>
              <a:rPr kumimoji="1" lang="ja-JP" altLang="en-US" dirty="0"/>
              <a:t>・「事業場札幌キャンパス等」では月</a:t>
            </a:r>
            <a:r>
              <a:rPr kumimoji="1" lang="en-US" altLang="ja-JP" dirty="0"/>
              <a:t>1</a:t>
            </a:r>
            <a:r>
              <a:rPr kumimoji="1" lang="ja-JP" altLang="en-US" dirty="0"/>
              <a:t>回、産業医による巡視（産業医巡視）が行われます。</a:t>
            </a:r>
          </a:p>
          <a:p>
            <a:r>
              <a:rPr kumimoji="1" lang="ja-JP" altLang="en-US" dirty="0"/>
              <a:t>・ 産業医巡視の結果、改善の必要が生じた箇所については安全主任者の責任で改善します。改善内容は安全衛生委員会に報告</a:t>
            </a:r>
            <a:r>
              <a:rPr kumimoji="1" lang="ja-JP" altLang="en-US"/>
              <a:t>されます。</a:t>
            </a:r>
            <a:endParaRPr kumimoji="1" lang="en-US" altLang="ja-JP"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26</a:t>
            </a:fld>
            <a:endParaRPr lang="en-US" altLang="ja-JP" dirty="0"/>
          </a:p>
        </p:txBody>
      </p:sp>
    </p:spTree>
    <p:extLst>
      <p:ext uri="{BB962C8B-B14F-4D97-AF65-F5344CB8AC3E}">
        <p14:creationId xmlns:p14="http://schemas.microsoft.com/office/powerpoint/2010/main" val="4294905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9</a:t>
            </a:r>
            <a:r>
              <a:rPr kumimoji="1" lang="ja-JP" altLang="en-US" dirty="0"/>
              <a:t>）ブロックごとの衛生管理者の役割</a:t>
            </a:r>
          </a:p>
          <a:p>
            <a:r>
              <a:rPr lang="ja-JP" altLang="en-US" sz="500" dirty="0">
                <a:solidFill>
                  <a:srgbClr val="00A4DB"/>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本学ではブロックごとに労働安全衛生法における「衛生管理者」または「衛生推進者」（以下「衛生管理者等」という。）が配置されています。</a:t>
            </a:r>
          </a:p>
          <a:p>
            <a:r>
              <a:rPr lang="ja-JP" altLang="en-US" sz="500" dirty="0">
                <a:solidFill>
                  <a:srgbClr val="00A4DB"/>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少なくとも週</a:t>
            </a:r>
            <a:r>
              <a:rPr lang="en-US" altLang="ja-JP" dirty="0">
                <a:solidFill>
                  <a:srgbClr val="000000"/>
                </a:solidFill>
                <a:latin typeface="ＭＳ Ｐゴシック" panose="020B0600070205080204" pitchFamily="50" charset="-128"/>
                <a:ea typeface="ＭＳ Ｐゴシック" panose="020B0600070205080204" pitchFamily="50" charset="-128"/>
              </a:rPr>
              <a:t>1 </a:t>
            </a:r>
            <a:r>
              <a:rPr lang="ja-JP" altLang="en-US" dirty="0">
                <a:solidFill>
                  <a:srgbClr val="000000"/>
                </a:solidFill>
                <a:latin typeface="ＭＳ Ｐゴシック" panose="020B0600070205080204" pitchFamily="50" charset="-128"/>
                <a:ea typeface="ＭＳ Ｐゴシック" panose="020B0600070205080204" pitchFamily="50" charset="-128"/>
              </a:rPr>
              <a:t>回作業場等の巡視を行い、健康障害等の防止に必要な措置を講じます。ただし「安全衛生本部による巡視」を実施している、「事業場札幌キャンパス」、「事業場函館キャンパス」においては、巡視の指摘事項への対応を行います。</a:t>
            </a:r>
          </a:p>
          <a:p>
            <a:r>
              <a:rPr lang="ja-JP" altLang="en-US" sz="500" dirty="0">
                <a:solidFill>
                  <a:srgbClr val="00A4DB"/>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その他、事業場の「管理者」や「安全監督者」の指示を受けて、部局内の安全衛生活動が組織的に円滑に進むよう必要な業務を行います。</a:t>
            </a:r>
          </a:p>
          <a:p>
            <a:r>
              <a:rPr lang="ja-JP" altLang="en-US" sz="500" dirty="0">
                <a:solidFill>
                  <a:srgbClr val="00A4DB"/>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職務の再確認や各部局等における日頃の取り組みに関する情報交換等の目的で、</a:t>
            </a:r>
            <a:r>
              <a:rPr lang="en-US" altLang="ja-JP" dirty="0">
                <a:solidFill>
                  <a:srgbClr val="000000"/>
                </a:solidFill>
                <a:latin typeface="ＭＳ Ｐゴシック" panose="020B0600070205080204" pitchFamily="50" charset="-128"/>
                <a:ea typeface="ＭＳ Ｐゴシック" panose="020B0600070205080204" pitchFamily="50" charset="-128"/>
              </a:rPr>
              <a:t>1</a:t>
            </a:r>
            <a:r>
              <a:rPr lang="ja-JP" altLang="en-US" dirty="0">
                <a:solidFill>
                  <a:srgbClr val="000000"/>
                </a:solidFill>
                <a:latin typeface="ＭＳ Ｐゴシック" panose="020B0600070205080204" pitchFamily="50" charset="-128"/>
                <a:ea typeface="ＭＳ Ｐゴシック" panose="020B0600070205080204" pitchFamily="50" charset="-128"/>
              </a:rPr>
              <a:t>年に</a:t>
            </a:r>
            <a:r>
              <a:rPr lang="en-US" altLang="ja-JP" dirty="0">
                <a:solidFill>
                  <a:srgbClr val="000000"/>
                </a:solidFill>
                <a:latin typeface="ＭＳ Ｐゴシック" panose="020B0600070205080204" pitchFamily="50" charset="-128"/>
                <a:ea typeface="ＭＳ Ｐゴシック" panose="020B0600070205080204" pitchFamily="50" charset="-128"/>
              </a:rPr>
              <a:t>1</a:t>
            </a:r>
            <a:r>
              <a:rPr lang="ja-JP" altLang="en-US" dirty="0">
                <a:solidFill>
                  <a:srgbClr val="000000"/>
                </a:solidFill>
                <a:latin typeface="ＭＳ Ｐゴシック" panose="020B0600070205080204" pitchFamily="50" charset="-128"/>
                <a:ea typeface="ＭＳ Ｐゴシック" panose="020B0600070205080204" pitchFamily="50" charset="-128"/>
              </a:rPr>
              <a:t>回の衛生管理者連絡会が開催されています。</a:t>
            </a:r>
            <a:endParaRPr lang="ja-JP" altLang="en-US"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27</a:t>
            </a:fld>
            <a:endParaRPr lang="en-US" altLang="ja-JP" dirty="0"/>
          </a:p>
        </p:txBody>
      </p:sp>
    </p:spTree>
    <p:extLst>
      <p:ext uri="{BB962C8B-B14F-4D97-AF65-F5344CB8AC3E}">
        <p14:creationId xmlns:p14="http://schemas.microsoft.com/office/powerpoint/2010/main" val="3775458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10</a:t>
            </a:r>
            <a:r>
              <a:rPr kumimoji="1" lang="ja-JP" altLang="en-US" dirty="0"/>
              <a:t>）安全衛生本部による衛生管理者巡視</a:t>
            </a:r>
          </a:p>
          <a:p>
            <a:r>
              <a:rPr kumimoji="1" lang="ja-JP" altLang="en-US" dirty="0"/>
              <a:t>・「事業場札幌キャンパス」および「事業場函館キャンパス」では、「チェックシートの確認」と、「入室巡視」を併用した</a:t>
            </a:r>
            <a:r>
              <a:rPr kumimoji="1" lang="en-US" altLang="ja-JP" dirty="0"/>
              <a:t>1 </a:t>
            </a:r>
            <a:r>
              <a:rPr kumimoji="1" lang="ja-JP" altLang="en-US" dirty="0"/>
              <a:t>ヶ月サイクルでの安全衛生本部による巡視が行われています。</a:t>
            </a:r>
          </a:p>
          <a:p>
            <a:r>
              <a:rPr kumimoji="1" lang="ja-JP" altLang="en-US" dirty="0"/>
              <a:t>・ 各部屋では部屋の使用者がチェックシートを印刷し記入の上で、部屋の入り口に備え付けておきます。本部の巡視担当員は週</a:t>
            </a:r>
            <a:r>
              <a:rPr kumimoji="1" lang="en-US" altLang="ja-JP" dirty="0"/>
              <a:t>1</a:t>
            </a:r>
            <a:r>
              <a:rPr kumimoji="1" lang="ja-JP" altLang="en-US" dirty="0"/>
              <a:t>回、函館では月</a:t>
            </a:r>
            <a:r>
              <a:rPr kumimoji="1" lang="en-US" altLang="ja-JP" dirty="0"/>
              <a:t>1</a:t>
            </a:r>
            <a:r>
              <a:rPr kumimoji="1" lang="ja-JP" altLang="en-US" dirty="0"/>
              <a:t>回確認し、月</a:t>
            </a:r>
            <a:r>
              <a:rPr kumimoji="1" lang="en-US" altLang="ja-JP" dirty="0"/>
              <a:t>1</a:t>
            </a:r>
            <a:r>
              <a:rPr kumimoji="1" lang="ja-JP" altLang="en-US" dirty="0"/>
              <a:t>回回収します。</a:t>
            </a:r>
          </a:p>
          <a:p>
            <a:r>
              <a:rPr kumimoji="1" lang="ja-JP" altLang="en-US" dirty="0"/>
              <a:t>・ 月</a:t>
            </a:r>
            <a:r>
              <a:rPr kumimoji="1" lang="en-US" altLang="ja-JP" dirty="0"/>
              <a:t>1 </a:t>
            </a:r>
            <a:r>
              <a:rPr kumimoji="1" lang="ja-JP" altLang="en-US" dirty="0"/>
              <a:t>回は本部の巡視担当員が入室巡視を行います。なお、入室巡視は必ず誰か（学生も可）が居ることを確認してから入室します。無人の部屋には立ち入りません。</a:t>
            </a:r>
          </a:p>
          <a:p>
            <a:r>
              <a:rPr kumimoji="1" lang="ja-JP" altLang="en-US" dirty="0"/>
              <a:t>・ 入室巡視の際に明らかになった問題点等は、指摘事項として部局への報告書に記載して、安全主任者に改善を</a:t>
            </a:r>
            <a:r>
              <a:rPr kumimoji="1" lang="ja-JP" altLang="en-US"/>
              <a:t>促します。</a:t>
            </a:r>
            <a:endParaRPr kumimoji="1" lang="ja-JP" altLang="en-US"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28</a:t>
            </a:fld>
            <a:endParaRPr lang="en-US" altLang="ja-JP" dirty="0"/>
          </a:p>
        </p:txBody>
      </p:sp>
    </p:spTree>
    <p:extLst>
      <p:ext uri="{BB962C8B-B14F-4D97-AF65-F5344CB8AC3E}">
        <p14:creationId xmlns:p14="http://schemas.microsoft.com/office/powerpoint/2010/main" val="660993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スライドに内容を示します。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7F5BD8-0FBB-4900-95D8-32243153D3B8}" type="slidenum">
              <a:rPr kumimoji="1" lang="en-US" altLang="ja-JP" sz="1200" b="0" i="0" u="none" strike="noStrike" kern="1200" cap="none" spc="0" normalizeH="0" baseline="0" noProof="0" smtClean="0">
                <a:ln>
                  <a:noFill/>
                </a:ln>
                <a:solidFill>
                  <a:srgbClr val="000000"/>
                </a:solidFill>
                <a:effectLst/>
                <a:uLnTx/>
                <a:uFillTx/>
                <a:latin typeface="ＭＳ Ｐゴシック" panose="020B0600070205080204"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itchFamily="50" charset="-128"/>
              <a:cs typeface="+mn-cs"/>
            </a:endParaRPr>
          </a:p>
        </p:txBody>
      </p:sp>
    </p:spTree>
    <p:extLst>
      <p:ext uri="{BB962C8B-B14F-4D97-AF65-F5344CB8AC3E}">
        <p14:creationId xmlns:p14="http://schemas.microsoft.com/office/powerpoint/2010/main" val="3134302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zh-TW" dirty="0"/>
              <a:t>11</a:t>
            </a:r>
            <a:r>
              <a:rPr kumimoji="1" lang="ja-JP" altLang="en-US" dirty="0"/>
              <a:t>）</a:t>
            </a:r>
            <a:r>
              <a:rPr kumimoji="1" lang="zh-TW" altLang="en-US" dirty="0"/>
              <a:t>安全衛生委員会</a:t>
            </a:r>
          </a:p>
          <a:p>
            <a:r>
              <a:rPr lang="ja-JP" altLang="en-US" sz="500" dirty="0">
                <a:solidFill>
                  <a:srgbClr val="00A4DB"/>
                </a:solidFill>
                <a:latin typeface="ＭＳ Ｐゴシック" panose="020B0600070205080204" pitchFamily="50" charset="-128"/>
                <a:ea typeface="ＭＳ Ｐゴシック" panose="020B0600070205080204" pitchFamily="50" charset="-128"/>
              </a:rPr>
              <a:t>・</a:t>
            </a:r>
            <a:r>
              <a:rPr lang="ja-JP" altLang="en-US" sz="1200" dirty="0">
                <a:solidFill>
                  <a:srgbClr val="000000"/>
                </a:solidFill>
                <a:latin typeface="ＭＳ Ｐゴシック" panose="020B0600070205080204" pitchFamily="50" charset="-128"/>
                <a:ea typeface="ＭＳ Ｐゴシック" panose="020B0600070205080204" pitchFamily="50" charset="-128"/>
              </a:rPr>
              <a:t>「事業場札幌キャンパス等」、「事業場附属練習船</a:t>
            </a:r>
            <a:r>
              <a:rPr lang="ja-JP" altLang="en-US" sz="1200" dirty="0" err="1">
                <a:solidFill>
                  <a:srgbClr val="000000"/>
                </a:solidFill>
                <a:latin typeface="ＭＳ Ｐゴシック" panose="020B0600070205080204" pitchFamily="50" charset="-128"/>
                <a:ea typeface="ＭＳ Ｐゴシック" panose="020B0600070205080204" pitchFamily="50" charset="-128"/>
              </a:rPr>
              <a:t>おしょろ</a:t>
            </a:r>
            <a:r>
              <a:rPr lang="ja-JP" altLang="en-US" sz="1200" dirty="0">
                <a:solidFill>
                  <a:srgbClr val="000000"/>
                </a:solidFill>
                <a:latin typeface="ＭＳ Ｐゴシック" panose="020B0600070205080204" pitchFamily="50" charset="-128"/>
                <a:ea typeface="ＭＳ Ｐゴシック" panose="020B0600070205080204" pitchFamily="50" charset="-128"/>
              </a:rPr>
              <a:t>丸」、および「事業場附属練習船うしお丸」では月</a:t>
            </a:r>
            <a:r>
              <a:rPr lang="en-US" altLang="ja-JP" sz="1200" dirty="0">
                <a:solidFill>
                  <a:srgbClr val="000000"/>
                </a:solidFill>
                <a:latin typeface="ＭＳ Ｐゴシック" panose="020B0600070205080204" pitchFamily="50" charset="-128"/>
                <a:ea typeface="ＭＳ Ｐゴシック" panose="020B0600070205080204" pitchFamily="50" charset="-128"/>
              </a:rPr>
              <a:t>1</a:t>
            </a:r>
            <a:r>
              <a:rPr lang="ja-JP" altLang="en-US" sz="1200" dirty="0">
                <a:solidFill>
                  <a:srgbClr val="000000"/>
                </a:solidFill>
                <a:latin typeface="ＭＳ Ｐゴシック" panose="020B0600070205080204" pitchFamily="50" charset="-128"/>
                <a:ea typeface="ＭＳ Ｐゴシック" panose="020B0600070205080204" pitchFamily="50" charset="-128"/>
              </a:rPr>
              <a:t>回「安全衛生委員会（以下「本委員会」という。）」が開催されます。</a:t>
            </a:r>
          </a:p>
          <a:p>
            <a:r>
              <a:rPr lang="ja-JP" altLang="en-US" sz="500" dirty="0">
                <a:solidFill>
                  <a:srgbClr val="00A4DB"/>
                </a:solidFill>
                <a:latin typeface="ＭＳ Ｐゴシック" panose="020B0600070205080204" pitchFamily="50" charset="-128"/>
                <a:ea typeface="ＭＳ Ｐゴシック" panose="020B0600070205080204" pitchFamily="50" charset="-128"/>
              </a:rPr>
              <a:t>・ </a:t>
            </a:r>
            <a:r>
              <a:rPr lang="ja-JP" altLang="en-US" sz="1200" dirty="0">
                <a:solidFill>
                  <a:srgbClr val="000000"/>
                </a:solidFill>
                <a:latin typeface="ＭＳ Ｐゴシック" panose="020B0600070205080204" pitchFamily="50" charset="-128"/>
                <a:ea typeface="ＭＳ Ｐゴシック" panose="020B0600070205080204" pitchFamily="50" charset="-128"/>
              </a:rPr>
              <a:t>本委員会では事業場における安全衛生に関する重要事項について調査審議し、総長に対して意見を述べることができます。</a:t>
            </a:r>
          </a:p>
          <a:p>
            <a:r>
              <a:rPr lang="ja-JP" altLang="en-US" sz="500" dirty="0">
                <a:solidFill>
                  <a:srgbClr val="00A4DB"/>
                </a:solidFill>
                <a:latin typeface="ＭＳ Ｐゴシック" panose="020B0600070205080204" pitchFamily="50" charset="-128"/>
                <a:ea typeface="ＭＳ Ｐゴシック" panose="020B0600070205080204" pitchFamily="50" charset="-128"/>
              </a:rPr>
              <a:t>・ </a:t>
            </a:r>
            <a:r>
              <a:rPr lang="ja-JP" altLang="en-US" sz="1200" dirty="0">
                <a:solidFill>
                  <a:srgbClr val="000000"/>
                </a:solidFill>
                <a:latin typeface="ＭＳ Ｐゴシック" panose="020B0600070205080204" pitchFamily="50" charset="-128"/>
                <a:ea typeface="ＭＳ Ｐゴシック" panose="020B0600070205080204" pitchFamily="50" charset="-128"/>
              </a:rPr>
              <a:t>本委員会を置かない事業場においては、安全衛生管理者が安全および衛生について職員等の意見を聞く機会を設けます。</a:t>
            </a:r>
            <a:endParaRPr lang="ja-JP" altLang="en-US" sz="1200" kern="0" dirty="0">
              <a:solidFill>
                <a:srgbClr val="000000"/>
              </a:solidFill>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29</a:t>
            </a:fld>
            <a:endParaRPr lang="en-US" altLang="ja-JP" dirty="0"/>
          </a:p>
        </p:txBody>
      </p:sp>
    </p:spTree>
    <p:extLst>
      <p:ext uri="{BB962C8B-B14F-4D97-AF65-F5344CB8AC3E}">
        <p14:creationId xmlns:p14="http://schemas.microsoft.com/office/powerpoint/2010/main" val="699833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a:t>第</a:t>
            </a:r>
            <a:r>
              <a:rPr kumimoji="1" lang="en-US" altLang="ja-JP" dirty="0"/>
              <a:t>3</a:t>
            </a:r>
            <a:r>
              <a:rPr kumimoji="1" lang="ja-JP" altLang="en-US"/>
              <a:t>章。緊急時の対応</a:t>
            </a:r>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7F5BD8-0FBB-4900-95D8-32243153D3B8}" type="slidenum">
              <a:rPr kumimoji="1" lang="en-US" altLang="ja-JP" sz="1200" b="0" i="0" u="none" strike="noStrike" kern="1200" cap="none" spc="0" normalizeH="0" baseline="0" noProof="0" smtClean="0">
                <a:ln>
                  <a:noFill/>
                </a:ln>
                <a:solidFill>
                  <a:srgbClr val="000000"/>
                </a:solidFill>
                <a:effectLst/>
                <a:uLnTx/>
                <a:uFillTx/>
                <a:latin typeface="ＭＳ Ｐゴシック" panose="020B0600070205080204"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itchFamily="50" charset="-128"/>
              <a:cs typeface="+mn-cs"/>
            </a:endParaRPr>
          </a:p>
        </p:txBody>
      </p:sp>
    </p:spTree>
    <p:extLst>
      <p:ext uri="{BB962C8B-B14F-4D97-AF65-F5344CB8AC3E}">
        <p14:creationId xmlns:p14="http://schemas.microsoft.com/office/powerpoint/2010/main" val="39938205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 緊急時の行動指針</a:t>
            </a:r>
          </a:p>
          <a:p>
            <a:r>
              <a:rPr kumimoji="1" lang="ja-JP" altLang="en-US" dirty="0"/>
              <a:t>・ 災害等が発生したときは、まず自分の安全を確保します。</a:t>
            </a:r>
          </a:p>
          <a:p>
            <a:r>
              <a:rPr kumimoji="1" lang="ja-JP" altLang="en-US" dirty="0"/>
              <a:t>・ 次に状況を周辺へ連絡通報しつつ、被災者を救助します。</a:t>
            </a:r>
          </a:p>
          <a:p>
            <a:r>
              <a:rPr kumimoji="1" lang="ja-JP" altLang="en-US" dirty="0"/>
              <a:t>・ 可能な場合は被害拡大の予防策をとり、避難します。</a:t>
            </a:r>
            <a:endParaRPr kumimoji="1" lang="en-US" altLang="ja-JP" dirty="0"/>
          </a:p>
          <a:p>
            <a:r>
              <a:rPr kumimoji="1" lang="ja-JP" altLang="en-US"/>
              <a:t>学生および教職員は、地震等の大規模災害発生時は、安否確認システムから配信される安否確認メールに応答することで、安否を報告します。</a:t>
            </a:r>
            <a:endParaRPr kumimoji="1" lang="ja-JP" altLang="en-US"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31</a:t>
            </a:fld>
            <a:endParaRPr lang="en-US" altLang="ja-JP" dirty="0"/>
          </a:p>
        </p:txBody>
      </p:sp>
    </p:spTree>
    <p:extLst>
      <p:ext uri="{BB962C8B-B14F-4D97-AF65-F5344CB8AC3E}">
        <p14:creationId xmlns:p14="http://schemas.microsoft.com/office/powerpoint/2010/main" val="10431670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 緊急時の通報先</a:t>
            </a:r>
          </a:p>
          <a:p>
            <a:r>
              <a:rPr lang="ja-JP" altLang="en-US" sz="500" dirty="0">
                <a:solidFill>
                  <a:srgbClr val="BA413D"/>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緊急度・重症度の高い</a:t>
            </a:r>
            <a:r>
              <a:rPr lang="ja-JP" altLang="en-US">
                <a:solidFill>
                  <a:srgbClr val="000000"/>
                </a:solidFill>
                <a:latin typeface="ＭＳ Ｐゴシック" panose="020B0600070205080204" pitchFamily="50" charset="-128"/>
                <a:ea typeface="ＭＳ Ｐゴシック" panose="020B0600070205080204" pitchFamily="50" charset="-128"/>
              </a:rPr>
              <a:t>ときは</a:t>
            </a:r>
            <a:r>
              <a:rPr lang="en-US" altLang="ja-JP" dirty="0">
                <a:solidFill>
                  <a:srgbClr val="000000"/>
                </a:solidFill>
                <a:latin typeface="ＭＳ Ｐゴシック" panose="020B0600070205080204" pitchFamily="50" charset="-128"/>
                <a:ea typeface="ＭＳ Ｐゴシック" panose="020B0600070205080204" pitchFamily="50" charset="-128"/>
              </a:rPr>
              <a:t>119</a:t>
            </a:r>
            <a:r>
              <a:rPr lang="ja-JP" altLang="en-US">
                <a:solidFill>
                  <a:srgbClr val="000000"/>
                </a:solidFill>
                <a:latin typeface="ＭＳ Ｐゴシック" panose="020B0600070205080204" pitchFamily="50" charset="-128"/>
                <a:ea typeface="ＭＳ Ｐゴシック" panose="020B0600070205080204" pitchFamily="50" charset="-128"/>
              </a:rPr>
              <a:t>番へ連絡します</a:t>
            </a:r>
            <a:r>
              <a:rPr lang="ja-JP" altLang="en-US" dirty="0">
                <a:solidFill>
                  <a:srgbClr val="000000"/>
                </a:solidFill>
                <a:latin typeface="ＭＳ Ｐゴシック" panose="020B0600070205080204" pitchFamily="50" charset="-128"/>
                <a:ea typeface="ＭＳ Ｐゴシック" panose="020B0600070205080204" pitchFamily="50" charset="-128"/>
              </a:rPr>
              <a:t>。</a:t>
            </a:r>
          </a:p>
          <a:p>
            <a:r>
              <a:rPr lang="ja-JP" altLang="en-US" sz="500" dirty="0">
                <a:solidFill>
                  <a:srgbClr val="BA413D"/>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それ以外は部局指定連絡先と医療機関へ知らせます。</a:t>
            </a:r>
            <a:endParaRPr lang="ja-JP" altLang="en-US" kern="0" dirty="0">
              <a:solidFill>
                <a:srgbClr val="000000"/>
              </a:solidFill>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32</a:t>
            </a:fld>
            <a:endParaRPr lang="en-US" altLang="ja-JP" dirty="0"/>
          </a:p>
        </p:txBody>
      </p:sp>
    </p:spTree>
    <p:extLst>
      <p:ext uri="{BB962C8B-B14F-4D97-AF65-F5344CB8AC3E}">
        <p14:creationId xmlns:p14="http://schemas.microsoft.com/office/powerpoint/2010/main" val="1313296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）火災発生時の対応</a:t>
            </a:r>
          </a:p>
          <a:p>
            <a:r>
              <a:rPr kumimoji="1" lang="ja-JP" altLang="en-US" dirty="0"/>
              <a:t>・ 火災を発見したら大声で周辺の人に知らせます。</a:t>
            </a:r>
          </a:p>
          <a:p>
            <a:r>
              <a:rPr kumimoji="1" lang="ja-JP" altLang="en-US" dirty="0"/>
              <a:t>・ 部局の指定連絡先</a:t>
            </a:r>
            <a:r>
              <a:rPr kumimoji="1" lang="ja-JP" altLang="en-US"/>
              <a:t>や</a:t>
            </a:r>
            <a:r>
              <a:rPr kumimoji="1" lang="en-US" altLang="ja-JP" dirty="0"/>
              <a:t>119</a:t>
            </a:r>
            <a:r>
              <a:rPr kumimoji="1" lang="ja-JP" altLang="en-US"/>
              <a:t>番</a:t>
            </a:r>
            <a:r>
              <a:rPr kumimoji="1" lang="en-US" altLang="ja-JP" dirty="0"/>
              <a:t> </a:t>
            </a:r>
            <a:r>
              <a:rPr kumimoji="1" lang="ja-JP" altLang="en-US" dirty="0"/>
              <a:t>へ連絡します。</a:t>
            </a:r>
          </a:p>
          <a:p>
            <a:r>
              <a:rPr kumimoji="1" lang="ja-JP" altLang="en-US" dirty="0"/>
              <a:t>・ 可能な場合は協力して初期消火を</a:t>
            </a:r>
            <a:r>
              <a:rPr kumimoji="1" lang="ja-JP" altLang="en-US"/>
              <a:t>行います。</a:t>
            </a:r>
            <a:endParaRPr kumimoji="1" lang="en-US" altLang="ja-JP" dirty="0"/>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消火器を使用する場合は、いきなり消火薬剤をかけず、</a:t>
            </a:r>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安全なところまで少しずつ接近します。</a:t>
            </a:r>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安全ピンをはずします。</a:t>
            </a:r>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ホースを火元に向け、レバーを強くにぎります。</a:t>
            </a:r>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火元のものを吹き飛ばさないように、火の根元をねらい、</a:t>
            </a:r>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手前からほうきで掃くように消火器の薬剤を放射します。</a:t>
            </a:r>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天井にまで火が燃え移った時、煙が充満した場合は、消火はあきらめ、直ちに避難します。その際、逃げ遅れた人がいないか確認します。</a:t>
            </a:r>
            <a:endParaRPr kumimoji="1" lang="en-US" altLang="ja-JP" sz="1200" kern="1200" dirty="0">
              <a:solidFill>
                <a:schemeClr val="tx1"/>
              </a:solidFill>
              <a:effectLst/>
              <a:latin typeface="ＭＳ Ｐゴシック" panose="020B0600070205080204" pitchFamily="50" charset="-128"/>
              <a:ea typeface="ＭＳ Ｐ明朝" pitchFamily="18" charset="-128"/>
              <a:cs typeface="+mn-cs"/>
            </a:endParaRPr>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可能な場合、危険物などを格納する、ガス、電源などを切るなどの始末をします。なお、部屋の</a:t>
            </a:r>
            <a:r>
              <a:rPr kumimoji="1" lang="ja-JP" altLang="en-US" sz="1200" kern="1200">
                <a:solidFill>
                  <a:schemeClr val="tx1"/>
                </a:solidFill>
                <a:effectLst/>
                <a:latin typeface="ＭＳ Ｐゴシック" panose="020B0600070205080204" pitchFamily="50" charset="-128"/>
                <a:ea typeface="ＭＳ Ｐ明朝" pitchFamily="18" charset="-128"/>
                <a:cs typeface="+mn-cs"/>
              </a:rPr>
              <a:t>窓や</a:t>
            </a:r>
            <a:r>
              <a:rPr kumimoji="1" lang="ja-JP" altLang="ja-JP" sz="1200" kern="1200">
                <a:solidFill>
                  <a:schemeClr val="tx1"/>
                </a:solidFill>
                <a:effectLst/>
                <a:latin typeface="ＭＳ Ｐゴシック" panose="020B0600070205080204" pitchFamily="50" charset="-128"/>
                <a:ea typeface="ＭＳ Ｐ明朝" pitchFamily="18" charset="-128"/>
                <a:cs typeface="+mn-cs"/>
              </a:rPr>
              <a:t>扉はできるだけ閉めて</a:t>
            </a:r>
            <a:r>
              <a:rPr kumimoji="1" lang="ja-JP" altLang="en-US" sz="1200" kern="1200">
                <a:solidFill>
                  <a:schemeClr val="tx1"/>
                </a:solidFill>
                <a:effectLst/>
                <a:latin typeface="ＭＳ Ｐゴシック" panose="020B0600070205080204" pitchFamily="50" charset="-128"/>
                <a:ea typeface="ＭＳ Ｐ明朝" pitchFamily="18" charset="-128"/>
                <a:cs typeface="+mn-cs"/>
              </a:rPr>
              <a:t>逃げて</a:t>
            </a:r>
            <a:r>
              <a:rPr kumimoji="1" lang="ja-JP" altLang="ja-JP" sz="1200" kern="1200">
                <a:solidFill>
                  <a:schemeClr val="tx1"/>
                </a:solidFill>
                <a:effectLst/>
                <a:latin typeface="ＭＳ Ｐゴシック" panose="020B0600070205080204" pitchFamily="50" charset="-128"/>
                <a:ea typeface="ＭＳ Ｐ明朝" pitchFamily="18" charset="-128"/>
                <a:cs typeface="+mn-cs"/>
              </a:rPr>
              <a:t>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33</a:t>
            </a:fld>
            <a:endParaRPr lang="en-US" altLang="ja-JP" dirty="0"/>
          </a:p>
        </p:txBody>
      </p:sp>
    </p:spTree>
    <p:extLst>
      <p:ext uri="{BB962C8B-B14F-4D97-AF65-F5344CB8AC3E}">
        <p14:creationId xmlns:p14="http://schemas.microsoft.com/office/powerpoint/2010/main" val="7802277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4</a:t>
            </a:r>
            <a:r>
              <a:rPr kumimoji="1" lang="ja-JP" altLang="en-US" dirty="0"/>
              <a:t>）地震発生時の対応</a:t>
            </a:r>
          </a:p>
          <a:p>
            <a:r>
              <a:rPr kumimoji="1" lang="ja-JP" altLang="en-US" dirty="0"/>
              <a:t>・ 照明の落下や書棚の転倒等から身を守ります。</a:t>
            </a:r>
          </a:p>
          <a:p>
            <a:r>
              <a:rPr kumimoji="1" lang="ja-JP" altLang="en-US" dirty="0"/>
              <a:t>・ 負傷者を救助し、二次災害予防策をとります。</a:t>
            </a:r>
          </a:p>
          <a:p>
            <a:r>
              <a:rPr kumimoji="1" lang="ja-JP" altLang="en-US" dirty="0"/>
              <a:t>・ 避難場所へ移動し、安否確認と状況連絡をします。</a:t>
            </a:r>
          </a:p>
          <a:p>
            <a:r>
              <a:rPr kumimoji="1" lang="ja-JP" altLang="en-US" dirty="0"/>
              <a:t>・ 通学通勤前や最中に大震災が起きた場合、帰宅して自宅待機、または最寄りの避難する場所へ避難</a:t>
            </a:r>
            <a:r>
              <a:rPr kumimoji="1" lang="ja-JP" altLang="en-US"/>
              <a:t>します。</a:t>
            </a:r>
            <a:endParaRPr kumimoji="1" lang="en-US" altLang="ja-JP" dirty="0"/>
          </a:p>
          <a:p>
            <a:r>
              <a:rPr kumimoji="1" lang="ja-JP" altLang="en-US"/>
              <a:t>学生および教職員は、地震等の大規模災害発生時は、安否確認システムから配信される安否</a:t>
            </a:r>
            <a:endParaRPr kumimoji="1" lang="en-US" altLang="ja-JP" dirty="0"/>
          </a:p>
          <a:p>
            <a:r>
              <a:rPr kumimoji="1" lang="ja-JP" altLang="en-US"/>
              <a:t>確認メールに応答することで、安否を報告します。</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34</a:t>
            </a:fld>
            <a:endParaRPr lang="en-US" altLang="ja-JP" dirty="0"/>
          </a:p>
        </p:txBody>
      </p:sp>
    </p:spTree>
    <p:extLst>
      <p:ext uri="{BB962C8B-B14F-4D97-AF65-F5344CB8AC3E}">
        <p14:creationId xmlns:p14="http://schemas.microsoft.com/office/powerpoint/2010/main" val="176479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5</a:t>
            </a:r>
            <a:r>
              <a:rPr kumimoji="1" lang="ja-JP" altLang="en-US" dirty="0"/>
              <a:t>）救急処置</a:t>
            </a:r>
          </a:p>
          <a:p>
            <a:r>
              <a:rPr kumimoji="1" lang="ja-JP" altLang="en-US" dirty="0"/>
              <a:t>・ 呼吸停止の際は、きょうこつ圧迫を行い、次に</a:t>
            </a:r>
            <a:r>
              <a:rPr kumimoji="1" lang="en-US" altLang="ja-JP" dirty="0"/>
              <a:t>AED</a:t>
            </a:r>
            <a:r>
              <a:rPr kumimoji="1" lang="ja-JP" altLang="en-US" dirty="0"/>
              <a:t>を使います。</a:t>
            </a:r>
          </a:p>
          <a:p>
            <a:r>
              <a:rPr kumimoji="1" lang="ja-JP" altLang="en-US" dirty="0"/>
              <a:t>・ 急性アレルギー症状を発症した時は衣服をゆるめ、医療機関へ搬送します。</a:t>
            </a: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35</a:t>
            </a:fld>
            <a:endParaRPr lang="en-US" altLang="ja-JP" dirty="0"/>
          </a:p>
        </p:txBody>
      </p:sp>
    </p:spTree>
    <p:extLst>
      <p:ext uri="{BB962C8B-B14F-4D97-AF65-F5344CB8AC3E}">
        <p14:creationId xmlns:p14="http://schemas.microsoft.com/office/powerpoint/2010/main" val="12212071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6</a:t>
            </a:r>
            <a:r>
              <a:rPr kumimoji="1" lang="ja-JP" altLang="en-US" dirty="0"/>
              <a:t>）応急処置</a:t>
            </a:r>
          </a:p>
          <a:p>
            <a:r>
              <a:rPr kumimoji="1" lang="ja-JP" altLang="en-US" dirty="0"/>
              <a:t>・ ケガの程度を調べ、診察・治療を受けます。</a:t>
            </a:r>
          </a:p>
          <a:p>
            <a:r>
              <a:rPr kumimoji="1" lang="ja-JP" altLang="en-US" dirty="0"/>
              <a:t>・ 重篤な熱中症の場合は、医療機関へ搬送します。</a:t>
            </a: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36</a:t>
            </a:fld>
            <a:endParaRPr lang="en-US" altLang="ja-JP" dirty="0"/>
          </a:p>
        </p:txBody>
      </p:sp>
    </p:spTree>
    <p:extLst>
      <p:ext uri="{BB962C8B-B14F-4D97-AF65-F5344CB8AC3E}">
        <p14:creationId xmlns:p14="http://schemas.microsoft.com/office/powerpoint/2010/main" val="13729777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sz="1200">
                <a:solidFill>
                  <a:schemeClr val="bg1"/>
                </a:solidFill>
                <a:latin typeface="ＭＳ Ｐゴシック" panose="020B0600070205080204" pitchFamily="50" charset="-128"/>
              </a:rPr>
              <a:t>第</a:t>
            </a:r>
            <a:r>
              <a:rPr lang="en-US" altLang="ja-JP" sz="1200" dirty="0">
                <a:solidFill>
                  <a:schemeClr val="bg1"/>
                </a:solidFill>
                <a:latin typeface="ＭＳ Ｐゴシック" panose="020B0600070205080204" pitchFamily="50" charset="-128"/>
              </a:rPr>
              <a:t>4</a:t>
            </a:r>
            <a:r>
              <a:rPr lang="ja-JP" altLang="en-US" sz="1200">
                <a:solidFill>
                  <a:schemeClr val="bg1"/>
                </a:solidFill>
                <a:latin typeface="ＭＳ Ｐゴシック" panose="020B0600070205080204" pitchFamily="50" charset="-128"/>
              </a:rPr>
              <a:t>章。健康管理</a:t>
            </a:r>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7F5BD8-0FBB-4900-95D8-32243153D3B8}" type="slidenum">
              <a:rPr kumimoji="1" lang="en-US" altLang="ja-JP" sz="1200" b="0" i="0" u="none" strike="noStrike" kern="1200" cap="none" spc="0" normalizeH="0" baseline="0" noProof="0" smtClean="0">
                <a:ln>
                  <a:noFill/>
                </a:ln>
                <a:solidFill>
                  <a:srgbClr val="000000"/>
                </a:solidFill>
                <a:effectLst/>
                <a:uLnTx/>
                <a:uFillTx/>
                <a:latin typeface="ＭＳ Ｐゴシック" panose="020B0600070205080204"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itchFamily="50" charset="-128"/>
              <a:cs typeface="+mn-cs"/>
            </a:endParaRPr>
          </a:p>
        </p:txBody>
      </p:sp>
    </p:spTree>
    <p:extLst>
      <p:ext uri="{BB962C8B-B14F-4D97-AF65-F5344CB8AC3E}">
        <p14:creationId xmlns:p14="http://schemas.microsoft.com/office/powerpoint/2010/main" val="2172673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 感染の予防と管理</a:t>
            </a:r>
          </a:p>
          <a:p>
            <a:r>
              <a:rPr kumimoji="1" lang="ja-JP" altLang="en-US" dirty="0"/>
              <a:t>・ 感染へ</a:t>
            </a:r>
            <a:r>
              <a:rPr kumimoji="1" lang="ja-JP" altLang="en-US"/>
              <a:t>の抵抗力（</a:t>
            </a:r>
            <a:r>
              <a:rPr kumimoji="1" lang="ja-JP" altLang="en-US" dirty="0"/>
              <a:t>免疫）が低下した場合、感染症を引き起こします。</a:t>
            </a:r>
          </a:p>
          <a:p>
            <a:r>
              <a:rPr kumimoji="1" lang="ja-JP" altLang="en-US" dirty="0"/>
              <a:t>・ 感染には様々な経路があり、それらに対応した対策を</a:t>
            </a:r>
            <a:r>
              <a:rPr kumimoji="1" lang="ja-JP" altLang="en-US"/>
              <a:t>取ります。</a:t>
            </a:r>
            <a:endParaRPr kumimoji="1" lang="en-US" altLang="ja-JP" dirty="0"/>
          </a:p>
          <a:p>
            <a:r>
              <a:rPr kumimoji="1" lang="ja-JP" altLang="ja-JP" sz="1200" b="0" u="none" kern="1200">
                <a:solidFill>
                  <a:schemeClr val="tx1"/>
                </a:solidFill>
                <a:effectLst/>
                <a:latin typeface="ＭＳ Ｐゴシック" panose="020B0600070205080204" pitchFamily="50" charset="-128"/>
                <a:ea typeface="ＭＳ Ｐ明朝" pitchFamily="18" charset="-128"/>
                <a:cs typeface="+mn-cs"/>
              </a:rPr>
              <a:t>感染対策としては手指衛生および手袋着用が効果的です。また飛沫感染はフェイスマスクの着用により相当程度防止することができます。咳エチケットとして</a:t>
            </a:r>
            <a:r>
              <a:rPr kumimoji="1" lang="ja-JP" altLang="en-US" sz="1200" b="0" u="none" kern="1200">
                <a:solidFill>
                  <a:schemeClr val="tx1"/>
                </a:solidFill>
                <a:effectLst/>
                <a:latin typeface="ＭＳ Ｐゴシック" panose="020B0600070205080204" pitchFamily="50" charset="-128"/>
                <a:ea typeface="ＭＳ Ｐ明朝" pitchFamily="18" charset="-128"/>
                <a:cs typeface="+mn-cs"/>
              </a:rPr>
              <a:t>、</a:t>
            </a:r>
            <a:r>
              <a:rPr kumimoji="1" lang="ja-JP" altLang="ja-JP" sz="1200" b="0" u="none" kern="1200">
                <a:solidFill>
                  <a:schemeClr val="tx1"/>
                </a:solidFill>
                <a:effectLst/>
                <a:latin typeface="ＭＳ Ｐゴシック" panose="020B0600070205080204" pitchFamily="50" charset="-128"/>
                <a:ea typeface="ＭＳ Ｐ明朝" pitchFamily="18" charset="-128"/>
                <a:cs typeface="+mn-cs"/>
              </a:rPr>
              <a:t>くしゃみをするときは鼻と口を覆います。</a:t>
            </a:r>
          </a:p>
          <a:p>
            <a:r>
              <a:rPr kumimoji="1" lang="ja-JP" altLang="ja-JP" sz="1200" b="0" u="none" kern="1200">
                <a:solidFill>
                  <a:schemeClr val="tx1"/>
                </a:solidFill>
                <a:effectLst/>
                <a:latin typeface="ＭＳ Ｐゴシック" panose="020B0600070205080204" pitchFamily="50" charset="-128"/>
                <a:ea typeface="ＭＳ Ｐ明朝" pitchFamily="18" charset="-128"/>
                <a:cs typeface="+mn-cs"/>
              </a:rPr>
              <a:t>そして覆う際は、ティッシュペーパー等を使用するなど、分泌物が飛散しないようにします。ティッシュペーパーがない場合は手ではなく肘の内側で鼻と口を覆います。</a:t>
            </a:r>
            <a:endParaRPr kumimoji="1" lang="ja-JP" altLang="en-US" b="0" u="none" dirty="0"/>
          </a:p>
          <a:p>
            <a:r>
              <a:rPr kumimoji="1" lang="ja-JP" altLang="en-US" dirty="0"/>
              <a:t>・ 感染症で医療機関へ受診する際は電話で確認後、感染防止のためマスクを着用の上、最初に必ず窓口に症状を伝えます。</a:t>
            </a: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38</a:t>
            </a:fld>
            <a:endParaRPr lang="en-US" altLang="ja-JP"/>
          </a:p>
        </p:txBody>
      </p:sp>
    </p:spTree>
    <p:extLst>
      <p:ext uri="{BB962C8B-B14F-4D97-AF65-F5344CB8AC3E}">
        <p14:creationId xmlns:p14="http://schemas.microsoft.com/office/powerpoint/2010/main" val="1508323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第</a:t>
            </a:r>
            <a:r>
              <a:rPr kumimoji="1" lang="en-US" altLang="ja-JP" dirty="0"/>
              <a:t>1</a:t>
            </a:r>
            <a:r>
              <a:rPr kumimoji="1" lang="ja-JP" altLang="en-US"/>
              <a:t>章。安全に対する考え方</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7F5BD8-0FBB-4900-95D8-32243153D3B8}" type="slidenum">
              <a:rPr kumimoji="1" lang="en-US" altLang="ja-JP" sz="1200" b="0" i="0" u="none" strike="noStrike" kern="1200" cap="none" spc="0" normalizeH="0" baseline="0" noProof="0" smtClean="0">
                <a:ln>
                  <a:noFill/>
                </a:ln>
                <a:solidFill>
                  <a:srgbClr val="000000"/>
                </a:solidFill>
                <a:effectLst/>
                <a:uLnTx/>
                <a:uFillTx/>
                <a:latin typeface="ＭＳ Ｐゴシック" panose="020B0600070205080204"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itchFamily="50" charset="-128"/>
              <a:cs typeface="+mn-cs"/>
            </a:endParaRPr>
          </a:p>
        </p:txBody>
      </p:sp>
    </p:spTree>
    <p:extLst>
      <p:ext uri="{BB962C8B-B14F-4D97-AF65-F5344CB8AC3E}">
        <p14:creationId xmlns:p14="http://schemas.microsoft.com/office/powerpoint/2010/main" val="2931032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）飲酒について</a:t>
            </a:r>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 二十歳未満の飲酒は法律違反です。</a:t>
            </a:r>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 本学ではアルコール強要を禁止しています。</a:t>
            </a:r>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強要は罪に問われることがあります。</a:t>
            </a:r>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強要されたとしても、きっぱり断りましょう。そして、場の雰囲気に飲まれないようにしましょう。</a:t>
            </a:r>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泥酔者を放置してはなりません。</a:t>
            </a:r>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 緊急事態が起きた場合は躊躇せずに救急搬送を依頼します。</a:t>
            </a:r>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本学では学生への規律指導が必要であることから、北海道大学病院へ急性アルコール中毒で救急搬送された学生の個人情報を診療目的以外に学内において利用することとしています。</a:t>
            </a:r>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本学における事故として、学部</a:t>
            </a:r>
            <a:r>
              <a:rPr kumimoji="1" lang="en-US" altLang="ja-JP" sz="1200" kern="1200" dirty="0">
                <a:solidFill>
                  <a:schemeClr val="tx1"/>
                </a:solidFill>
                <a:effectLst/>
                <a:latin typeface="ＭＳ Ｐゴシック" panose="020B0600070205080204" pitchFamily="50" charset="-128"/>
                <a:ea typeface="ＭＳ Ｐ明朝" pitchFamily="18" charset="-128"/>
                <a:cs typeface="+mn-cs"/>
              </a:rPr>
              <a:t>2</a:t>
            </a:r>
            <a:r>
              <a:rPr kumimoji="1" lang="ja-JP" altLang="ja-JP" sz="1200" kern="1200">
                <a:solidFill>
                  <a:schemeClr val="tx1"/>
                </a:solidFill>
                <a:effectLst/>
                <a:latin typeface="ＭＳ Ｐゴシック" panose="020B0600070205080204" pitchFamily="50" charset="-128"/>
                <a:ea typeface="ＭＳ Ｐ明朝" pitchFamily="18" charset="-128"/>
                <a:cs typeface="+mn-cs"/>
              </a:rPr>
              <a:t>年の男子学生が所属サークルおよび他の学生団体の合同コンパで飲酒をした後、急性アルコール中毒で死亡しました。</a:t>
            </a:r>
            <a:r>
              <a:rPr lang="ja-JP" altLang="ja-JP">
                <a:effectLst/>
              </a:rPr>
              <a:t> </a:t>
            </a:r>
            <a:endParaRPr kumimoji="1" lang="en-US" altLang="ja-JP"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39</a:t>
            </a:fld>
            <a:endParaRPr lang="en-US" altLang="ja-JP"/>
          </a:p>
        </p:txBody>
      </p:sp>
    </p:spTree>
    <p:extLst>
      <p:ext uri="{BB962C8B-B14F-4D97-AF65-F5344CB8AC3E}">
        <p14:creationId xmlns:p14="http://schemas.microsoft.com/office/powerpoint/2010/main" val="15897303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a:t>
            </a:r>
            <a:r>
              <a:rPr kumimoji="1" lang="zh-TW" altLang="en-US" dirty="0"/>
              <a:t>受動喫煙防止</a:t>
            </a:r>
          </a:p>
          <a:p>
            <a:r>
              <a:rPr lang="ja-JP" altLang="en-US" sz="500" dirty="0">
                <a:solidFill>
                  <a:srgbClr val="18448F"/>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受動喫煙防止は強化されて</a:t>
            </a:r>
            <a:r>
              <a:rPr lang="ja-JP" altLang="en-US">
                <a:solidFill>
                  <a:srgbClr val="000000"/>
                </a:solidFill>
                <a:latin typeface="ＭＳ Ｐゴシック" panose="020B0600070205080204" pitchFamily="50" charset="-128"/>
                <a:ea typeface="ＭＳ Ｐゴシック" panose="020B0600070205080204" pitchFamily="50" charset="-128"/>
              </a:rPr>
              <a:t>います。</a:t>
            </a:r>
            <a:endParaRPr lang="en-US" altLang="ja-JP" dirty="0">
              <a:solidFill>
                <a:srgbClr val="000000"/>
              </a:solidFill>
              <a:latin typeface="ＭＳ Ｐゴシック" panose="020B0600070205080204" pitchFamily="50" charset="-128"/>
              <a:ea typeface="ＭＳ Ｐゴシック" panose="020B0600070205080204" pitchFamily="50" charset="-128"/>
            </a:endParaRPr>
          </a:p>
          <a:p>
            <a:r>
              <a:rPr lang="ja-JP" altLang="en-US">
                <a:solidFill>
                  <a:srgbClr val="000000"/>
                </a:solidFill>
                <a:latin typeface="ＭＳ Ｐゴシック" panose="020B0600070205080204" pitchFamily="50" charset="-128"/>
                <a:ea typeface="ＭＳ Ｐゴシック" panose="020B0600070205080204" pitchFamily="50" charset="-128"/>
              </a:rPr>
              <a:t>　従来のたばこだけでなく、加熱式たばこ・電子たばこ等の「新型たばこ」についても同様です。</a:t>
            </a:r>
            <a:endParaRPr lang="ja-JP" altLang="en-US" dirty="0">
              <a:solidFill>
                <a:srgbClr val="000000"/>
              </a:solidFill>
              <a:latin typeface="ＭＳ Ｐゴシック" panose="020B0600070205080204" pitchFamily="50" charset="-128"/>
              <a:ea typeface="ＭＳ Ｐゴシック" panose="020B0600070205080204" pitchFamily="50" charset="-128"/>
            </a:endParaRPr>
          </a:p>
          <a:p>
            <a:r>
              <a:rPr lang="ja-JP" altLang="en-US" sz="500" dirty="0">
                <a:solidFill>
                  <a:srgbClr val="18448F"/>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禁煙、完全な分えんが大切</a:t>
            </a:r>
            <a:r>
              <a:rPr lang="ja-JP" altLang="en-US">
                <a:solidFill>
                  <a:srgbClr val="000000"/>
                </a:solidFill>
                <a:latin typeface="ＭＳ Ｐゴシック" panose="020B0600070205080204" pitchFamily="50" charset="-128"/>
                <a:ea typeface="ＭＳ Ｐゴシック" panose="020B0600070205080204" pitchFamily="50" charset="-128"/>
              </a:rPr>
              <a:t>です。</a:t>
            </a:r>
            <a:endParaRPr lang="en-US" altLang="ja-JP" dirty="0">
              <a:solidFill>
                <a:srgbClr val="000000"/>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40</a:t>
            </a:fld>
            <a:endParaRPr lang="en-US" altLang="ja-JP"/>
          </a:p>
        </p:txBody>
      </p:sp>
    </p:spTree>
    <p:extLst>
      <p:ext uri="{BB962C8B-B14F-4D97-AF65-F5344CB8AC3E}">
        <p14:creationId xmlns:p14="http://schemas.microsoft.com/office/powerpoint/2010/main" val="34715377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kern="0" dirty="0">
                <a:latin typeface="ＭＳ Ｐゴシック" panose="020B0600070205080204" pitchFamily="50" charset="-128"/>
                <a:ea typeface="ＭＳ Ｐゴシック" panose="020B0600070205080204" pitchFamily="50" charset="-128"/>
              </a:rPr>
              <a:t>4</a:t>
            </a:r>
            <a:r>
              <a:rPr lang="ja-JP" altLang="en-US" kern="0" dirty="0">
                <a:latin typeface="ＭＳ Ｐゴシック" panose="020B0600070205080204" pitchFamily="50" charset="-128"/>
                <a:ea typeface="ＭＳ Ｐゴシック" panose="020B0600070205080204" pitchFamily="50" charset="-128"/>
              </a:rPr>
              <a:t>）体育活動における安全</a:t>
            </a:r>
          </a:p>
          <a:p>
            <a:r>
              <a:rPr lang="ja-JP" altLang="en-US" sz="500" dirty="0">
                <a:solidFill>
                  <a:srgbClr val="18448F"/>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体育・スポーツにおける傷害事故の原因に体の不調、準備の不足、ルール違反や粗暴などがあります。</a:t>
            </a:r>
          </a:p>
          <a:p>
            <a:r>
              <a:rPr lang="ja-JP" altLang="en-US" sz="500" dirty="0">
                <a:solidFill>
                  <a:srgbClr val="18448F"/>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危険覚悟の無謀な行動をしてはいけません。</a:t>
            </a:r>
            <a:endParaRPr lang="ja-JP" altLang="en-US" kern="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41</a:t>
            </a:fld>
            <a:endParaRPr lang="en-US" altLang="ja-JP"/>
          </a:p>
        </p:txBody>
      </p:sp>
    </p:spTree>
    <p:extLst>
      <p:ext uri="{BB962C8B-B14F-4D97-AF65-F5344CB8AC3E}">
        <p14:creationId xmlns:p14="http://schemas.microsoft.com/office/powerpoint/2010/main" val="11338156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5</a:t>
            </a:r>
            <a:r>
              <a:rPr kumimoji="1" lang="ja-JP" altLang="en-US" dirty="0"/>
              <a:t>）疲労</a:t>
            </a:r>
          </a:p>
          <a:p>
            <a:r>
              <a:rPr kumimoji="1" lang="ja-JP" altLang="en-US" dirty="0"/>
              <a:t>・ 疲労により作業ミスの増加などがあらわれます。</a:t>
            </a:r>
          </a:p>
          <a:p>
            <a:r>
              <a:rPr kumimoji="1" lang="ja-JP" altLang="en-US" dirty="0"/>
              <a:t>・ 深夜</a:t>
            </a:r>
            <a:r>
              <a:rPr kumimoji="1" lang="ja-JP" altLang="en-US"/>
              <a:t>作業は非能率的です</a:t>
            </a:r>
            <a:r>
              <a:rPr kumimoji="1" lang="ja-JP" altLang="en-US" dirty="0"/>
              <a:t>。</a:t>
            </a:r>
          </a:p>
          <a:p>
            <a:r>
              <a:rPr kumimoji="1" lang="ja-JP" altLang="en-US" dirty="0"/>
              <a:t>・ 疲労は蓄積します。</a:t>
            </a:r>
          </a:p>
          <a:p>
            <a:r>
              <a:rPr kumimoji="1" lang="ja-JP" altLang="en-US" dirty="0"/>
              <a:t>・ 疲労の軽減に休息は有効です。</a:t>
            </a:r>
          </a:p>
          <a:p>
            <a:r>
              <a:rPr kumimoji="1" lang="ja-JP" altLang="en-US" dirty="0"/>
              <a:t>・ 作業環境の整備も重要</a:t>
            </a:r>
            <a:r>
              <a:rPr kumimoji="1" lang="ja-JP" altLang="en-US"/>
              <a:t>です。</a:t>
            </a:r>
            <a:endParaRPr kumimoji="1" lang="ja-JP" altLang="en-US"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42</a:t>
            </a:fld>
            <a:endParaRPr lang="en-US" altLang="ja-JP"/>
          </a:p>
        </p:txBody>
      </p:sp>
    </p:spTree>
    <p:extLst>
      <p:ext uri="{BB962C8B-B14F-4D97-AF65-F5344CB8AC3E}">
        <p14:creationId xmlns:p14="http://schemas.microsoft.com/office/powerpoint/2010/main" val="18137001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6</a:t>
            </a:r>
            <a:r>
              <a:rPr kumimoji="1" lang="ja-JP" altLang="en-US" dirty="0"/>
              <a:t>）腰痛</a:t>
            </a:r>
          </a:p>
          <a:p>
            <a:r>
              <a:rPr lang="ja-JP" altLang="en-US" sz="500" dirty="0">
                <a:solidFill>
                  <a:srgbClr val="18448F"/>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作業姿勢を適切にします。</a:t>
            </a:r>
          </a:p>
          <a:p>
            <a:r>
              <a:rPr lang="ja-JP" altLang="en-US" sz="500" dirty="0">
                <a:solidFill>
                  <a:srgbClr val="18448F"/>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ひとりで取り扱う重量は個人の力量に合わせ、</a:t>
            </a:r>
            <a:r>
              <a:rPr lang="en-US" altLang="ja-JP" dirty="0">
                <a:solidFill>
                  <a:srgbClr val="000000"/>
                </a:solidFill>
                <a:latin typeface="ＭＳ Ｐゴシック" panose="020B0600070205080204" pitchFamily="50" charset="-128"/>
                <a:ea typeface="ＭＳ Ｐゴシック" panose="020B0600070205080204" pitchFamily="50" charset="-128"/>
              </a:rPr>
              <a:t>30 kg </a:t>
            </a:r>
            <a:r>
              <a:rPr lang="ja-JP" altLang="en-US" dirty="0">
                <a:solidFill>
                  <a:srgbClr val="000000"/>
                </a:solidFill>
                <a:latin typeface="ＭＳ Ｐゴシック" panose="020B0600070205080204" pitchFamily="50" charset="-128"/>
                <a:ea typeface="ＭＳ Ｐゴシック" panose="020B0600070205080204" pitchFamily="50" charset="-128"/>
              </a:rPr>
              <a:t>以下にし、重量物の場合は</a:t>
            </a:r>
            <a:r>
              <a:rPr lang="en-US" altLang="ja-JP" dirty="0">
                <a:solidFill>
                  <a:srgbClr val="000000"/>
                </a:solidFill>
                <a:latin typeface="ＭＳ Ｐゴシック" panose="020B0600070205080204" pitchFamily="50" charset="-128"/>
                <a:ea typeface="ＭＳ Ｐゴシック" panose="020B0600070205080204" pitchFamily="50" charset="-128"/>
              </a:rPr>
              <a:t>2 </a:t>
            </a:r>
            <a:r>
              <a:rPr lang="ja-JP" altLang="en-US" dirty="0">
                <a:solidFill>
                  <a:srgbClr val="000000"/>
                </a:solidFill>
                <a:latin typeface="ＭＳ Ｐゴシック" panose="020B0600070205080204" pitchFamily="50" charset="-128"/>
                <a:ea typeface="ＭＳ Ｐゴシック" panose="020B0600070205080204" pitchFamily="50" charset="-128"/>
              </a:rPr>
              <a:t>人以上で行います。</a:t>
            </a:r>
          </a:p>
          <a:p>
            <a:r>
              <a:rPr lang="ja-JP" altLang="en-US" sz="500" dirty="0">
                <a:solidFill>
                  <a:srgbClr val="18448F"/>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過負荷以外でも腰痛は</a:t>
            </a:r>
            <a:r>
              <a:rPr lang="ja-JP" altLang="en-US">
                <a:solidFill>
                  <a:srgbClr val="000000"/>
                </a:solidFill>
                <a:latin typeface="ＭＳ Ｐゴシック" panose="020B0600070205080204" pitchFamily="50" charset="-128"/>
                <a:ea typeface="ＭＳ Ｐゴシック" panose="020B0600070205080204" pitchFamily="50" charset="-128"/>
              </a:rPr>
              <a:t>起きます。</a:t>
            </a:r>
            <a:endParaRPr lang="ja-JP" altLang="en-US" kern="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43</a:t>
            </a:fld>
            <a:endParaRPr lang="en-US" altLang="ja-JP"/>
          </a:p>
        </p:txBody>
      </p:sp>
    </p:spTree>
    <p:extLst>
      <p:ext uri="{BB962C8B-B14F-4D97-AF65-F5344CB8AC3E}">
        <p14:creationId xmlns:p14="http://schemas.microsoft.com/office/powerpoint/2010/main" val="3116103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kern="0">
                <a:latin typeface="ＭＳ Ｐゴシック" panose="020B0600070205080204" pitchFamily="50" charset="-128"/>
                <a:ea typeface="ＭＳ Ｐゴシック" panose="020B0600070205080204" pitchFamily="50" charset="-128"/>
              </a:rPr>
              <a:t>７</a:t>
            </a:r>
            <a:r>
              <a:rPr lang="ja-JP" altLang="en-US" kern="0" dirty="0">
                <a:latin typeface="ＭＳ Ｐゴシック" panose="020B0600070205080204" pitchFamily="50" charset="-128"/>
                <a:ea typeface="ＭＳ Ｐゴシック" panose="020B0600070205080204" pitchFamily="50" charset="-128"/>
              </a:rPr>
              <a:t>）</a:t>
            </a:r>
            <a:r>
              <a:rPr lang="en-US" altLang="ja-JP" kern="0" dirty="0">
                <a:latin typeface="ＭＳ Ｐゴシック" panose="020B0600070205080204" pitchFamily="50" charset="-128"/>
                <a:ea typeface="ＭＳ Ｐゴシック" panose="020B0600070205080204" pitchFamily="50" charset="-128"/>
              </a:rPr>
              <a:t>Visual Display Terminals </a:t>
            </a:r>
            <a:r>
              <a:rPr lang="ja-JP" altLang="en-US" kern="0" dirty="0" err="1">
                <a:latin typeface="ＭＳ Ｐゴシック" panose="020B0600070205080204" pitchFamily="50" charset="-128"/>
                <a:ea typeface="ＭＳ Ｐゴシック" panose="020B0600070205080204" pitchFamily="50" charset="-128"/>
              </a:rPr>
              <a:t>、</a:t>
            </a:r>
            <a:r>
              <a:rPr lang="en-US" altLang="ja-JP" kern="0" dirty="0">
                <a:latin typeface="ＭＳ Ｐゴシック" panose="020B0600070205080204" pitchFamily="50" charset="-128"/>
                <a:ea typeface="ＭＳ Ｐゴシック" panose="020B0600070205080204" pitchFamily="50" charset="-128"/>
              </a:rPr>
              <a:t>VDT</a:t>
            </a:r>
            <a:r>
              <a:rPr lang="ja-JP" altLang="en-US" kern="0" dirty="0">
                <a:latin typeface="ＭＳ Ｐゴシック" panose="020B0600070205080204" pitchFamily="50" charset="-128"/>
                <a:ea typeface="ＭＳ Ｐゴシック" panose="020B0600070205080204" pitchFamily="50" charset="-128"/>
              </a:rPr>
              <a:t>作業</a:t>
            </a:r>
          </a:p>
          <a:p>
            <a:r>
              <a:rPr lang="ja-JP" altLang="en-US" sz="500" dirty="0">
                <a:solidFill>
                  <a:srgbClr val="18448F"/>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室内は、出来るだけ明暗の対照を少なくし、まぶしい場所がないようにします。</a:t>
            </a:r>
          </a:p>
          <a:p>
            <a:r>
              <a:rPr lang="ja-JP" altLang="en-US" sz="500" dirty="0">
                <a:solidFill>
                  <a:srgbClr val="18448F"/>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適正な姿勢で作業をします。そのために総合的な調整をします。</a:t>
            </a:r>
          </a:p>
          <a:p>
            <a:r>
              <a:rPr lang="ja-JP" altLang="en-US" sz="500" dirty="0">
                <a:solidFill>
                  <a:srgbClr val="18448F"/>
                </a:solidFill>
                <a:latin typeface="ＭＳ Ｐゴシック" panose="020B0600070205080204" pitchFamily="50" charset="-128"/>
                <a:ea typeface="ＭＳ Ｐゴシック" panose="020B0600070205080204" pitchFamily="50" charset="-128"/>
              </a:rPr>
              <a:t>・ </a:t>
            </a:r>
            <a:r>
              <a:rPr lang="en-US" altLang="ja-JP" dirty="0">
                <a:solidFill>
                  <a:srgbClr val="000000"/>
                </a:solidFill>
                <a:latin typeface="ＭＳ Ｐゴシック" panose="020B0600070205080204" pitchFamily="50" charset="-128"/>
                <a:ea typeface="ＭＳ Ｐゴシック" panose="020B0600070205080204" pitchFamily="50" charset="-128"/>
              </a:rPr>
              <a:t>VDT</a:t>
            </a:r>
            <a:r>
              <a:rPr lang="ja-JP" altLang="en-US" dirty="0">
                <a:solidFill>
                  <a:srgbClr val="000000"/>
                </a:solidFill>
                <a:latin typeface="ＭＳ Ｐゴシック" panose="020B0600070205080204" pitchFamily="50" charset="-128"/>
                <a:ea typeface="ＭＳ Ｐゴシック" panose="020B0600070205080204" pitchFamily="50" charset="-128"/>
              </a:rPr>
              <a:t>機器の点検、調整、清掃を行います。</a:t>
            </a:r>
          </a:p>
          <a:p>
            <a:r>
              <a:rPr lang="ja-JP" altLang="en-US" sz="500" dirty="0">
                <a:solidFill>
                  <a:srgbClr val="18448F"/>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作業時間は短くします。そのために他の作業とのローテーションなどを工夫します。</a:t>
            </a:r>
            <a:endParaRPr lang="ja-JP" altLang="en-US" kern="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44</a:t>
            </a:fld>
            <a:endParaRPr lang="en-US" altLang="ja-JP"/>
          </a:p>
        </p:txBody>
      </p:sp>
    </p:spTree>
    <p:extLst>
      <p:ext uri="{BB962C8B-B14F-4D97-AF65-F5344CB8AC3E}">
        <p14:creationId xmlns:p14="http://schemas.microsoft.com/office/powerpoint/2010/main" val="7581649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8</a:t>
            </a:r>
            <a:r>
              <a:rPr kumimoji="1" lang="ja-JP" altLang="en-US" dirty="0"/>
              <a:t>）過重労働による健康障害</a:t>
            </a:r>
          </a:p>
          <a:p>
            <a:r>
              <a:rPr kumimoji="1" lang="ja-JP" altLang="en-US" dirty="0"/>
              <a:t>・ 長時間にわたる過重な労働は疲労蓄積をもたらします。</a:t>
            </a:r>
          </a:p>
          <a:p>
            <a:r>
              <a:rPr kumimoji="1" lang="ja-JP" altLang="en-US" dirty="0"/>
              <a:t>・ 過重労働による健康障害を防止するように努めることが必要</a:t>
            </a:r>
            <a:r>
              <a:rPr kumimoji="1" lang="ja-JP" altLang="en-US"/>
              <a:t>です。</a:t>
            </a:r>
            <a:endParaRPr kumimoji="1" lang="en-US" altLang="ja-JP"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45</a:t>
            </a:fld>
            <a:endParaRPr lang="en-US" altLang="ja-JP"/>
          </a:p>
        </p:txBody>
      </p:sp>
    </p:spTree>
    <p:extLst>
      <p:ext uri="{BB962C8B-B14F-4D97-AF65-F5344CB8AC3E}">
        <p14:creationId xmlns:p14="http://schemas.microsoft.com/office/powerpoint/2010/main" val="22713652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9</a:t>
            </a:r>
            <a:r>
              <a:rPr kumimoji="1" lang="ja-JP" altLang="en-US" dirty="0"/>
              <a:t>）メンタルヘルス</a:t>
            </a:r>
          </a:p>
          <a:p>
            <a:r>
              <a:rPr lang="ja-JP" altLang="en-US" sz="500" dirty="0">
                <a:solidFill>
                  <a:srgbClr val="18448F"/>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メンタル面の不調等が原因の自殺や、就業不能等が社会問題となっています。</a:t>
            </a:r>
          </a:p>
          <a:p>
            <a:r>
              <a:rPr lang="ja-JP" altLang="en-US" sz="500" dirty="0">
                <a:solidFill>
                  <a:srgbClr val="18448F"/>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自分の心の状態に注意を向け、いつもと違う自分に気づくことが大切です。</a:t>
            </a:r>
          </a:p>
          <a:p>
            <a:r>
              <a:rPr lang="ja-JP" altLang="en-US" sz="500" dirty="0">
                <a:solidFill>
                  <a:srgbClr val="18448F"/>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周囲の人が早期に気づくことも大切です。</a:t>
            </a:r>
          </a:p>
          <a:p>
            <a:r>
              <a:rPr lang="ja-JP" altLang="en-US" sz="500" dirty="0">
                <a:solidFill>
                  <a:srgbClr val="18448F"/>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緊急の場合、すぐ医療へつなぐことが重要です。</a:t>
            </a:r>
            <a:endParaRPr lang="ja-JP" altLang="en-US" kern="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46</a:t>
            </a:fld>
            <a:endParaRPr lang="en-US" altLang="ja-JP"/>
          </a:p>
        </p:txBody>
      </p:sp>
    </p:spTree>
    <p:extLst>
      <p:ext uri="{BB962C8B-B14F-4D97-AF65-F5344CB8AC3E}">
        <p14:creationId xmlns:p14="http://schemas.microsoft.com/office/powerpoint/2010/main" val="7743721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a:t>第</a:t>
            </a:r>
            <a:r>
              <a:rPr kumimoji="1" lang="en-US" altLang="ja-JP" dirty="0"/>
              <a:t>5</a:t>
            </a:r>
            <a:r>
              <a:rPr kumimoji="1" lang="ja-JP" altLang="en-US"/>
              <a:t>章。さまざまなリスクへの備え</a:t>
            </a:r>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7F5BD8-0FBB-4900-95D8-32243153D3B8}" type="slidenum">
              <a:rPr kumimoji="1" lang="en-US" altLang="ja-JP" sz="1200" b="0" i="0" u="none" strike="noStrike" kern="1200" cap="none" spc="0" normalizeH="0" baseline="0" noProof="0" smtClean="0">
                <a:ln>
                  <a:noFill/>
                </a:ln>
                <a:solidFill>
                  <a:srgbClr val="000000"/>
                </a:solidFill>
                <a:effectLst/>
                <a:uLnTx/>
                <a:uFillTx/>
                <a:latin typeface="ＭＳ Ｐゴシック" panose="020B0600070205080204"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itchFamily="50" charset="-128"/>
              <a:cs typeface="+mn-cs"/>
            </a:endParaRPr>
          </a:p>
        </p:txBody>
      </p:sp>
    </p:spTree>
    <p:extLst>
      <p:ext uri="{BB962C8B-B14F-4D97-AF65-F5344CB8AC3E}">
        <p14:creationId xmlns:p14="http://schemas.microsoft.com/office/powerpoint/2010/main" val="16152333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）屋外におけるリスク</a:t>
            </a:r>
          </a:p>
          <a:p>
            <a:r>
              <a:rPr kumimoji="1" lang="en-US" altLang="ja-JP" dirty="0"/>
              <a:t>1-1</a:t>
            </a:r>
            <a:r>
              <a:rPr kumimoji="1" lang="ja-JP" altLang="en-US" dirty="0" err="1"/>
              <a:t>。</a:t>
            </a:r>
            <a:r>
              <a:rPr kumimoji="1" lang="ja-JP" altLang="en-US"/>
              <a:t>台風、風害</a:t>
            </a:r>
            <a:r>
              <a:rPr kumimoji="1" lang="ja-JP" altLang="en-US" dirty="0"/>
              <a:t>、水害</a:t>
            </a:r>
          </a:p>
          <a:p>
            <a:r>
              <a:rPr kumimoji="1" lang="ja-JP" altLang="en-US" dirty="0"/>
              <a:t>・ 警報・注意報などからリスクの大きさを知ります。</a:t>
            </a:r>
          </a:p>
          <a:p>
            <a:r>
              <a:rPr kumimoji="1" lang="ja-JP" altLang="en-US" dirty="0"/>
              <a:t>・ リスクに応じて安全確保の措置を</a:t>
            </a:r>
            <a:r>
              <a:rPr kumimoji="1" lang="ja-JP" altLang="en-US"/>
              <a:t>講じます。</a:t>
            </a:r>
            <a:endParaRPr kumimoji="1" lang="ja-JP" altLang="en-US"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48</a:t>
            </a:fld>
            <a:endParaRPr lang="en-US" altLang="ja-JP"/>
          </a:p>
        </p:txBody>
      </p:sp>
    </p:spTree>
    <p:extLst>
      <p:ext uri="{BB962C8B-B14F-4D97-AF65-F5344CB8AC3E}">
        <p14:creationId xmlns:p14="http://schemas.microsoft.com/office/powerpoint/2010/main" val="1148037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）自ら「安全」を目指そう</a:t>
            </a:r>
            <a:endParaRPr kumimoji="1" lang="en-US" altLang="ja-JP" dirty="0"/>
          </a:p>
          <a:p>
            <a:r>
              <a:rPr kumimoji="1" lang="ja-JP" altLang="en-US" dirty="0"/>
              <a:t>・「安全」は与えられるものではなく、自らが確保するものです。</a:t>
            </a:r>
          </a:p>
          <a:p>
            <a:r>
              <a:rPr kumimoji="1" lang="ja-JP" altLang="en-US" dirty="0"/>
              <a:t>・ 法令を遵守すれば安全が確保できるというものではありません。</a:t>
            </a:r>
          </a:p>
          <a:p>
            <a:r>
              <a:rPr kumimoji="1" lang="ja-JP" altLang="en-US" dirty="0"/>
              <a:t>・ たゆまぬ安全確保の自主的・能動的な取り組み（自主管理）が必要</a:t>
            </a:r>
            <a:r>
              <a:rPr kumimoji="1" lang="ja-JP" altLang="en-US"/>
              <a:t>です。</a:t>
            </a:r>
            <a:endParaRPr kumimoji="1" lang="en-US" altLang="ja-JP"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4</a:t>
            </a:fld>
            <a:endParaRPr lang="en-US" altLang="ja-JP" dirty="0"/>
          </a:p>
        </p:txBody>
      </p:sp>
    </p:spTree>
    <p:extLst>
      <p:ext uri="{BB962C8B-B14F-4D97-AF65-F5344CB8AC3E}">
        <p14:creationId xmlns:p14="http://schemas.microsoft.com/office/powerpoint/2010/main" val="14009785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1-2</a:t>
            </a:r>
            <a:r>
              <a:rPr kumimoji="1" lang="ja-JP" altLang="en-US" dirty="0" err="1"/>
              <a:t>。</a:t>
            </a:r>
            <a:r>
              <a:rPr kumimoji="1" lang="ja-JP" altLang="en-US" dirty="0"/>
              <a:t>大雪・暴風せつ</a:t>
            </a:r>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sz="500" dirty="0">
                <a:solidFill>
                  <a:srgbClr val="00A041"/>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大雪</a:t>
            </a:r>
            <a:r>
              <a:rPr lang="ja-JP" altLang="en-US">
                <a:solidFill>
                  <a:srgbClr val="000000"/>
                </a:solidFill>
                <a:latin typeface="ＭＳ Ｐゴシック" panose="020B0600070205080204" pitchFamily="50" charset="-128"/>
                <a:ea typeface="ＭＳ Ｐゴシック" panose="020B0600070205080204" pitchFamily="50" charset="-128"/>
              </a:rPr>
              <a:t>、暴風雪等</a:t>
            </a:r>
            <a:r>
              <a:rPr lang="ja-JP" altLang="en-US" dirty="0">
                <a:solidFill>
                  <a:srgbClr val="000000"/>
                </a:solidFill>
                <a:latin typeface="ＭＳ Ｐゴシック" panose="020B0600070205080204" pitchFamily="50" charset="-128"/>
                <a:ea typeface="ＭＳ Ｐゴシック" panose="020B0600070205080204" pitchFamily="50" charset="-128"/>
              </a:rPr>
              <a:t>が予想される場合には気象情報、注意報および警報を活用して早めに対応を</a:t>
            </a:r>
            <a:r>
              <a:rPr lang="ja-JP" altLang="en-US">
                <a:solidFill>
                  <a:srgbClr val="000000"/>
                </a:solidFill>
                <a:latin typeface="ＭＳ Ｐゴシック" panose="020B0600070205080204" pitchFamily="50" charset="-128"/>
                <a:ea typeface="ＭＳ Ｐゴシック" panose="020B0600070205080204" pitchFamily="50" charset="-128"/>
              </a:rPr>
              <a:t>とります。</a:t>
            </a:r>
            <a:endParaRPr lang="ja-JP" altLang="en-US" kern="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49</a:t>
            </a:fld>
            <a:endParaRPr lang="en-US" altLang="ja-JP"/>
          </a:p>
        </p:txBody>
      </p:sp>
    </p:spTree>
    <p:extLst>
      <p:ext uri="{BB962C8B-B14F-4D97-AF65-F5344CB8AC3E}">
        <p14:creationId xmlns:p14="http://schemas.microsoft.com/office/powerpoint/2010/main" val="28486548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1-3</a:t>
            </a:r>
            <a:r>
              <a:rPr kumimoji="1" lang="ja-JP" altLang="en-US" dirty="0" err="1"/>
              <a:t>。</a:t>
            </a:r>
            <a:r>
              <a:rPr kumimoji="1" lang="ja-JP" altLang="en-US" dirty="0"/>
              <a:t>倒木・らくし・落下物など</a:t>
            </a:r>
          </a:p>
          <a:p>
            <a:r>
              <a:rPr kumimoji="1" lang="ja-JP" altLang="en-US" dirty="0"/>
              <a:t>・ 倒木やらくしに注意します。</a:t>
            </a:r>
          </a:p>
          <a:p>
            <a:r>
              <a:rPr kumimoji="1" lang="ja-JP" altLang="en-US" dirty="0"/>
              <a:t>・ 冬季は屋根からのらくせつ、</a:t>
            </a:r>
            <a:r>
              <a:rPr kumimoji="1" lang="ja-JP" altLang="en-US" dirty="0" err="1"/>
              <a:t>つららにも</a:t>
            </a:r>
            <a:r>
              <a:rPr kumimoji="1" lang="ja-JP" altLang="en-US" dirty="0"/>
              <a:t>注意します。</a:t>
            </a: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50</a:t>
            </a:fld>
            <a:endParaRPr lang="en-US" altLang="ja-JP"/>
          </a:p>
        </p:txBody>
      </p:sp>
    </p:spTree>
    <p:extLst>
      <p:ext uri="{BB962C8B-B14F-4D97-AF65-F5344CB8AC3E}">
        <p14:creationId xmlns:p14="http://schemas.microsoft.com/office/powerpoint/2010/main" val="23955476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1-4</a:t>
            </a:r>
            <a:r>
              <a:rPr kumimoji="1" lang="ja-JP" altLang="en-US"/>
              <a:t>。自転車について</a:t>
            </a:r>
            <a:endParaRPr kumimoji="1" lang="en-US" altLang="ja-JP" dirty="0"/>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 安全運転の義務があります。</a:t>
            </a:r>
            <a:r>
              <a:rPr lang="ja-JP" altLang="ja-JP">
                <a:effectLst/>
              </a:rPr>
              <a:t> </a:t>
            </a:r>
            <a:endParaRPr lang="en-US" altLang="ja-JP" dirty="0">
              <a:effectLs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ja-JP" sz="1200" kern="1200">
                <a:solidFill>
                  <a:schemeClr val="tx1"/>
                </a:solidFill>
                <a:effectLst/>
                <a:latin typeface="ＭＳ Ｐゴシック" panose="020B0600070205080204" pitchFamily="50" charset="-128"/>
                <a:ea typeface="ＭＳ Ｐ明朝" pitchFamily="18" charset="-128"/>
                <a:cs typeface="+mn-cs"/>
              </a:rPr>
              <a:t>必ず歩行者優先です。</a:t>
            </a:r>
            <a:endParaRPr kumimoji="1" lang="en-US" altLang="ja-JP" sz="1200" kern="1200" dirty="0">
              <a:solidFill>
                <a:schemeClr val="tx1"/>
              </a:solidFill>
              <a:effectLst/>
              <a:latin typeface="ＭＳ Ｐゴシック" panose="020B0600070205080204" pitchFamily="50" charset="-128"/>
              <a:ea typeface="ＭＳ Ｐ明朝" pitchFamily="18"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ja-JP" sz="1200" kern="1200">
                <a:solidFill>
                  <a:schemeClr val="tx1"/>
                </a:solidFill>
                <a:effectLst/>
                <a:latin typeface="ＭＳ Ｐゴシック" panose="020B0600070205080204" pitchFamily="50" charset="-128"/>
                <a:ea typeface="ＭＳ Ｐ明朝" pitchFamily="18" charset="-128"/>
                <a:cs typeface="+mn-cs"/>
              </a:rPr>
              <a:t>自転車は左側を通行します。</a:t>
            </a:r>
            <a:endParaRPr kumimoji="1" lang="en-US" altLang="ja-JP" sz="1200" kern="1200" dirty="0">
              <a:solidFill>
                <a:schemeClr val="tx1"/>
              </a:solidFill>
              <a:effectLst/>
              <a:latin typeface="ＭＳ Ｐゴシック" panose="020B0600070205080204" pitchFamily="50" charset="-128"/>
              <a:ea typeface="ＭＳ Ｐ明朝" pitchFamily="18"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ja-JP" sz="1200" kern="1200">
                <a:solidFill>
                  <a:schemeClr val="tx1"/>
                </a:solidFill>
                <a:effectLst/>
                <a:latin typeface="ＭＳ Ｐゴシック" panose="020B0600070205080204" pitchFamily="50" charset="-128"/>
                <a:ea typeface="ＭＳ Ｐ明朝" pitchFamily="18" charset="-128"/>
                <a:cs typeface="+mn-cs"/>
              </a:rPr>
              <a:t>スピードを出してはいけません。</a:t>
            </a:r>
            <a:endParaRPr kumimoji="1" lang="en-US" altLang="ja-JP" sz="1200" kern="1200" dirty="0">
              <a:solidFill>
                <a:schemeClr val="tx1"/>
              </a:solidFill>
              <a:effectLst/>
              <a:latin typeface="ＭＳ Ｐゴシック" panose="020B0600070205080204" pitchFamily="50" charset="-128"/>
              <a:ea typeface="ＭＳ Ｐ明朝" pitchFamily="18"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ja-JP" sz="1200" kern="1200">
                <a:solidFill>
                  <a:schemeClr val="tx1"/>
                </a:solidFill>
                <a:effectLst/>
                <a:latin typeface="ＭＳ Ｐゴシック" panose="020B0600070205080204" pitchFamily="50" charset="-128"/>
                <a:ea typeface="ＭＳ Ｐ明朝" pitchFamily="18" charset="-128"/>
                <a:cs typeface="+mn-cs"/>
              </a:rPr>
              <a:t>自転車が並んでの走行は禁止されています。</a:t>
            </a:r>
            <a:endParaRPr kumimoji="1" lang="ja-JP" altLang="en-US"/>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51</a:t>
            </a:fld>
            <a:endParaRPr lang="en-US" altLang="ja-JP"/>
          </a:p>
        </p:txBody>
      </p:sp>
    </p:spTree>
    <p:extLst>
      <p:ext uri="{BB962C8B-B14F-4D97-AF65-F5344CB8AC3E}">
        <p14:creationId xmlns:p14="http://schemas.microsoft.com/office/powerpoint/2010/main" val="11060031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ＭＳ Ｐゴシック" panose="020B0600070205080204" pitchFamily="50" charset="-128"/>
                <a:ea typeface="ＭＳ Ｐ明朝" pitchFamily="18" charset="-128"/>
                <a:cs typeface="+mn-cs"/>
              </a:rPr>
              <a:t>携帯電話やスマートフォン・イヤホン・ヘッドホン等を使用しながらの運転は違法であり、大変危険です。</a:t>
            </a:r>
            <a:endParaRPr kumimoji="1" lang="en-US" altLang="ja-JP" sz="1200" kern="1200" dirty="0">
              <a:solidFill>
                <a:schemeClr val="tx1"/>
              </a:solidFill>
              <a:effectLst/>
              <a:latin typeface="ＭＳ Ｐゴシック" panose="020B0600070205080204" pitchFamily="50" charset="-128"/>
              <a:ea typeface="ＭＳ Ｐ明朝" pitchFamily="18" charset="-128"/>
              <a:cs typeface="+mn-cs"/>
            </a:endParaRPr>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傘を差すあるいは、手に物を持つなど、運転中の視野を妨げる行為をしてはいけません。</a:t>
            </a:r>
            <a:endParaRPr kumimoji="1" lang="ja-JP" altLang="en-US"/>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52</a:t>
            </a:fld>
            <a:endParaRPr lang="en-US" altLang="ja-JP"/>
          </a:p>
        </p:txBody>
      </p:sp>
    </p:spTree>
    <p:extLst>
      <p:ext uri="{BB962C8B-B14F-4D97-AF65-F5344CB8AC3E}">
        <p14:creationId xmlns:p14="http://schemas.microsoft.com/office/powerpoint/2010/main" val="32948223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ja-JP" sz="1200" kern="1200">
                <a:solidFill>
                  <a:schemeClr val="tx1"/>
                </a:solidFill>
                <a:effectLst/>
                <a:latin typeface="ＭＳ Ｐゴシック" panose="020B0600070205080204" pitchFamily="50" charset="-128"/>
                <a:ea typeface="ＭＳ Ｐ明朝" pitchFamily="18" charset="-128"/>
                <a:cs typeface="+mn-cs"/>
              </a:rPr>
              <a:t>二人乗りは禁止です。</a:t>
            </a:r>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交差点での一時停止と安全確認を励行します。</a:t>
            </a:r>
            <a:endParaRPr kumimoji="1" lang="en-US" altLang="ja-JP" sz="1200" kern="1200" dirty="0">
              <a:solidFill>
                <a:schemeClr val="tx1"/>
              </a:solidFill>
              <a:effectLst/>
              <a:latin typeface="ＭＳ Ｐゴシック" panose="020B0600070205080204" pitchFamily="50" charset="-128"/>
              <a:ea typeface="ＭＳ Ｐ明朝" pitchFamily="18" charset="-128"/>
              <a:cs typeface="+mn-cs"/>
            </a:endParaRPr>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交差点への強引進入や斜め横断は禁止です。</a:t>
            </a:r>
            <a:endParaRPr kumimoji="1" lang="en-US" altLang="ja-JP" sz="1200" kern="1200" dirty="0">
              <a:solidFill>
                <a:schemeClr val="tx1"/>
              </a:solidFill>
              <a:effectLst/>
              <a:latin typeface="ＭＳ Ｐゴシック" panose="020B0600070205080204" pitchFamily="50" charset="-128"/>
              <a:ea typeface="ＭＳ Ｐ明朝" pitchFamily="18" charset="-128"/>
              <a:cs typeface="+mn-cs"/>
            </a:endParaRPr>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夜間はライトおよび尾灯（または反射機材）を点けなければなりません。</a:t>
            </a:r>
            <a:endParaRPr kumimoji="1" lang="en-US" altLang="ja-JP" sz="1200" kern="1200" dirty="0">
              <a:solidFill>
                <a:schemeClr val="tx1"/>
              </a:solidFill>
              <a:effectLst/>
              <a:latin typeface="ＭＳ Ｐゴシック" panose="020B0600070205080204" pitchFamily="50" charset="-128"/>
              <a:ea typeface="ＭＳ Ｐ明朝" pitchFamily="18" charset="-128"/>
              <a:cs typeface="+mn-cs"/>
            </a:endParaRPr>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ロータリーは時計回りで通行します。逆走してはいけません。</a:t>
            </a:r>
            <a:r>
              <a:rPr lang="ja-JP" altLang="ja-JP">
                <a:effectLst/>
              </a:rPr>
              <a:t> </a:t>
            </a:r>
            <a:endParaRPr kumimoji="1" lang="ja-JP" altLang="en-US"/>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53</a:t>
            </a:fld>
            <a:endParaRPr lang="en-US" altLang="ja-JP"/>
          </a:p>
        </p:txBody>
      </p:sp>
    </p:spTree>
    <p:extLst>
      <p:ext uri="{BB962C8B-B14F-4D97-AF65-F5344CB8AC3E}">
        <p14:creationId xmlns:p14="http://schemas.microsoft.com/office/powerpoint/2010/main" val="5981773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ＭＳ Ｐゴシック" panose="020B0600070205080204" pitchFamily="50" charset="-128"/>
                <a:ea typeface="ＭＳ Ｐ明朝" pitchFamily="18" charset="-128"/>
                <a:cs typeface="+mn-cs"/>
              </a:rPr>
              <a:t>・ 大学の各門の歩行者用通用口は狭く、歩行者と接触する事故が起きやすいです。</a:t>
            </a:r>
            <a:endParaRPr kumimoji="1" lang="en-US" altLang="ja-JP" sz="1200" kern="1200" dirty="0">
              <a:solidFill>
                <a:schemeClr val="tx1"/>
              </a:solidFill>
              <a:effectLst/>
              <a:latin typeface="ＭＳ Ｐゴシック" panose="020B0600070205080204" pitchFamily="50" charset="-128"/>
              <a:ea typeface="ＭＳ Ｐ明朝" pitchFamily="18"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ja-JP" sz="1200" kern="1200">
                <a:solidFill>
                  <a:schemeClr val="tx1"/>
                </a:solidFill>
                <a:effectLst/>
                <a:latin typeface="ＭＳ Ｐゴシック" panose="020B0600070205080204" pitchFamily="50" charset="-128"/>
                <a:ea typeface="ＭＳ Ｐ明朝" pitchFamily="18" charset="-128"/>
                <a:cs typeface="+mn-cs"/>
              </a:rPr>
              <a:t>・ 構内は駐輪場所を指定しています。</a:t>
            </a: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54</a:t>
            </a:fld>
            <a:endParaRPr lang="en-US" altLang="ja-JP"/>
          </a:p>
        </p:txBody>
      </p:sp>
    </p:spTree>
    <p:extLst>
      <p:ext uri="{BB962C8B-B14F-4D97-AF65-F5344CB8AC3E}">
        <p14:creationId xmlns:p14="http://schemas.microsoft.com/office/powerpoint/2010/main" val="31546764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1-5</a:t>
            </a:r>
            <a:r>
              <a:rPr kumimoji="1" lang="ja-JP" altLang="en-US" dirty="0" err="1"/>
              <a:t>。</a:t>
            </a:r>
            <a:r>
              <a:rPr kumimoji="1" lang="ja-JP" altLang="en-US" dirty="0"/>
              <a:t>交通事故</a:t>
            </a:r>
          </a:p>
          <a:p>
            <a:r>
              <a:rPr kumimoji="1" lang="ja-JP" altLang="en-US" dirty="0"/>
              <a:t>・ 事故防止のため学生の自動車・オートバイ等による通学を禁止しています。</a:t>
            </a:r>
          </a:p>
          <a:p>
            <a:r>
              <a:rPr kumimoji="1" lang="ja-JP" altLang="en-US" dirty="0"/>
              <a:t>・ 不注意（油断）や無謀運転が事故を</a:t>
            </a:r>
            <a:r>
              <a:rPr kumimoji="1" lang="ja-JP" altLang="en-US"/>
              <a:t>引き起こします。</a:t>
            </a:r>
            <a:endParaRPr kumimoji="1" lang="en-US" altLang="ja-JP"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55</a:t>
            </a:fld>
            <a:endParaRPr lang="en-US" altLang="ja-JP"/>
          </a:p>
        </p:txBody>
      </p:sp>
    </p:spTree>
    <p:extLst>
      <p:ext uri="{BB962C8B-B14F-4D97-AF65-F5344CB8AC3E}">
        <p14:creationId xmlns:p14="http://schemas.microsoft.com/office/powerpoint/2010/main" val="40473839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1-6</a:t>
            </a:r>
            <a:r>
              <a:rPr kumimoji="1" lang="ja-JP" altLang="en-US" dirty="0" err="1"/>
              <a:t>。</a:t>
            </a:r>
            <a:r>
              <a:rPr kumimoji="1" lang="ja-JP" altLang="en-US" dirty="0"/>
              <a:t>冬季の通勤・通学・交通</a:t>
            </a:r>
          </a:p>
          <a:p>
            <a:r>
              <a:rPr lang="ja-JP" altLang="en-US" sz="500" dirty="0">
                <a:solidFill>
                  <a:srgbClr val="00A041"/>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路面はアイスバーン状態、歩道でも雪が固く締まって滑りやすい状態となります。</a:t>
            </a:r>
          </a:p>
          <a:p>
            <a:r>
              <a:rPr lang="ja-JP" altLang="en-US" sz="500" dirty="0">
                <a:solidFill>
                  <a:srgbClr val="00A041"/>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歩行の際は路面の状態を確認しながら、急がずに歩きます。歩幅を狭く、足裏全体を使って歩きます。砂利が撒かれている場所を歩きます。冬靴を履きます。</a:t>
            </a:r>
          </a:p>
          <a:p>
            <a:r>
              <a:rPr lang="ja-JP" altLang="en-US" sz="500" dirty="0">
                <a:solidFill>
                  <a:srgbClr val="00A041"/>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雪道等での自転車の運転は禁止です。</a:t>
            </a:r>
          </a:p>
          <a:p>
            <a:r>
              <a:rPr lang="ja-JP" altLang="en-US" sz="500" dirty="0">
                <a:solidFill>
                  <a:srgbClr val="00A041"/>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歩道脇の雪山で自動車の運転手からは、歩行者が見えにくいことに注意します。</a:t>
            </a:r>
            <a:endParaRPr lang="ja-JP" altLang="en-US" kern="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56</a:t>
            </a:fld>
            <a:endParaRPr lang="en-US" altLang="ja-JP"/>
          </a:p>
        </p:txBody>
      </p:sp>
    </p:spTree>
    <p:extLst>
      <p:ext uri="{BB962C8B-B14F-4D97-AF65-F5344CB8AC3E}">
        <p14:creationId xmlns:p14="http://schemas.microsoft.com/office/powerpoint/2010/main" val="34130312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1-7</a:t>
            </a:r>
            <a:r>
              <a:rPr kumimoji="1" lang="ja-JP" altLang="en-US" dirty="0" err="1"/>
              <a:t>。</a:t>
            </a:r>
            <a:r>
              <a:rPr kumimoji="1" lang="ja-JP" altLang="en-US" dirty="0"/>
              <a:t>野外における教育研究活動の一般的注意事項</a:t>
            </a:r>
          </a:p>
          <a:p>
            <a:r>
              <a:rPr kumimoji="1" lang="ja-JP" altLang="en-US" dirty="0"/>
              <a:t>・ 構内の活動でも動植物などに起因するリスクがあります。</a:t>
            </a:r>
          </a:p>
          <a:p>
            <a:r>
              <a:rPr kumimoji="1" lang="ja-JP" altLang="en-US" dirty="0"/>
              <a:t>・ 学内での野外調査や観測に先立ち、届け出や申請をします。</a:t>
            </a:r>
          </a:p>
          <a:p>
            <a:r>
              <a:rPr kumimoji="1" lang="ja-JP" altLang="en-US" dirty="0"/>
              <a:t>・ 学外での野外活動は、事前の十分な準備と、慎重な計画立案が必要</a:t>
            </a:r>
            <a:r>
              <a:rPr kumimoji="1" lang="ja-JP" altLang="en-US"/>
              <a:t>です。</a:t>
            </a:r>
            <a:endParaRPr kumimoji="1" lang="en-US" altLang="ja-JP"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57</a:t>
            </a:fld>
            <a:endParaRPr lang="en-US" altLang="ja-JP"/>
          </a:p>
        </p:txBody>
      </p:sp>
    </p:spTree>
    <p:extLst>
      <p:ext uri="{BB962C8B-B14F-4D97-AF65-F5344CB8AC3E}">
        <p14:creationId xmlns:p14="http://schemas.microsoft.com/office/powerpoint/2010/main" val="38190676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1-8</a:t>
            </a:r>
            <a:r>
              <a:rPr kumimoji="1" lang="ja-JP" altLang="en-US" dirty="0" err="1"/>
              <a:t>。</a:t>
            </a:r>
            <a:r>
              <a:rPr kumimoji="1" lang="ja-JP" altLang="en-US" dirty="0"/>
              <a:t>課外活動における事故防止対策</a:t>
            </a:r>
          </a:p>
          <a:p>
            <a:r>
              <a:rPr lang="ja-JP" altLang="en-US" sz="500" dirty="0">
                <a:solidFill>
                  <a:srgbClr val="00A041"/>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サークルが行事を企画する場合には、事故防止について検討します。</a:t>
            </a:r>
          </a:p>
          <a:p>
            <a:r>
              <a:rPr lang="ja-JP" altLang="en-US" sz="500" dirty="0">
                <a:solidFill>
                  <a:srgbClr val="00A041"/>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傷害保険等へ加入します。</a:t>
            </a:r>
            <a:endParaRPr lang="ja-JP" altLang="en-US" kern="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58</a:t>
            </a:fld>
            <a:endParaRPr lang="en-US" altLang="ja-JP"/>
          </a:p>
        </p:txBody>
      </p:sp>
    </p:spTree>
    <p:extLst>
      <p:ext uri="{BB962C8B-B14F-4D97-AF65-F5344CB8AC3E}">
        <p14:creationId xmlns:p14="http://schemas.microsoft.com/office/powerpoint/2010/main" val="3509624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）ハザードとリスク</a:t>
            </a:r>
          </a:p>
          <a:p>
            <a:r>
              <a:rPr kumimoji="1" lang="ja-JP" altLang="en-US" dirty="0"/>
              <a:t>・ ハザードとは、被害発生の有無を問わず、潜在的な危険性のことです。</a:t>
            </a:r>
          </a:p>
          <a:p>
            <a:r>
              <a:rPr kumimoji="1" lang="ja-JP" altLang="en-US" dirty="0"/>
              <a:t>・ リスクは、被害の発生確率および被害のひどさの組み合わせで考えます。</a:t>
            </a:r>
          </a:p>
          <a:p>
            <a:r>
              <a:rPr kumimoji="1" lang="ja-JP" altLang="en-US" dirty="0"/>
              <a:t>・ ハザード自体を小さくするか、発生確率を小さくするかによって、「安全」が確保</a:t>
            </a:r>
            <a:r>
              <a:rPr kumimoji="1" lang="ja-JP" altLang="en-US"/>
              <a:t>できます。</a:t>
            </a:r>
            <a:endParaRPr kumimoji="1" lang="en-US" altLang="ja-JP" dirty="0"/>
          </a:p>
          <a:p>
            <a:endParaRPr kumimoji="1" lang="ja-JP" altLang="en-US" dirty="0"/>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ハザードは猛獣に例えられることがあります。人は猛獣と接触しなければ被害を受けることはありません。猛獣のいる場所を避ける、あるいは猛獣を丈夫なオリに入れるなどの方法で安全を確保することができます。</a:t>
            </a:r>
            <a:r>
              <a:rPr lang="ja-JP" altLang="ja-JP">
                <a:effectLst/>
              </a:rPr>
              <a:t> </a:t>
            </a:r>
            <a:endParaRPr kumimoji="1" lang="ja-JP" altLang="en-US"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5</a:t>
            </a:fld>
            <a:endParaRPr lang="en-US" altLang="ja-JP" dirty="0"/>
          </a:p>
        </p:txBody>
      </p:sp>
    </p:spTree>
    <p:extLst>
      <p:ext uri="{BB962C8B-B14F-4D97-AF65-F5344CB8AC3E}">
        <p14:creationId xmlns:p14="http://schemas.microsoft.com/office/powerpoint/2010/main" val="40854927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 屋内におけるリスク</a:t>
            </a:r>
          </a:p>
          <a:p>
            <a:r>
              <a:rPr kumimoji="1" lang="en-US" altLang="ja-JP" dirty="0"/>
              <a:t>2-1</a:t>
            </a:r>
            <a:r>
              <a:rPr kumimoji="1" lang="ja-JP" altLang="en-US" dirty="0" err="1"/>
              <a:t>。</a:t>
            </a:r>
            <a:r>
              <a:rPr kumimoji="1" lang="ja-JP" altLang="en-US"/>
              <a:t>屋内・屋内</a:t>
            </a:r>
            <a:r>
              <a:rPr kumimoji="1" lang="ja-JP" altLang="en-US" dirty="0"/>
              <a:t>における一般的注意事項</a:t>
            </a:r>
          </a:p>
          <a:p>
            <a:r>
              <a:rPr kumimoji="1" lang="ja-JP" altLang="en-US" dirty="0"/>
              <a:t>・ 常に整理整頓をします。</a:t>
            </a:r>
          </a:p>
          <a:p>
            <a:r>
              <a:rPr kumimoji="1" lang="ja-JP" altLang="en-US" dirty="0"/>
              <a:t>・ 避難経路は</a:t>
            </a:r>
            <a:r>
              <a:rPr kumimoji="1" lang="en-US" altLang="ja-JP" dirty="0"/>
              <a:t>2</a:t>
            </a:r>
            <a:r>
              <a:rPr kumimoji="1" lang="ja-JP" altLang="en-US" dirty="0"/>
              <a:t>方向を確保します。</a:t>
            </a:r>
          </a:p>
          <a:p>
            <a:r>
              <a:rPr kumimoji="1" lang="ja-JP" altLang="en-US" dirty="0"/>
              <a:t>・ 自動停止機能のない暖房器具を使用しません。</a:t>
            </a:r>
          </a:p>
          <a:p>
            <a:r>
              <a:rPr kumimoji="1" lang="ja-JP" altLang="en-US" dirty="0"/>
              <a:t>・ 什器類等は耐震対策を</a:t>
            </a:r>
            <a:r>
              <a:rPr kumimoji="1" lang="ja-JP" altLang="en-US"/>
              <a:t>します。</a:t>
            </a:r>
            <a:endParaRPr kumimoji="1" lang="en-US" altLang="ja-JP"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59</a:t>
            </a:fld>
            <a:endParaRPr lang="en-US" altLang="ja-JP"/>
          </a:p>
        </p:txBody>
      </p:sp>
    </p:spTree>
    <p:extLst>
      <p:ext uri="{BB962C8B-B14F-4D97-AF65-F5344CB8AC3E}">
        <p14:creationId xmlns:p14="http://schemas.microsoft.com/office/powerpoint/2010/main" val="34030640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2-2</a:t>
            </a:r>
            <a:r>
              <a:rPr kumimoji="1" lang="ja-JP" altLang="en-US" dirty="0" err="1"/>
              <a:t>。</a:t>
            </a:r>
            <a:r>
              <a:rPr kumimoji="1" lang="ja-JP" altLang="en-US" dirty="0"/>
              <a:t>転倒</a:t>
            </a:r>
          </a:p>
          <a:p>
            <a:r>
              <a:rPr lang="ja-JP" altLang="en-US" sz="500" dirty="0">
                <a:solidFill>
                  <a:srgbClr val="00A041"/>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転倒災害は増えています。</a:t>
            </a:r>
          </a:p>
          <a:p>
            <a:r>
              <a:rPr lang="ja-JP" altLang="en-US" sz="500" dirty="0">
                <a:solidFill>
                  <a:srgbClr val="00A041"/>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転倒はどのような場所でも発生します。</a:t>
            </a:r>
          </a:p>
          <a:p>
            <a:r>
              <a:rPr lang="ja-JP" altLang="en-US" sz="500" dirty="0">
                <a:solidFill>
                  <a:srgbClr val="00A041"/>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時間に余裕を持って行動する、足元が見えにくい状態で作業しないなどの意識を徹底</a:t>
            </a:r>
            <a:r>
              <a:rPr lang="ja-JP" altLang="en-US">
                <a:solidFill>
                  <a:srgbClr val="000000"/>
                </a:solidFill>
                <a:latin typeface="ＭＳ Ｐゴシック" panose="020B0600070205080204" pitchFamily="50" charset="-128"/>
                <a:ea typeface="ＭＳ Ｐゴシック" panose="020B0600070205080204" pitchFamily="50" charset="-128"/>
              </a:rPr>
              <a:t>します。</a:t>
            </a:r>
            <a:endParaRPr lang="ja-JP" altLang="en-US" kern="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60</a:t>
            </a:fld>
            <a:endParaRPr lang="en-US" altLang="ja-JP"/>
          </a:p>
        </p:txBody>
      </p:sp>
    </p:spTree>
    <p:extLst>
      <p:ext uri="{BB962C8B-B14F-4D97-AF65-F5344CB8AC3E}">
        <p14:creationId xmlns:p14="http://schemas.microsoft.com/office/powerpoint/2010/main" val="39498640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2-3</a:t>
            </a:r>
            <a:r>
              <a:rPr kumimoji="1" lang="ja-JP" altLang="en-US" dirty="0" err="1"/>
              <a:t>。</a:t>
            </a:r>
            <a:r>
              <a:rPr kumimoji="1" lang="ja-JP" altLang="en-US" dirty="0"/>
              <a:t>屋内での転落</a:t>
            </a:r>
          </a:p>
          <a:p>
            <a:r>
              <a:rPr lang="ja-JP" altLang="en-US" sz="500" dirty="0">
                <a:solidFill>
                  <a:srgbClr val="00A041"/>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屋内でも重大な転落事故が起きています。</a:t>
            </a:r>
          </a:p>
          <a:p>
            <a:r>
              <a:rPr lang="ja-JP" altLang="en-US" sz="500" dirty="0">
                <a:solidFill>
                  <a:srgbClr val="00A041"/>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階段の昇降は手すりを持って足元に注意します。</a:t>
            </a:r>
            <a:endParaRPr lang="ja-JP" altLang="en-US" kern="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61</a:t>
            </a:fld>
            <a:endParaRPr lang="en-US" altLang="ja-JP"/>
          </a:p>
        </p:txBody>
      </p:sp>
    </p:spTree>
    <p:extLst>
      <p:ext uri="{BB962C8B-B14F-4D97-AF65-F5344CB8AC3E}">
        <p14:creationId xmlns:p14="http://schemas.microsoft.com/office/powerpoint/2010/main" val="5413661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2-4</a:t>
            </a:r>
            <a:r>
              <a:rPr kumimoji="1" lang="ja-JP" altLang="en-US" dirty="0" err="1"/>
              <a:t>。</a:t>
            </a:r>
            <a:r>
              <a:rPr kumimoji="1" lang="ja-JP" altLang="en-US" dirty="0"/>
              <a:t>電気の安全な使用</a:t>
            </a:r>
          </a:p>
          <a:p>
            <a:r>
              <a:rPr kumimoji="1" lang="ja-JP" altLang="en-US" dirty="0"/>
              <a:t>・ 電気の取り扱いを誤れば、感電や火災を引き起こします。</a:t>
            </a:r>
          </a:p>
          <a:p>
            <a:r>
              <a:rPr kumimoji="1" lang="ja-JP" altLang="en-US" dirty="0"/>
              <a:t>・ 無人運転の安全対策には、機器故障の際、安全に停止する機構の確立が大切</a:t>
            </a:r>
            <a:r>
              <a:rPr kumimoji="1" lang="ja-JP" altLang="en-US"/>
              <a:t>です。</a:t>
            </a:r>
            <a:endParaRPr kumimoji="1" lang="en-US" altLang="ja-JP"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62</a:t>
            </a:fld>
            <a:endParaRPr lang="en-US" altLang="ja-JP"/>
          </a:p>
        </p:txBody>
      </p:sp>
    </p:spTree>
    <p:extLst>
      <p:ext uri="{BB962C8B-B14F-4D97-AF65-F5344CB8AC3E}">
        <p14:creationId xmlns:p14="http://schemas.microsoft.com/office/powerpoint/2010/main" val="21257692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2-5</a:t>
            </a:r>
            <a:r>
              <a:rPr kumimoji="1" lang="ja-JP" altLang="en-US" dirty="0" err="1"/>
              <a:t>。</a:t>
            </a:r>
            <a:r>
              <a:rPr kumimoji="1" lang="ja-JP" altLang="en-US" dirty="0"/>
              <a:t>ガス器具の安全な使用</a:t>
            </a:r>
          </a:p>
          <a:p>
            <a:r>
              <a:rPr lang="ja-JP" altLang="en-US" sz="500" dirty="0">
                <a:solidFill>
                  <a:srgbClr val="00A041"/>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ガス漏れにより火災、爆発が起きます。</a:t>
            </a:r>
          </a:p>
          <a:p>
            <a:r>
              <a:rPr lang="ja-JP" altLang="en-US" sz="500" dirty="0">
                <a:solidFill>
                  <a:srgbClr val="00A041"/>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不完全燃焼をした場合、一酸化炭素が発生し、最悪死に至ります。</a:t>
            </a:r>
            <a:endParaRPr lang="ja-JP" altLang="en-US" kern="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63</a:t>
            </a:fld>
            <a:endParaRPr lang="en-US" altLang="ja-JP"/>
          </a:p>
        </p:txBody>
      </p:sp>
    </p:spTree>
    <p:extLst>
      <p:ext uri="{BB962C8B-B14F-4D97-AF65-F5344CB8AC3E}">
        <p14:creationId xmlns:p14="http://schemas.microsoft.com/office/powerpoint/2010/main" val="850375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ＭＳ Ｐゴシック" panose="020B0600070205080204" pitchFamily="50" charset="-128"/>
                <a:ea typeface="ＭＳ Ｐ明朝" pitchFamily="18" charset="-128"/>
                <a:cs typeface="+mn-cs"/>
              </a:rPr>
              <a:t>3</a:t>
            </a:r>
            <a:r>
              <a:rPr kumimoji="1" lang="ja-JP" altLang="ja-JP" sz="1200" kern="1200">
                <a:solidFill>
                  <a:schemeClr val="tx1"/>
                </a:solidFill>
                <a:effectLst/>
                <a:latin typeface="ＭＳ Ｐゴシック" panose="020B0600070205080204" pitchFamily="50" charset="-128"/>
                <a:ea typeface="ＭＳ Ｐ明朝" pitchFamily="18" charset="-128"/>
                <a:cs typeface="+mn-cs"/>
              </a:rPr>
              <a:t>）実験室内におけるリスク</a:t>
            </a:r>
          </a:p>
          <a:p>
            <a:r>
              <a:rPr kumimoji="1" lang="en-US" altLang="ja-JP" sz="1200" kern="1200" dirty="0">
                <a:solidFill>
                  <a:schemeClr val="tx1"/>
                </a:solidFill>
                <a:effectLst/>
                <a:latin typeface="ＭＳ Ｐゴシック" panose="020B0600070205080204" pitchFamily="50" charset="-128"/>
                <a:ea typeface="ＭＳ Ｐ明朝" pitchFamily="18" charset="-128"/>
                <a:cs typeface="+mn-cs"/>
              </a:rPr>
              <a:t>3-1</a:t>
            </a:r>
            <a:r>
              <a:rPr kumimoji="1" lang="ja-JP" altLang="ja-JP" sz="1200" kern="1200">
                <a:solidFill>
                  <a:schemeClr val="tx1"/>
                </a:solidFill>
                <a:effectLst/>
                <a:latin typeface="ＭＳ Ｐゴシック" panose="020B0600070205080204" pitchFamily="50" charset="-128"/>
                <a:ea typeface="ＭＳ Ｐ明朝" pitchFamily="18" charset="-128"/>
                <a:cs typeface="+mn-cs"/>
              </a:rPr>
              <a:t>。実験における一般的注意事項</a:t>
            </a:r>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 実験の状況に応じて適切な安全対策を取ります。</a:t>
            </a:r>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 事故発生時の対応の仕方を、事前に把握しておきます。</a:t>
            </a:r>
            <a:br>
              <a:rPr kumimoji="1" lang="en-US" altLang="ja-JP" sz="1200" kern="1200" dirty="0">
                <a:solidFill>
                  <a:schemeClr val="tx1"/>
                </a:solidFill>
                <a:effectLst/>
                <a:latin typeface="ＭＳ Ｐゴシック" panose="020B0600070205080204" pitchFamily="50" charset="-128"/>
                <a:ea typeface="ＭＳ Ｐ明朝" pitchFamily="18" charset="-128"/>
                <a:cs typeface="+mn-cs"/>
              </a:rPr>
            </a:br>
            <a:endParaRPr kumimoji="1" lang="ja-JP" altLang="en-US"/>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64</a:t>
            </a:fld>
            <a:endParaRPr lang="en-US" altLang="ja-JP" dirty="0"/>
          </a:p>
        </p:txBody>
      </p:sp>
    </p:spTree>
    <p:extLst>
      <p:ext uri="{BB962C8B-B14F-4D97-AF65-F5344CB8AC3E}">
        <p14:creationId xmlns:p14="http://schemas.microsoft.com/office/powerpoint/2010/main" val="27393381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3-2</a:t>
            </a:r>
            <a:r>
              <a:rPr kumimoji="1" lang="ja-JP" altLang="en-US" dirty="0" err="1"/>
              <a:t>。</a:t>
            </a:r>
            <a:r>
              <a:rPr kumimoji="1" lang="ja-JP" altLang="en-US" dirty="0"/>
              <a:t>化学物質を取り扱う際の一般的注意事項</a:t>
            </a:r>
          </a:p>
          <a:p>
            <a:r>
              <a:rPr lang="ja-JP" altLang="en-US" sz="500" dirty="0">
                <a:solidFill>
                  <a:srgbClr val="00A041"/>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化学物質には様々な性質があり、扱いかたによっては人や環境への被害を引き起こすことがあります。</a:t>
            </a:r>
          </a:p>
          <a:p>
            <a:r>
              <a:rPr lang="ja-JP" altLang="en-US" sz="500" dirty="0">
                <a:solidFill>
                  <a:srgbClr val="00A041"/>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法規制の対象でないものにも、潜在的な危険有害性を有する化学物質が存在します。</a:t>
            </a:r>
          </a:p>
          <a:p>
            <a:r>
              <a:rPr lang="ja-JP" altLang="en-US" sz="500" dirty="0">
                <a:solidFill>
                  <a:srgbClr val="00A041"/>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取り扱う化学物質の性質を理解した上で、被害が生じないように取り扱うことが重要</a:t>
            </a:r>
            <a:r>
              <a:rPr lang="ja-JP" altLang="en-US">
                <a:solidFill>
                  <a:srgbClr val="000000"/>
                </a:solidFill>
                <a:latin typeface="ＭＳ Ｐゴシック" panose="020B0600070205080204" pitchFamily="50" charset="-128"/>
                <a:ea typeface="ＭＳ Ｐゴシック" panose="020B0600070205080204" pitchFamily="50" charset="-128"/>
              </a:rPr>
              <a:t>です。</a:t>
            </a:r>
            <a:endParaRPr lang="en-US" altLang="ja-JP" dirty="0">
              <a:solidFill>
                <a:srgbClr val="000000"/>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65</a:t>
            </a:fld>
            <a:endParaRPr lang="en-US" altLang="ja-JP"/>
          </a:p>
        </p:txBody>
      </p:sp>
    </p:spTree>
    <p:extLst>
      <p:ext uri="{BB962C8B-B14F-4D97-AF65-F5344CB8AC3E}">
        <p14:creationId xmlns:p14="http://schemas.microsoft.com/office/powerpoint/2010/main" val="15299599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kern="0" dirty="0">
                <a:latin typeface="ＭＳ Ｐゴシック" panose="020B0600070205080204" pitchFamily="50" charset="-128"/>
                <a:ea typeface="ＭＳ Ｐゴシック" panose="020B0600070205080204" pitchFamily="50" charset="-128"/>
              </a:rPr>
              <a:t>3-3</a:t>
            </a:r>
            <a:r>
              <a:rPr lang="ja-JP" altLang="en-US" kern="0" dirty="0" err="1">
                <a:latin typeface="ＭＳ Ｐゴシック" panose="020B0600070205080204" pitchFamily="50" charset="-128"/>
                <a:ea typeface="ＭＳ Ｐゴシック" panose="020B0600070205080204" pitchFamily="50" charset="-128"/>
              </a:rPr>
              <a:t>。</a:t>
            </a:r>
            <a:r>
              <a:rPr lang="ja-JP" altLang="en-US" kern="0" dirty="0">
                <a:latin typeface="ＭＳ Ｐゴシック" panose="020B0600070205080204" pitchFamily="50" charset="-128"/>
                <a:ea typeface="ＭＳ Ｐゴシック" panose="020B0600070205080204" pitchFamily="50" charset="-128"/>
              </a:rPr>
              <a:t>ガスボンベ・低温液化ガスを取り扱う際の一般的注意事項</a:t>
            </a:r>
          </a:p>
          <a:p>
            <a:r>
              <a:rPr lang="ja-JP" altLang="en-US" kern="0" dirty="0">
                <a:latin typeface="ＭＳ Ｐゴシック" panose="020B0600070205080204" pitchFamily="50" charset="-128"/>
                <a:ea typeface="ＭＳ Ｐゴシック" panose="020B0600070205080204" pitchFamily="50" charset="-128"/>
              </a:rPr>
              <a:t>・ 共通の注意事項として酸欠があります。低酸素空気を吸い込むと、一瞬で命に関わります。</a:t>
            </a:r>
          </a:p>
          <a:p>
            <a:r>
              <a:rPr lang="ja-JP" altLang="en-US" kern="0" dirty="0">
                <a:latin typeface="ＭＳ Ｐゴシック" panose="020B0600070205080204" pitchFamily="50" charset="-128"/>
                <a:ea typeface="ＭＳ Ｐゴシック" panose="020B0600070205080204" pitchFamily="50" charset="-128"/>
              </a:rPr>
              <a:t>・ ガスボンベは化学物質としてのリスクに加え、ボンベ発射など物理的リスクを有します。</a:t>
            </a:r>
          </a:p>
          <a:p>
            <a:r>
              <a:rPr lang="ja-JP" altLang="en-US" kern="0" dirty="0">
                <a:latin typeface="ＭＳ Ｐゴシック" panose="020B0600070205080204" pitchFamily="50" charset="-128"/>
                <a:ea typeface="ＭＳ Ｐゴシック" panose="020B0600070205080204" pitchFamily="50" charset="-128"/>
              </a:rPr>
              <a:t>・ 低温液化ガスは、極低温による物理的リスク、および空気中の酸素の液化に伴う爆発リスクを有します。</a:t>
            </a:r>
            <a:endParaRPr kumimoji="1" lang="ja-JP" altLang="en-US"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66</a:t>
            </a:fld>
            <a:endParaRPr lang="en-US" altLang="ja-JP"/>
          </a:p>
        </p:txBody>
      </p:sp>
    </p:spTree>
    <p:extLst>
      <p:ext uri="{BB962C8B-B14F-4D97-AF65-F5344CB8AC3E}">
        <p14:creationId xmlns:p14="http://schemas.microsoft.com/office/powerpoint/2010/main" val="41839297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3-4</a:t>
            </a:r>
            <a:r>
              <a:rPr kumimoji="1" lang="ja-JP" altLang="en-US"/>
              <a:t>。ライフサイエンス実験における一般的注意事項</a:t>
            </a:r>
          </a:p>
          <a:p>
            <a:r>
              <a:rPr kumimoji="1" lang="ja-JP" altLang="en-US"/>
              <a:t>・ 微生物、動植物など様々な実験材料が使われます。</a:t>
            </a:r>
          </a:p>
          <a:p>
            <a:r>
              <a:rPr kumimoji="1" lang="ja-JP" altLang="en-US"/>
              <a:t>・ 人や環境に有害な、あるいはりん理的な配慮が必要な生物などを扱う場合があるため、無許可で実験室に立ち入りません。</a:t>
            </a:r>
          </a:p>
          <a:p>
            <a:r>
              <a:rPr kumimoji="1" lang="ja-JP" altLang="en-US"/>
              <a:t>・ 実験従事に先立ち、教育訓練等を受け、生物等の特性や実験の性質を十分に理解する必要があります。</a:t>
            </a:r>
            <a:endParaRPr kumimoji="1" lang="en-US" altLang="ja-JP"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67</a:t>
            </a:fld>
            <a:endParaRPr lang="en-US" altLang="ja-JP"/>
          </a:p>
        </p:txBody>
      </p:sp>
    </p:spTree>
    <p:extLst>
      <p:ext uri="{BB962C8B-B14F-4D97-AF65-F5344CB8AC3E}">
        <p14:creationId xmlns:p14="http://schemas.microsoft.com/office/powerpoint/2010/main" val="33035545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3-5</a:t>
            </a:r>
            <a:r>
              <a:rPr kumimoji="1" lang="ja-JP" altLang="en-US"/>
              <a:t>。放射線・放射性同位元素等に関しての一般的注意事項</a:t>
            </a:r>
          </a:p>
          <a:p>
            <a:r>
              <a:rPr lang="ja-JP" altLang="en-US" sz="500">
                <a:solidFill>
                  <a:srgbClr val="00A041"/>
                </a:solidFill>
                <a:ea typeface="MS PGothic" panose="020B0600070205080204" pitchFamily="34" charset="-128"/>
              </a:rPr>
              <a:t>・ </a:t>
            </a:r>
            <a:r>
              <a:rPr lang="ja-JP" altLang="en-US">
                <a:solidFill>
                  <a:srgbClr val="000000"/>
                </a:solidFill>
                <a:ea typeface="MS PGothic" panose="020B0600070205080204" pitchFamily="34" charset="-128"/>
              </a:rPr>
              <a:t>放射線、放射性同位元素等は環境や人へ影響を与えます。</a:t>
            </a:r>
          </a:p>
          <a:p>
            <a:r>
              <a:rPr lang="ja-JP" altLang="en-US" sz="500">
                <a:solidFill>
                  <a:srgbClr val="00A041"/>
                </a:solidFill>
                <a:ea typeface="MS PGothic" panose="020B0600070205080204" pitchFamily="34" charset="-128"/>
              </a:rPr>
              <a:t>・ </a:t>
            </a:r>
            <a:r>
              <a:rPr lang="ja-JP" altLang="en-US">
                <a:solidFill>
                  <a:srgbClr val="000000"/>
                </a:solidFill>
                <a:ea typeface="MS PGothic" panose="020B0600070205080204" pitchFamily="34" charset="-128"/>
              </a:rPr>
              <a:t>あらかじめ認められた指定の場所（管理区域）で取り扱わなければなりません。</a:t>
            </a:r>
          </a:p>
          <a:p>
            <a:r>
              <a:rPr lang="ja-JP" altLang="en-US" sz="500">
                <a:solidFill>
                  <a:srgbClr val="00A041"/>
                </a:solidFill>
                <a:ea typeface="MS PGothic" panose="020B0600070205080204" pitchFamily="34" charset="-128"/>
              </a:rPr>
              <a:t>・ </a:t>
            </a:r>
            <a:r>
              <a:rPr lang="ja-JP" altLang="en-US">
                <a:solidFill>
                  <a:srgbClr val="000000"/>
                </a:solidFill>
                <a:ea typeface="MS PGothic" panose="020B0600070205080204" pitchFamily="34" charset="-128"/>
              </a:rPr>
              <a:t>被ばくをできるだけ少なくするように努めなければなりません。</a:t>
            </a:r>
            <a:endParaRPr kumimoji="1" lang="ja-JP" altLang="en-US"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68</a:t>
            </a:fld>
            <a:endParaRPr lang="en-US" altLang="ja-JP"/>
          </a:p>
        </p:txBody>
      </p:sp>
    </p:spTree>
    <p:extLst>
      <p:ext uri="{BB962C8B-B14F-4D97-AF65-F5344CB8AC3E}">
        <p14:creationId xmlns:p14="http://schemas.microsoft.com/office/powerpoint/2010/main" val="2197536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solidFill>
                  <a:srgbClr val="F18300"/>
                </a:solidFill>
                <a:latin typeface="PBunkyuMdGoStd-EB"/>
              </a:rPr>
              <a:t>3</a:t>
            </a:r>
            <a:r>
              <a:rPr lang="ja-JP" altLang="en-US" dirty="0">
                <a:solidFill>
                  <a:srgbClr val="F18300"/>
                </a:solidFill>
                <a:latin typeface="PBunkyuMdGoStd-EB"/>
              </a:rPr>
              <a:t>）ハインリッヒの法則</a:t>
            </a:r>
            <a:endParaRPr lang="en-US" altLang="ja-JP" b="1" dirty="0">
              <a:solidFill>
                <a:srgbClr val="000000"/>
              </a:solidFill>
            </a:endParaRPr>
          </a:p>
          <a:p>
            <a:r>
              <a:rPr kumimoji="1" lang="ja-JP" altLang="en-US" dirty="0"/>
              <a:t>・ ひとつの重大事故の背景には、</a:t>
            </a:r>
            <a:r>
              <a:rPr kumimoji="1" lang="en-US" altLang="ja-JP" dirty="0"/>
              <a:t>29 </a:t>
            </a:r>
            <a:r>
              <a:rPr kumimoji="1" lang="ja-JP" altLang="en-US" dirty="0"/>
              <a:t>の軽微な事故と、</a:t>
            </a:r>
            <a:r>
              <a:rPr kumimoji="1" lang="en-US" altLang="ja-JP" dirty="0"/>
              <a:t>300 </a:t>
            </a:r>
            <a:r>
              <a:rPr kumimoji="1" lang="ja-JP" altLang="en-US" dirty="0"/>
              <a:t>の事故に至らない危険な状態（ヒヤリハット）があります。</a:t>
            </a:r>
          </a:p>
          <a:p>
            <a:r>
              <a:rPr kumimoji="1" lang="ja-JP" altLang="en-US" dirty="0"/>
              <a:t>・ ヒヤリハット等の情報を把握し、その対応策を講じることが、重大事故を防ぐ上で有効です。</a:t>
            </a: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6</a:t>
            </a:fld>
            <a:endParaRPr lang="en-US" altLang="ja-JP" dirty="0"/>
          </a:p>
        </p:txBody>
      </p:sp>
    </p:spTree>
    <p:extLst>
      <p:ext uri="{BB962C8B-B14F-4D97-AF65-F5344CB8AC3E}">
        <p14:creationId xmlns:p14="http://schemas.microsoft.com/office/powerpoint/2010/main" val="5342624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4</a:t>
            </a:r>
            <a:r>
              <a:rPr kumimoji="1" lang="ja-JP" altLang="en-US" dirty="0"/>
              <a:t>）傷害保険、労災保険など</a:t>
            </a:r>
          </a:p>
          <a:p>
            <a:r>
              <a:rPr kumimoji="1" lang="en-US" altLang="ja-JP" dirty="0"/>
              <a:t>4-1</a:t>
            </a:r>
            <a:r>
              <a:rPr kumimoji="1" lang="ja-JP" altLang="en-US" dirty="0" err="1"/>
              <a:t>。</a:t>
            </a:r>
            <a:r>
              <a:rPr kumimoji="1" lang="ja-JP" altLang="en-US" dirty="0"/>
              <a:t>事故等に対する補償</a:t>
            </a:r>
          </a:p>
          <a:p>
            <a:r>
              <a:rPr kumimoji="1" lang="ja-JP" altLang="en-US" dirty="0"/>
              <a:t>・ 学生は教育研究活動中における事故に関する補償を受けるために、「学研災」、および「付帯賠責」へ加入する必要があります。</a:t>
            </a:r>
          </a:p>
          <a:p>
            <a:r>
              <a:rPr kumimoji="1" lang="ja-JP" altLang="en-US" dirty="0"/>
              <a:t>・ 本学から給与が支給されるすべての教職員は、労働者災害補償保険（労災保険）の適用を受けることができます。</a:t>
            </a:r>
          </a:p>
          <a:p>
            <a:r>
              <a:rPr kumimoji="1" lang="ja-JP" altLang="en-US" dirty="0"/>
              <a:t>・ 海外におけるリスクには海外用の保険が有効であり、またフィールドワークのために渡航する場合は海外傷害保険をかけなければ</a:t>
            </a:r>
            <a:r>
              <a:rPr kumimoji="1" lang="ja-JP" altLang="en-US"/>
              <a:t>なりません。</a:t>
            </a:r>
            <a:endParaRPr kumimoji="1" lang="en-US" altLang="ja-JP"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69</a:t>
            </a:fld>
            <a:endParaRPr lang="en-US" altLang="ja-JP"/>
          </a:p>
        </p:txBody>
      </p:sp>
    </p:spTree>
    <p:extLst>
      <p:ext uri="{BB962C8B-B14F-4D97-AF65-F5344CB8AC3E}">
        <p14:creationId xmlns:p14="http://schemas.microsoft.com/office/powerpoint/2010/main" val="20469239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ＭＳ Ｐゴシック" panose="020B0600070205080204" pitchFamily="50" charset="-128"/>
                <a:ea typeface="ＭＳ Ｐ明朝" pitchFamily="18" charset="-128"/>
                <a:cs typeface="+mn-cs"/>
              </a:rPr>
              <a:t>4-2</a:t>
            </a:r>
            <a:r>
              <a:rPr kumimoji="1" lang="ja-JP" altLang="ja-JP" sz="1200" kern="1200">
                <a:solidFill>
                  <a:schemeClr val="tx1"/>
                </a:solidFill>
                <a:effectLst/>
                <a:latin typeface="ＭＳ Ｐゴシック" panose="020B0600070205080204" pitchFamily="50" charset="-128"/>
                <a:ea typeface="ＭＳ Ｐ明朝" pitchFamily="18" charset="-128"/>
                <a:cs typeface="+mn-cs"/>
              </a:rPr>
              <a:t>。労働基準監督署への報告</a:t>
            </a:r>
          </a:p>
          <a:p>
            <a:r>
              <a:rPr kumimoji="1" lang="ja-JP" altLang="ja-JP" sz="1200" kern="1200">
                <a:solidFill>
                  <a:schemeClr val="tx1"/>
                </a:solidFill>
                <a:effectLst/>
                <a:latin typeface="ＭＳ Ｐゴシック" panose="020B0600070205080204" pitchFamily="50" charset="-128"/>
                <a:ea typeface="ＭＳ Ｐ明朝" pitchFamily="18" charset="-128"/>
                <a:cs typeface="+mn-cs"/>
              </a:rPr>
              <a:t>・ 重大な労働災害以外にも、遅滞なく報告書を所轄労働基準監督署へ提出しなければならない事故等があります。報告は本学から行われるので事故連絡（第</a:t>
            </a:r>
            <a:r>
              <a:rPr kumimoji="1" lang="en-US" altLang="ja-JP" sz="1200" kern="1200" dirty="0">
                <a:solidFill>
                  <a:schemeClr val="tx1"/>
                </a:solidFill>
                <a:effectLst/>
                <a:latin typeface="ＭＳ Ｐゴシック" panose="020B0600070205080204" pitchFamily="50" charset="-128"/>
                <a:ea typeface="ＭＳ Ｐ明朝" pitchFamily="18" charset="-128"/>
                <a:cs typeface="+mn-cs"/>
              </a:rPr>
              <a:t>2</a:t>
            </a:r>
            <a:r>
              <a:rPr kumimoji="1" lang="ja-JP" altLang="ja-JP" sz="1200" kern="1200">
                <a:solidFill>
                  <a:schemeClr val="tx1"/>
                </a:solidFill>
                <a:effectLst/>
                <a:latin typeface="ＭＳ Ｐゴシック" panose="020B0600070205080204" pitchFamily="50" charset="-128"/>
                <a:ea typeface="ＭＳ Ｐ明朝" pitchFamily="18" charset="-128"/>
                <a:cs typeface="+mn-cs"/>
              </a:rPr>
              <a:t>章</a:t>
            </a:r>
            <a:r>
              <a:rPr kumimoji="1" lang="en-US" altLang="ja-JP" sz="1200" kern="1200" dirty="0">
                <a:solidFill>
                  <a:schemeClr val="tx1"/>
                </a:solidFill>
                <a:effectLst/>
                <a:latin typeface="ＭＳ Ｐゴシック" panose="020B0600070205080204" pitchFamily="50" charset="-128"/>
                <a:ea typeface="ＭＳ Ｐ明朝" pitchFamily="18" charset="-128"/>
                <a:cs typeface="+mn-cs"/>
              </a:rPr>
              <a:t>7</a:t>
            </a:r>
            <a:r>
              <a:rPr kumimoji="1" lang="ja-JP" altLang="ja-JP" sz="1200" kern="1200">
                <a:solidFill>
                  <a:schemeClr val="tx1"/>
                </a:solidFill>
                <a:effectLst/>
                <a:latin typeface="ＭＳ Ｐゴシック" panose="020B0600070205080204" pitchFamily="50" charset="-128"/>
                <a:ea typeface="ＭＳ Ｐ明朝" pitchFamily="18" charset="-128"/>
                <a:cs typeface="+mn-cs"/>
              </a:rPr>
              <a:t>節参照）は非常に重要となります。</a:t>
            </a:r>
            <a:br>
              <a:rPr kumimoji="1" lang="en-US" altLang="ja-JP" sz="1200" kern="1200" dirty="0">
                <a:solidFill>
                  <a:schemeClr val="tx1"/>
                </a:solidFill>
                <a:effectLst/>
                <a:latin typeface="ＭＳ Ｐゴシック" panose="020B0600070205080204" pitchFamily="50" charset="-128"/>
                <a:ea typeface="ＭＳ Ｐ明朝" pitchFamily="18" charset="-128"/>
                <a:cs typeface="+mn-cs"/>
              </a:rPr>
            </a:br>
            <a:endParaRPr lang="en-US" altLang="ja-JP" dirty="0">
              <a:solidFill>
                <a:srgbClr val="000000"/>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70</a:t>
            </a:fld>
            <a:endParaRPr lang="en-US" altLang="ja-JP"/>
          </a:p>
        </p:txBody>
      </p:sp>
    </p:spTree>
    <p:extLst>
      <p:ext uri="{BB962C8B-B14F-4D97-AF65-F5344CB8AC3E}">
        <p14:creationId xmlns:p14="http://schemas.microsoft.com/office/powerpoint/2010/main" val="19066191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kern="0">
                <a:latin typeface="ＭＳ Ｐゴシック" panose="020B0600070205080204" pitchFamily="50" charset="-128"/>
                <a:ea typeface="ＭＳ Ｐゴシック" panose="020B0600070205080204" pitchFamily="50" charset="-128"/>
              </a:rPr>
              <a:t>教育</a:t>
            </a:r>
            <a:r>
              <a:rPr lang="ja-JP" altLang="en-US" kern="0" dirty="0">
                <a:latin typeface="ＭＳ Ｐゴシック" panose="020B0600070205080204" pitchFamily="50" charset="-128"/>
                <a:ea typeface="ＭＳ Ｐゴシック" panose="020B0600070205080204" pitchFamily="50" charset="-128"/>
              </a:rPr>
              <a:t>研究等の業務遂行に当たり、労働安全衛生法に定められた、免許の取得、あるいは技能講習、特別教育の受講が必要となる場合があり、安全衛生本部のサイトを参照してください。</a:t>
            </a: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71</a:t>
            </a:fld>
            <a:endParaRPr lang="en-US" altLang="ja-JP"/>
          </a:p>
        </p:txBody>
      </p:sp>
    </p:spTree>
    <p:extLst>
      <p:ext uri="{BB962C8B-B14F-4D97-AF65-F5344CB8AC3E}">
        <p14:creationId xmlns:p14="http://schemas.microsoft.com/office/powerpoint/2010/main" val="17227559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ＭＳ Ｐゴシック" panose="020B0600070205080204" pitchFamily="50" charset="-128"/>
                <a:ea typeface="ＭＳ Ｐ明朝" pitchFamily="18" charset="-128"/>
                <a:cs typeface="+mn-cs"/>
              </a:rPr>
              <a:t>この場所</a:t>
            </a:r>
            <a:r>
              <a:rPr kumimoji="1" lang="ja-JP" altLang="ja-JP" sz="1200" kern="1200" dirty="0">
                <a:solidFill>
                  <a:schemeClr val="tx1"/>
                </a:solidFill>
                <a:effectLst/>
                <a:latin typeface="ＭＳ Ｐゴシック" panose="020B0600070205080204" pitchFamily="50" charset="-128"/>
                <a:ea typeface="ＭＳ Ｐ明朝" pitchFamily="18" charset="-128"/>
                <a:cs typeface="+mn-cs"/>
              </a:rPr>
              <a:t>に一番近い</a:t>
            </a:r>
            <a:r>
              <a:rPr kumimoji="1" lang="en-US" altLang="ja-JP" sz="1200" kern="1200" dirty="0">
                <a:solidFill>
                  <a:schemeClr val="tx1"/>
                </a:solidFill>
                <a:effectLst/>
                <a:latin typeface="ＭＳ Ｐゴシック" panose="020B0600070205080204" pitchFamily="50" charset="-128"/>
                <a:ea typeface="ＭＳ Ｐ明朝" pitchFamily="18" charset="-128"/>
                <a:cs typeface="+mn-cs"/>
              </a:rPr>
              <a:t>AED</a:t>
            </a:r>
            <a:r>
              <a:rPr kumimoji="1" lang="ja-JP" altLang="en-US" sz="1200" kern="1200" dirty="0">
                <a:solidFill>
                  <a:schemeClr val="tx1"/>
                </a:solidFill>
                <a:effectLst/>
                <a:latin typeface="ＭＳ Ｐゴシック" panose="020B0600070205080204" pitchFamily="50" charset="-128"/>
                <a:ea typeface="ＭＳ Ｐ明朝" pitchFamily="18" charset="-128"/>
                <a:cs typeface="+mn-cs"/>
              </a:rPr>
              <a:t>をスライドに示します。</a:t>
            </a:r>
            <a:endParaRPr kumimoji="1" lang="ja-JP" altLang="en-US"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72</a:t>
            </a:fld>
            <a:endParaRPr lang="en-US" altLang="ja-JP" dirty="0"/>
          </a:p>
        </p:txBody>
      </p:sp>
    </p:spTree>
    <p:extLst>
      <p:ext uri="{BB962C8B-B14F-4D97-AF65-F5344CB8AC3E}">
        <p14:creationId xmlns:p14="http://schemas.microsoft.com/office/powerpoint/2010/main" val="29425936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u="none" kern="1200">
                <a:solidFill>
                  <a:schemeClr val="tx1"/>
                </a:solidFill>
                <a:effectLst/>
                <a:latin typeface="ＭＳ Ｐゴシック" panose="020B0600070205080204" pitchFamily="50" charset="-128"/>
                <a:ea typeface="ＭＳ Ｐ明朝" pitchFamily="18" charset="-128"/>
                <a:cs typeface="+mn-cs"/>
              </a:rPr>
              <a:t>ここからはわれわれの組織におけるリスクを、提言するために必要な安全教育へとうつります。</a:t>
            </a:r>
            <a:endParaRPr kumimoji="1" lang="en-US" altLang="ja-JP" sz="1200" b="0" u="none" kern="1200" dirty="0">
              <a:solidFill>
                <a:schemeClr val="tx1"/>
              </a:solidFill>
              <a:effectLst/>
              <a:latin typeface="ＭＳ Ｐゴシック" panose="020B0600070205080204" pitchFamily="50" charset="-128"/>
              <a:ea typeface="ＭＳ Ｐ明朝" pitchFamily="18" charset="-128"/>
              <a:cs typeface="+mn-cs"/>
            </a:endParaRPr>
          </a:p>
          <a:p>
            <a:endParaRPr kumimoji="1" lang="ja-JP" altLang="en-US" sz="1200" b="0" u="none" kern="1200" dirty="0">
              <a:solidFill>
                <a:schemeClr val="tx1"/>
              </a:solidFill>
              <a:effectLst/>
              <a:latin typeface="ＭＳ Ｐゴシック" panose="020B0600070205080204" pitchFamily="50" charset="-128"/>
              <a:ea typeface="ＭＳ Ｐ明朝" pitchFamily="18" charset="-128"/>
              <a:cs typeface="+mn-cs"/>
            </a:endParaRPr>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73</a:t>
            </a:fld>
            <a:endParaRPr lang="en-US" altLang="ja-JP" dirty="0"/>
          </a:p>
        </p:txBody>
      </p:sp>
    </p:spTree>
    <p:extLst>
      <p:ext uri="{BB962C8B-B14F-4D97-AF65-F5344CB8AC3E}">
        <p14:creationId xmlns:p14="http://schemas.microsoft.com/office/powerpoint/2010/main" val="29380509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74</a:t>
            </a:fld>
            <a:endParaRPr lang="en-US" altLang="ja-JP" dirty="0"/>
          </a:p>
        </p:txBody>
      </p:sp>
    </p:spTree>
    <p:extLst>
      <p:ext uri="{BB962C8B-B14F-4D97-AF65-F5344CB8AC3E}">
        <p14:creationId xmlns:p14="http://schemas.microsoft.com/office/powerpoint/2010/main" val="2966678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4</a:t>
            </a:r>
            <a:r>
              <a:rPr kumimoji="1" lang="ja-JP" altLang="en-US" dirty="0"/>
              <a:t>）リスクアセスメント</a:t>
            </a:r>
            <a:endParaRPr kumimoji="1" lang="en-US" altLang="ja-JP" dirty="0"/>
          </a:p>
          <a:p>
            <a:r>
              <a:rPr kumimoji="1" lang="ja-JP" altLang="en-US" dirty="0"/>
              <a:t>・ リスクアセスメントはハザードを特定し、リスクの程度を見積もることです。</a:t>
            </a:r>
          </a:p>
          <a:p>
            <a:r>
              <a:rPr kumimoji="1" lang="ja-JP" altLang="en-US" dirty="0"/>
              <a:t>・ 各リスクの評価に応じて優先順位を付けることで、効率的にリスクの低減・除去を図ることができます。</a:t>
            </a:r>
          </a:p>
          <a:p>
            <a:r>
              <a:rPr kumimoji="1" lang="ja-JP" altLang="en-US" dirty="0"/>
              <a:t>・ リスクアセスメントは、作業内容や作業者が変わるたびに実施すると効果的</a:t>
            </a:r>
            <a:r>
              <a:rPr kumimoji="1" lang="ja-JP" altLang="en-US"/>
              <a:t>です。</a:t>
            </a:r>
            <a:endParaRPr kumimoji="1" lang="ja-JP" altLang="en-US"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7</a:t>
            </a:fld>
            <a:endParaRPr lang="en-US" altLang="ja-JP" dirty="0"/>
          </a:p>
        </p:txBody>
      </p:sp>
    </p:spTree>
    <p:extLst>
      <p:ext uri="{BB962C8B-B14F-4D97-AF65-F5344CB8AC3E}">
        <p14:creationId xmlns:p14="http://schemas.microsoft.com/office/powerpoint/2010/main" val="3057645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5</a:t>
            </a:r>
            <a:r>
              <a:rPr kumimoji="1" lang="ja-JP" altLang="en-US" dirty="0"/>
              <a:t>）リスクコミュニケーション</a:t>
            </a:r>
            <a:endParaRPr kumimoji="1" lang="en-US" altLang="ja-JP" dirty="0"/>
          </a:p>
          <a:p>
            <a:r>
              <a:rPr lang="ja-JP" altLang="en-US" sz="500" dirty="0">
                <a:solidFill>
                  <a:srgbClr val="F18300"/>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人は得体の知れないものを過剰に恐れる傾向があります。</a:t>
            </a:r>
          </a:p>
          <a:p>
            <a:r>
              <a:rPr lang="ja-JP" altLang="en-US" sz="500" dirty="0">
                <a:solidFill>
                  <a:srgbClr val="F18300"/>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リスクコミュニケーションは、利害関係者で正確な情報を共有し、合意形成を行うことです。</a:t>
            </a:r>
          </a:p>
          <a:p>
            <a:r>
              <a:rPr lang="ja-JP" altLang="en-US" sz="500" dirty="0">
                <a:solidFill>
                  <a:srgbClr val="F18300"/>
                </a:solidFill>
                <a:latin typeface="ＭＳ Ｐゴシック" panose="020B0600070205080204" pitchFamily="50" charset="-128"/>
                <a:ea typeface="ＭＳ Ｐゴシック" panose="020B0600070205080204" pitchFamily="50" charset="-128"/>
              </a:rPr>
              <a:t>・ </a:t>
            </a:r>
            <a:r>
              <a:rPr lang="ja-JP" altLang="en-US" dirty="0">
                <a:solidFill>
                  <a:srgbClr val="000000"/>
                </a:solidFill>
                <a:latin typeface="ＭＳ Ｐゴシック" panose="020B0600070205080204" pitchFamily="50" charset="-128"/>
                <a:ea typeface="ＭＳ Ｐゴシック" panose="020B0600070205080204" pitchFamily="50" charset="-128"/>
              </a:rPr>
              <a:t>直観的に分かり難いリスクにこそ、リスクコミュニケーションが必要</a:t>
            </a:r>
            <a:r>
              <a:rPr lang="ja-JP" altLang="en-US">
                <a:solidFill>
                  <a:srgbClr val="000000"/>
                </a:solidFill>
                <a:latin typeface="ＭＳ Ｐゴシック" panose="020B0600070205080204" pitchFamily="50" charset="-128"/>
                <a:ea typeface="ＭＳ Ｐゴシック" panose="020B0600070205080204" pitchFamily="50" charset="-128"/>
              </a:rPr>
              <a:t>です。</a:t>
            </a:r>
            <a:endParaRPr kumimoji="1" lang="ja-JP" altLang="en-US" dirty="0"/>
          </a:p>
        </p:txBody>
      </p:sp>
      <p:sp>
        <p:nvSpPr>
          <p:cNvPr id="4" name="スライド番号プレースホルダー 3"/>
          <p:cNvSpPr>
            <a:spLocks noGrp="1"/>
          </p:cNvSpPr>
          <p:nvPr>
            <p:ph type="sldNum" sz="quarter" idx="5"/>
          </p:nvPr>
        </p:nvSpPr>
        <p:spPr/>
        <p:txBody>
          <a:bodyPr/>
          <a:lstStyle/>
          <a:p>
            <a:fld id="{B57F5BD8-0FBB-4900-95D8-32243153D3B8}" type="slidenum">
              <a:rPr lang="en-US" altLang="ja-JP" smtClean="0"/>
              <a:pPr/>
              <a:t>8</a:t>
            </a:fld>
            <a:endParaRPr lang="en-US" altLang="ja-JP" dirty="0"/>
          </a:p>
        </p:txBody>
      </p:sp>
    </p:spTree>
    <p:extLst>
      <p:ext uri="{BB962C8B-B14F-4D97-AF65-F5344CB8AC3E}">
        <p14:creationId xmlns:p14="http://schemas.microsoft.com/office/powerpoint/2010/main" val="2759199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タイトル スライド">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8ED5F5AC-3FCD-5E4A-BB27-793DA837C6FA}"/>
              </a:ext>
            </a:extLst>
          </p:cNvPr>
          <p:cNvSpPr/>
          <p:nvPr userDrawn="1"/>
        </p:nvSpPr>
        <p:spPr>
          <a:xfrm>
            <a:off x="230155" y="0"/>
            <a:ext cx="683568" cy="6858000"/>
          </a:xfrm>
          <a:prstGeom prst="rect">
            <a:avLst/>
          </a:prstGeom>
          <a:solidFill>
            <a:srgbClr val="CD9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0873324-B204-FD49-A211-A8CECA90CA3B}"/>
              </a:ext>
            </a:extLst>
          </p:cNvPr>
          <p:cNvSpPr/>
          <p:nvPr userDrawn="1"/>
        </p:nvSpPr>
        <p:spPr>
          <a:xfrm>
            <a:off x="0" y="0"/>
            <a:ext cx="683568" cy="6858000"/>
          </a:xfrm>
          <a:prstGeom prst="rect">
            <a:avLst/>
          </a:prstGeom>
          <a:solidFill>
            <a:srgbClr val="FDB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ッター プレースホルダー 1">
            <a:extLst>
              <a:ext uri="{FF2B5EF4-FFF2-40B4-BE49-F238E27FC236}">
                <a16:creationId xmlns:a16="http://schemas.microsoft.com/office/drawing/2014/main" id="{9904F762-8B7D-2D4E-BEEF-27DBDCB00060}"/>
              </a:ext>
            </a:extLst>
          </p:cNvPr>
          <p:cNvSpPr txBox="1">
            <a:spLocks/>
          </p:cNvSpPr>
          <p:nvPr userDrawn="1"/>
        </p:nvSpPr>
        <p:spPr>
          <a:xfrm>
            <a:off x="5735113" y="6376358"/>
            <a:ext cx="3168352" cy="178611"/>
          </a:xfrm>
          <a:prstGeom prst="rect">
            <a:avLst/>
          </a:prstGeom>
          <a:solidFill>
            <a:schemeClr val="bg1">
              <a:alpha val="70000"/>
            </a:schemeClr>
          </a:solidFill>
        </p:spPr>
        <p:txBody>
          <a:bodyPr vert="horz" lIns="72000" tIns="36000" rIns="72000" bIns="36000" rtlCol="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fontAlgn="auto">
              <a:spcAft>
                <a:spcPts val="0"/>
              </a:spcAft>
            </a:pPr>
            <a:r>
              <a:rPr lang="ja-JP" altLang="en-US" sz="1400">
                <a:solidFill>
                  <a:schemeClr val="tx1">
                    <a:lumMod val="65000"/>
                    <a:lumOff val="35000"/>
                  </a:schemeClr>
                </a:solidFill>
              </a:rPr>
              <a:t>北海道大学安全衛生本部</a:t>
            </a:r>
          </a:p>
          <a:p>
            <a:pPr fontAlgn="auto">
              <a:spcAft>
                <a:spcPts val="0"/>
              </a:spcAft>
            </a:pPr>
            <a:endParaRPr lang="ja-JP" altLang="en-US" sz="1400"/>
          </a:p>
        </p:txBody>
      </p:sp>
    </p:spTree>
    <p:extLst>
      <p:ext uri="{BB962C8B-B14F-4D97-AF65-F5344CB8AC3E}">
        <p14:creationId xmlns:p14="http://schemas.microsoft.com/office/powerpoint/2010/main" val="2441566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タイトル スライド">
    <p:spTree>
      <p:nvGrpSpPr>
        <p:cNvPr id="1" name=""/>
        <p:cNvGrpSpPr/>
        <p:nvPr/>
      </p:nvGrpSpPr>
      <p:grpSpPr>
        <a:xfrm>
          <a:off x="0" y="0"/>
          <a:ext cx="0" cy="0"/>
          <a:chOff x="0" y="0"/>
          <a:chExt cx="0" cy="0"/>
        </a:xfrm>
      </p:grpSpPr>
      <p:sp>
        <p:nvSpPr>
          <p:cNvPr id="12291" name="Rectangle 3"/>
          <p:cNvSpPr>
            <a:spLocks noGrp="1" noChangeArrowheads="1"/>
          </p:cNvSpPr>
          <p:nvPr>
            <p:ph type="subTitle" idx="1"/>
          </p:nvPr>
        </p:nvSpPr>
        <p:spPr>
          <a:xfrm>
            <a:off x="1222012" y="1121029"/>
            <a:ext cx="6465912" cy="433965"/>
          </a:xfrm>
        </p:spPr>
        <p:txBody>
          <a:bodyPr wrap="square">
            <a:spAutoFit/>
          </a:bodyPr>
          <a:lstStyle>
            <a:lvl1pPr marL="0" indent="0" algn="l">
              <a:defRPr sz="2400">
                <a:solidFill>
                  <a:srgbClr val="1C1C1C"/>
                </a:solidFill>
                <a:latin typeface="+mj-ea"/>
                <a:ea typeface="+mj-ea"/>
              </a:defRPr>
            </a:lvl1pPr>
          </a:lstStyle>
          <a:p>
            <a:pPr lvl="0"/>
            <a:r>
              <a:rPr lang="ja-JP" altLang="en-US" noProof="0"/>
              <a:t>マスター サブタイトルの書式設定</a:t>
            </a:r>
          </a:p>
        </p:txBody>
      </p:sp>
      <p:sp>
        <p:nvSpPr>
          <p:cNvPr id="4" name="図プレースホルダー 3">
            <a:extLst>
              <a:ext uri="{FF2B5EF4-FFF2-40B4-BE49-F238E27FC236}">
                <a16:creationId xmlns:a16="http://schemas.microsoft.com/office/drawing/2014/main" id="{B4FAFDC8-35A4-634B-BC13-D87706C77E3D}"/>
              </a:ext>
            </a:extLst>
          </p:cNvPr>
          <p:cNvSpPr>
            <a:spLocks noGrp="1"/>
          </p:cNvSpPr>
          <p:nvPr>
            <p:ph type="pic" sz="quarter" idx="15"/>
          </p:nvPr>
        </p:nvSpPr>
        <p:spPr>
          <a:xfrm>
            <a:off x="4345444" y="3645023"/>
            <a:ext cx="3873500" cy="2502691"/>
          </a:xfrm>
        </p:spPr>
        <p:txBody>
          <a:bodyPr/>
          <a:lstStyle/>
          <a:p>
            <a:endParaRPr kumimoji="1" lang="ja-JP" altLang="en-US"/>
          </a:p>
        </p:txBody>
      </p:sp>
      <p:sp>
        <p:nvSpPr>
          <p:cNvPr id="7" name="テキスト プレースホルダー 6">
            <a:extLst>
              <a:ext uri="{FF2B5EF4-FFF2-40B4-BE49-F238E27FC236}">
                <a16:creationId xmlns:a16="http://schemas.microsoft.com/office/drawing/2014/main" id="{226ACA55-712B-6947-B177-BA2954D68812}"/>
              </a:ext>
            </a:extLst>
          </p:cNvPr>
          <p:cNvSpPr>
            <a:spLocks noGrp="1"/>
          </p:cNvSpPr>
          <p:nvPr>
            <p:ph type="body" sz="quarter" idx="16" hasCustomPrompt="1"/>
          </p:nvPr>
        </p:nvSpPr>
        <p:spPr>
          <a:xfrm>
            <a:off x="857925" y="1167195"/>
            <a:ext cx="504825" cy="341632"/>
          </a:xfrm>
        </p:spPr>
        <p:txBody>
          <a:bodyPr lIns="0" tIns="0" rIns="0" bIns="0">
            <a:spAutoFit/>
          </a:bodyPr>
          <a:lstStyle>
            <a:lvl1pPr>
              <a:defRPr sz="2400" b="1">
                <a:solidFill>
                  <a:schemeClr val="accent5"/>
                </a:solidFill>
              </a:defRPr>
            </a:lvl1pPr>
          </a:lstStyle>
          <a:p>
            <a:pPr lvl="0"/>
            <a:r>
              <a:rPr kumimoji="1" lang="en-US" altLang="ja-JP" dirty="0"/>
              <a:t>-1</a:t>
            </a:r>
            <a:endParaRPr kumimoji="1" lang="ja-JP" altLang="en-US"/>
          </a:p>
        </p:txBody>
      </p:sp>
      <p:sp>
        <p:nvSpPr>
          <p:cNvPr id="25" name="テキスト プレースホルダー 15">
            <a:extLst>
              <a:ext uri="{FF2B5EF4-FFF2-40B4-BE49-F238E27FC236}">
                <a16:creationId xmlns:a16="http://schemas.microsoft.com/office/drawing/2014/main" id="{5316A02B-54D8-4741-87A5-2B08B7960914}"/>
              </a:ext>
            </a:extLst>
          </p:cNvPr>
          <p:cNvSpPr>
            <a:spLocks noGrp="1"/>
          </p:cNvSpPr>
          <p:nvPr>
            <p:ph type="body" sz="quarter" idx="18" hasCustomPrompt="1"/>
          </p:nvPr>
        </p:nvSpPr>
        <p:spPr>
          <a:xfrm>
            <a:off x="439584" y="1119661"/>
            <a:ext cx="792162" cy="455509"/>
          </a:xfrm>
        </p:spPr>
        <p:txBody>
          <a:bodyPr lIns="0" tIns="0" rIns="0" bIns="0">
            <a:spAutoFit/>
          </a:bodyPr>
          <a:lstStyle>
            <a:lvl4pPr marL="4763" indent="0">
              <a:buNone/>
              <a:tabLst/>
              <a:defRPr sz="3200" b="1">
                <a:solidFill>
                  <a:schemeClr val="accent5"/>
                </a:solidFill>
                <a:latin typeface="+mj-ea"/>
                <a:ea typeface="+mj-ea"/>
              </a:defRPr>
            </a:lvl4pPr>
          </a:lstStyle>
          <a:p>
            <a:pPr lvl="3"/>
            <a:r>
              <a:rPr kumimoji="1" lang="en-US" altLang="ja-JP" dirty="0"/>
              <a:t>❶</a:t>
            </a:r>
            <a:endParaRPr kumimoji="1" lang="ja-JP" altLang="en-US"/>
          </a:p>
        </p:txBody>
      </p:sp>
      <p:sp>
        <p:nvSpPr>
          <p:cNvPr id="15" name="縦書きテキスト プレースホルダー 6">
            <a:extLst>
              <a:ext uri="{FF2B5EF4-FFF2-40B4-BE49-F238E27FC236}">
                <a16:creationId xmlns:a16="http://schemas.microsoft.com/office/drawing/2014/main" id="{6779AD5A-14A8-B64F-B4E5-27601EC992D5}"/>
              </a:ext>
            </a:extLst>
          </p:cNvPr>
          <p:cNvSpPr>
            <a:spLocks noGrp="1"/>
          </p:cNvSpPr>
          <p:nvPr>
            <p:ph type="body" orient="vert" sz="quarter" idx="10" hasCustomPrompt="1"/>
          </p:nvPr>
        </p:nvSpPr>
        <p:spPr>
          <a:xfrm>
            <a:off x="341982" y="273446"/>
            <a:ext cx="633265" cy="726976"/>
          </a:xfrm>
        </p:spPr>
        <p:txBody>
          <a:bodyPr vert="horz" lIns="0" tIns="0" rIns="0" bIns="0" anchor="ctr" anchorCtr="0">
            <a:noAutofit/>
          </a:bodyPr>
          <a:lstStyle>
            <a:lvl1pPr marL="0" marR="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sz="4400" b="1">
                <a:solidFill>
                  <a:schemeClr val="accent5"/>
                </a:solidFill>
                <a:latin typeface="+mj-ea"/>
                <a:ea typeface="+mj-ea"/>
              </a:defRPr>
            </a:lvl1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❶</a:t>
            </a:r>
            <a:endParaRPr kumimoji="1" lang="ja-JP" altLang="en-US"/>
          </a:p>
        </p:txBody>
      </p:sp>
      <p:sp>
        <p:nvSpPr>
          <p:cNvPr id="18" name="Rectangle 2">
            <a:extLst>
              <a:ext uri="{FF2B5EF4-FFF2-40B4-BE49-F238E27FC236}">
                <a16:creationId xmlns:a16="http://schemas.microsoft.com/office/drawing/2014/main" id="{F8D157A0-EA66-D649-82FC-104DB59947C3}"/>
              </a:ext>
            </a:extLst>
          </p:cNvPr>
          <p:cNvSpPr>
            <a:spLocks noGrp="1" noChangeArrowheads="1"/>
          </p:cNvSpPr>
          <p:nvPr>
            <p:ph type="ctrTitle" hasCustomPrompt="1"/>
          </p:nvPr>
        </p:nvSpPr>
        <p:spPr>
          <a:xfrm>
            <a:off x="468000" y="360000"/>
            <a:ext cx="8208056" cy="491861"/>
          </a:xfrm>
        </p:spPr>
        <p:txBody>
          <a:bodyPr wrap="square" lIns="468000" tIns="0" rIns="0" bIns="0" anchor="ctr" anchorCtr="0">
            <a:noAutofit/>
          </a:bodyPr>
          <a:lstStyle>
            <a:lvl1pPr marL="0" marR="0" indent="0" algn="l" defTabSz="914354" rtl="0" eaLnBrk="1" fontAlgn="auto" latinLnBrk="0" hangingPunct="1">
              <a:lnSpc>
                <a:spcPct val="90000"/>
              </a:lnSpc>
              <a:spcBef>
                <a:spcPct val="0"/>
              </a:spcBef>
              <a:spcAft>
                <a:spcPts val="0"/>
              </a:spcAft>
              <a:buClrTx/>
              <a:buSzTx/>
              <a:buFontTx/>
              <a:buNone/>
              <a:tabLst/>
              <a:defRPr sz="3200" b="1">
                <a:solidFill>
                  <a:srgbClr val="1C1C1C"/>
                </a:solidFill>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lang="ja-JP" altLang="en-US" noProof="0"/>
              <a:t>マスタータイトルの書式設定</a:t>
            </a:r>
          </a:p>
        </p:txBody>
      </p:sp>
      <p:sp>
        <p:nvSpPr>
          <p:cNvPr id="20" name="テキスト プレースホルダー 23">
            <a:extLst>
              <a:ext uri="{FF2B5EF4-FFF2-40B4-BE49-F238E27FC236}">
                <a16:creationId xmlns:a16="http://schemas.microsoft.com/office/drawing/2014/main" id="{BD21549A-86BB-274C-8C51-4009A0C5B851}"/>
              </a:ext>
            </a:extLst>
          </p:cNvPr>
          <p:cNvSpPr>
            <a:spLocks noGrp="1"/>
          </p:cNvSpPr>
          <p:nvPr>
            <p:ph type="body" sz="quarter" idx="12" hasCustomPrompt="1"/>
          </p:nvPr>
        </p:nvSpPr>
        <p:spPr>
          <a:xfrm>
            <a:off x="468000" y="1758100"/>
            <a:ext cx="8208057" cy="341632"/>
          </a:xfrm>
          <a:prstGeom prst="rect">
            <a:avLst/>
          </a:prstGeom>
        </p:spPr>
        <p:txBody>
          <a:bodyPr wrap="square" lIns="36000" tIns="0" rIns="144000" bIns="0">
            <a:noAutofit/>
          </a:bodyPr>
          <a:lstStyle>
            <a:lvl1pPr marL="349191" indent="-457189">
              <a:spcBef>
                <a:spcPts val="1200"/>
              </a:spcBef>
              <a:buClr>
                <a:srgbClr val="EE8322"/>
              </a:buClr>
              <a:buFont typeface="Wingdings" pitchFamily="2" charset="2"/>
              <a:buChar char="n"/>
              <a:defRPr sz="2400" b="0" i="0">
                <a:latin typeface="+mj-ea"/>
                <a:ea typeface="+mj-ea"/>
              </a:defRPr>
            </a:lvl1pPr>
            <a:lvl3pPr marL="447675" indent="-442913">
              <a:lnSpc>
                <a:spcPct val="110000"/>
              </a:lnSpc>
              <a:spcBef>
                <a:spcPts val="1000"/>
              </a:spcBef>
              <a:buClr>
                <a:schemeClr val="accent5"/>
              </a:buClr>
              <a:buFont typeface="Wingdings" pitchFamily="2" charset="2"/>
              <a:buChar char="n"/>
              <a:tabLst>
                <a:tab pos="2620963" algn="l"/>
              </a:tabLst>
              <a:defRPr sz="2400"/>
            </a:lvl3pPr>
          </a:lstStyle>
          <a:p>
            <a:pPr lvl="2"/>
            <a:r>
              <a:rPr kumimoji="1" lang="ja-JP" altLang="en-US"/>
              <a:t>第 </a:t>
            </a:r>
            <a:r>
              <a:rPr kumimoji="1" lang="en-US" altLang="ja-JP" dirty="0"/>
              <a:t>3 </a:t>
            </a:r>
            <a:r>
              <a:rPr kumimoji="1" lang="ja-JP" altLang="en-US"/>
              <a:t>レベル</a:t>
            </a:r>
          </a:p>
        </p:txBody>
      </p:sp>
      <p:sp>
        <p:nvSpPr>
          <p:cNvPr id="23" name="円/楕円 22">
            <a:extLst>
              <a:ext uri="{FF2B5EF4-FFF2-40B4-BE49-F238E27FC236}">
                <a16:creationId xmlns:a16="http://schemas.microsoft.com/office/drawing/2014/main" id="{9BC5D3BA-9BCC-514E-BD9F-B83CD79DCE08}"/>
              </a:ext>
            </a:extLst>
          </p:cNvPr>
          <p:cNvSpPr/>
          <p:nvPr userDrawn="1"/>
        </p:nvSpPr>
        <p:spPr>
          <a:xfrm>
            <a:off x="7889051" y="-426949"/>
            <a:ext cx="1573898" cy="1573898"/>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55017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縦書きテキスト プレースホルダー 6">
            <a:extLst>
              <a:ext uri="{FF2B5EF4-FFF2-40B4-BE49-F238E27FC236}">
                <a16:creationId xmlns:a16="http://schemas.microsoft.com/office/drawing/2014/main" id="{21E84E94-A75E-4B4B-8960-04F37A246F65}"/>
              </a:ext>
            </a:extLst>
          </p:cNvPr>
          <p:cNvSpPr>
            <a:spLocks noGrp="1"/>
          </p:cNvSpPr>
          <p:nvPr>
            <p:ph type="body" orient="vert" sz="quarter" idx="10" hasCustomPrompt="1"/>
          </p:nvPr>
        </p:nvSpPr>
        <p:spPr>
          <a:xfrm>
            <a:off x="341982" y="273446"/>
            <a:ext cx="633265" cy="726976"/>
          </a:xfrm>
        </p:spPr>
        <p:txBody>
          <a:bodyPr vert="horz" lIns="0" tIns="0" rIns="0" bIns="0" anchor="ctr" anchorCtr="0">
            <a:noAutofit/>
          </a:bodyPr>
          <a:lstStyle>
            <a:lvl1pPr marL="0" marR="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sz="4400" b="1">
                <a:solidFill>
                  <a:srgbClr val="FDBF2D"/>
                </a:solidFill>
                <a:latin typeface="+mj-ea"/>
                <a:ea typeface="+mj-ea"/>
              </a:defRPr>
            </a:lvl1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❶</a:t>
            </a:r>
            <a:endParaRPr kumimoji="1" lang="ja-JP" altLang="en-US"/>
          </a:p>
        </p:txBody>
      </p:sp>
      <p:sp>
        <p:nvSpPr>
          <p:cNvPr id="8" name="円/楕円 7">
            <a:extLst>
              <a:ext uri="{FF2B5EF4-FFF2-40B4-BE49-F238E27FC236}">
                <a16:creationId xmlns:a16="http://schemas.microsoft.com/office/drawing/2014/main" id="{769CE8FF-AA81-DB42-9BE5-FB3E939DCD34}"/>
              </a:ext>
            </a:extLst>
          </p:cNvPr>
          <p:cNvSpPr/>
          <p:nvPr userDrawn="1"/>
        </p:nvSpPr>
        <p:spPr>
          <a:xfrm>
            <a:off x="7889051" y="-426949"/>
            <a:ext cx="1573898" cy="1573898"/>
          </a:xfrm>
          <a:prstGeom prst="ellipse">
            <a:avLst/>
          </a:prstGeom>
          <a:solidFill>
            <a:srgbClr val="FDBF2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Rectangle 2">
            <a:extLst>
              <a:ext uri="{FF2B5EF4-FFF2-40B4-BE49-F238E27FC236}">
                <a16:creationId xmlns:a16="http://schemas.microsoft.com/office/drawing/2014/main" id="{082B23FD-CA94-D847-B093-AAFC92B17C63}"/>
              </a:ext>
            </a:extLst>
          </p:cNvPr>
          <p:cNvSpPr>
            <a:spLocks noGrp="1" noChangeArrowheads="1"/>
          </p:cNvSpPr>
          <p:nvPr>
            <p:ph type="ctrTitle" hasCustomPrompt="1"/>
          </p:nvPr>
        </p:nvSpPr>
        <p:spPr>
          <a:xfrm>
            <a:off x="468000" y="360000"/>
            <a:ext cx="8208056" cy="491861"/>
          </a:xfrm>
        </p:spPr>
        <p:txBody>
          <a:bodyPr wrap="square" lIns="468000" tIns="0" rIns="0" bIns="0" anchor="ctr" anchorCtr="0">
            <a:noAutofit/>
          </a:bodyPr>
          <a:lstStyle>
            <a:lvl1pPr marL="0" marR="0" indent="0" algn="l" defTabSz="914354" rtl="0" eaLnBrk="1" fontAlgn="auto" latinLnBrk="0" hangingPunct="1">
              <a:lnSpc>
                <a:spcPct val="90000"/>
              </a:lnSpc>
              <a:spcBef>
                <a:spcPct val="0"/>
              </a:spcBef>
              <a:spcAft>
                <a:spcPts val="0"/>
              </a:spcAft>
              <a:buClrTx/>
              <a:buSzTx/>
              <a:buFontTx/>
              <a:buNone/>
              <a:tabLst/>
              <a:defRPr sz="3200" b="1">
                <a:solidFill>
                  <a:srgbClr val="1C1C1C"/>
                </a:solidFill>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lang="ja-JP" altLang="en-US" noProof="0"/>
              <a:t>マスタータイトルの書式設定</a:t>
            </a:r>
          </a:p>
        </p:txBody>
      </p:sp>
      <p:sp>
        <p:nvSpPr>
          <p:cNvPr id="13" name="テキスト プレースホルダー 23">
            <a:extLst>
              <a:ext uri="{FF2B5EF4-FFF2-40B4-BE49-F238E27FC236}">
                <a16:creationId xmlns:a16="http://schemas.microsoft.com/office/drawing/2014/main" id="{B97B8306-EC11-004B-B911-65097815B847}"/>
              </a:ext>
            </a:extLst>
          </p:cNvPr>
          <p:cNvSpPr>
            <a:spLocks noGrp="1"/>
          </p:cNvSpPr>
          <p:nvPr>
            <p:ph type="body" sz="quarter" idx="12" hasCustomPrompt="1"/>
          </p:nvPr>
        </p:nvSpPr>
        <p:spPr>
          <a:xfrm>
            <a:off x="468000" y="1080000"/>
            <a:ext cx="8208057" cy="341632"/>
          </a:xfrm>
          <a:prstGeom prst="rect">
            <a:avLst/>
          </a:prstGeom>
        </p:spPr>
        <p:txBody>
          <a:bodyPr wrap="square" lIns="36000" tIns="0" rIns="144000" bIns="0">
            <a:noAutofit/>
          </a:bodyPr>
          <a:lstStyle>
            <a:lvl1pPr marL="349191" indent="-457189">
              <a:spcBef>
                <a:spcPts val="1200"/>
              </a:spcBef>
              <a:buClr>
                <a:srgbClr val="EE8322"/>
              </a:buClr>
              <a:buFont typeface="Wingdings" pitchFamily="2" charset="2"/>
              <a:buChar char="n"/>
              <a:defRPr sz="2400" b="0" i="0">
                <a:latin typeface="+mj-ea"/>
                <a:ea typeface="+mj-ea"/>
              </a:defRPr>
            </a:lvl1pPr>
            <a:lvl3pPr marL="447675" indent="-442913">
              <a:lnSpc>
                <a:spcPct val="110000"/>
              </a:lnSpc>
              <a:spcBef>
                <a:spcPts val="1000"/>
              </a:spcBef>
              <a:buClr>
                <a:srgbClr val="FDBF2D"/>
              </a:buClr>
              <a:buFont typeface="Wingdings" pitchFamily="2" charset="2"/>
              <a:buChar char="n"/>
              <a:tabLst>
                <a:tab pos="2620963" algn="l"/>
              </a:tabLst>
              <a:defRPr sz="2400"/>
            </a:lvl3pPr>
          </a:lstStyle>
          <a:p>
            <a:pPr lvl="2"/>
            <a:r>
              <a:rPr kumimoji="1" lang="ja-JP" altLang="en-US"/>
              <a:t>第 </a:t>
            </a:r>
            <a:r>
              <a:rPr kumimoji="1" lang="en-US" altLang="ja-JP" dirty="0"/>
              <a:t>3 </a:t>
            </a:r>
            <a:r>
              <a:rPr kumimoji="1" lang="ja-JP" altLang="en-US"/>
              <a:t>レベル</a:t>
            </a:r>
          </a:p>
        </p:txBody>
      </p:sp>
      <p:sp>
        <p:nvSpPr>
          <p:cNvPr id="15" name="テキスト プレースホルダー 23">
            <a:extLst>
              <a:ext uri="{FF2B5EF4-FFF2-40B4-BE49-F238E27FC236}">
                <a16:creationId xmlns:a16="http://schemas.microsoft.com/office/drawing/2014/main" id="{40B5CD73-B6EB-6649-AF6B-91E6C9AD5F5A}"/>
              </a:ext>
            </a:extLst>
          </p:cNvPr>
          <p:cNvSpPr>
            <a:spLocks noGrp="1"/>
          </p:cNvSpPr>
          <p:nvPr>
            <p:ph type="body" sz="quarter" idx="13" hasCustomPrompt="1"/>
          </p:nvPr>
        </p:nvSpPr>
        <p:spPr>
          <a:xfrm>
            <a:off x="8132807" y="8945"/>
            <a:ext cx="958330" cy="523390"/>
          </a:xfrm>
          <a:prstGeom prst="rect">
            <a:avLst/>
          </a:prstGeom>
        </p:spPr>
        <p:txBody>
          <a:bodyPr wrap="square" lIns="0" tIns="180000" rIns="180000" bIns="0">
            <a:noAutofit/>
          </a:bodyPr>
          <a:lstStyle>
            <a:lvl1pPr marL="0" indent="0">
              <a:spcBef>
                <a:spcPts val="1200"/>
              </a:spcBef>
              <a:buClr>
                <a:srgbClr val="EE8322"/>
              </a:buClr>
              <a:buFont typeface="Wingdings" pitchFamily="2" charset="2"/>
              <a:buNone/>
              <a:defRPr sz="2400" b="1" i="0">
                <a:solidFill>
                  <a:schemeClr val="bg1"/>
                </a:solidFill>
                <a:latin typeface="+mn-ea"/>
                <a:ea typeface="+mn-ea"/>
              </a:defRPr>
            </a:lvl1pPr>
          </a:lstStyle>
          <a:p>
            <a:pPr lvl="0"/>
            <a:r>
              <a:rPr kumimoji="1" lang="en-US" altLang="ja-JP" dirty="0"/>
              <a:t>p.</a:t>
            </a:r>
            <a:endParaRPr kumimoji="1" lang="ja-JP" altLang="en-US"/>
          </a:p>
        </p:txBody>
      </p:sp>
      <p:sp>
        <p:nvSpPr>
          <p:cNvPr id="9" name="フッター プレースホルダー 1">
            <a:extLst>
              <a:ext uri="{FF2B5EF4-FFF2-40B4-BE49-F238E27FC236}">
                <a16:creationId xmlns:a16="http://schemas.microsoft.com/office/drawing/2014/main" id="{F9A24100-2C7D-4449-8252-59FE21B39FF2}"/>
              </a:ext>
            </a:extLst>
          </p:cNvPr>
          <p:cNvSpPr>
            <a:spLocks noGrp="1"/>
          </p:cNvSpPr>
          <p:nvPr>
            <p:ph type="ftr" sz="quarter" idx="15"/>
          </p:nvPr>
        </p:nvSpPr>
        <p:spPr>
          <a:xfrm>
            <a:off x="5796136" y="6522747"/>
            <a:ext cx="3079023" cy="215444"/>
          </a:xfrm>
          <a:prstGeom prst="rect">
            <a:avLst/>
          </a:prstGeom>
        </p:spPr>
        <p:txBody>
          <a:bodyPr lIns="0" tIns="0" rIns="0" bIns="0"/>
          <a:lstStyle/>
          <a:p>
            <a:endParaRPr lang="ja-JP" altLang="en-US"/>
          </a:p>
        </p:txBody>
      </p:sp>
      <p:sp>
        <p:nvSpPr>
          <p:cNvPr id="10" name="フッター プレースホルダー 1">
            <a:extLst>
              <a:ext uri="{FF2B5EF4-FFF2-40B4-BE49-F238E27FC236}">
                <a16:creationId xmlns:a16="http://schemas.microsoft.com/office/drawing/2014/main" id="{7E1BC0FD-5AD5-5749-9992-DA838AD7D9CD}"/>
              </a:ext>
            </a:extLst>
          </p:cNvPr>
          <p:cNvSpPr txBox="1">
            <a:spLocks/>
          </p:cNvSpPr>
          <p:nvPr userDrawn="1"/>
        </p:nvSpPr>
        <p:spPr>
          <a:xfrm>
            <a:off x="5735113" y="6376358"/>
            <a:ext cx="3168352" cy="178611"/>
          </a:xfrm>
          <a:prstGeom prst="rect">
            <a:avLst/>
          </a:prstGeom>
          <a:solidFill>
            <a:schemeClr val="bg1">
              <a:alpha val="70000"/>
            </a:schemeClr>
          </a:solidFill>
        </p:spPr>
        <p:txBody>
          <a:bodyPr vert="horz" lIns="72000" tIns="36000" rIns="72000" bIns="36000" rtlCol="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fontAlgn="auto">
              <a:spcAft>
                <a:spcPts val="0"/>
              </a:spcAft>
            </a:pPr>
            <a:r>
              <a:rPr lang="ja-JP" altLang="en-US" sz="1400">
                <a:solidFill>
                  <a:schemeClr val="tx1">
                    <a:lumMod val="65000"/>
                    <a:lumOff val="35000"/>
                  </a:schemeClr>
                </a:solidFill>
              </a:rPr>
              <a:t>北海道大学安全衛生本部</a:t>
            </a:r>
          </a:p>
          <a:p>
            <a:pPr fontAlgn="auto">
              <a:spcAft>
                <a:spcPts val="0"/>
              </a:spcAft>
            </a:pPr>
            <a:endParaRPr lang="ja-JP" altLang="en-US" sz="1400"/>
          </a:p>
        </p:txBody>
      </p:sp>
    </p:spTree>
    <p:extLst>
      <p:ext uri="{BB962C8B-B14F-4D97-AF65-F5344CB8AC3E}">
        <p14:creationId xmlns:p14="http://schemas.microsoft.com/office/powerpoint/2010/main" val="1396728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F6CBBC-A096-7742-9519-16F70338BAA7}"/>
              </a:ext>
            </a:extLst>
          </p:cNvPr>
          <p:cNvSpPr>
            <a:spLocks noGrp="1"/>
          </p:cNvSpPr>
          <p:nvPr>
            <p:ph type="title"/>
          </p:nvPr>
        </p:nvSpPr>
        <p:spPr/>
        <p:txBody>
          <a:bodyPr/>
          <a:lstStyle/>
          <a:p>
            <a:r>
              <a:rPr kumimoji="1" lang="ja-JP" altLang="en-US"/>
              <a:t>マスター タイトルの書式設定</a:t>
            </a:r>
          </a:p>
        </p:txBody>
      </p:sp>
      <p:sp>
        <p:nvSpPr>
          <p:cNvPr id="5" name="フッター プレースホルダー 1">
            <a:extLst>
              <a:ext uri="{FF2B5EF4-FFF2-40B4-BE49-F238E27FC236}">
                <a16:creationId xmlns:a16="http://schemas.microsoft.com/office/drawing/2014/main" id="{0A844931-A526-3B40-B18A-1D7ABFD908FF}"/>
              </a:ext>
            </a:extLst>
          </p:cNvPr>
          <p:cNvSpPr txBox="1">
            <a:spLocks/>
          </p:cNvSpPr>
          <p:nvPr userDrawn="1"/>
        </p:nvSpPr>
        <p:spPr>
          <a:xfrm>
            <a:off x="5735113" y="6376358"/>
            <a:ext cx="3168352" cy="178611"/>
          </a:xfrm>
          <a:prstGeom prst="rect">
            <a:avLst/>
          </a:prstGeom>
          <a:solidFill>
            <a:schemeClr val="bg1">
              <a:alpha val="70000"/>
            </a:schemeClr>
          </a:solidFill>
        </p:spPr>
        <p:txBody>
          <a:bodyPr vert="horz" lIns="72000" tIns="36000" rIns="72000" bIns="36000" rtlCol="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fontAlgn="auto">
              <a:spcAft>
                <a:spcPts val="0"/>
              </a:spcAft>
            </a:pPr>
            <a:r>
              <a:rPr lang="ja-JP" altLang="en-US" sz="1400">
                <a:solidFill>
                  <a:schemeClr val="tx1">
                    <a:lumMod val="65000"/>
                    <a:lumOff val="35000"/>
                  </a:schemeClr>
                </a:solidFill>
              </a:rPr>
              <a:t>北海道大学安全衛生本部</a:t>
            </a:r>
          </a:p>
          <a:p>
            <a:pPr fontAlgn="auto">
              <a:spcAft>
                <a:spcPts val="0"/>
              </a:spcAft>
            </a:pPr>
            <a:endParaRPr lang="ja-JP" altLang="en-US" sz="1400"/>
          </a:p>
        </p:txBody>
      </p:sp>
    </p:spTree>
    <p:extLst>
      <p:ext uri="{BB962C8B-B14F-4D97-AF65-F5344CB8AC3E}">
        <p14:creationId xmlns:p14="http://schemas.microsoft.com/office/powerpoint/2010/main" val="2171498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C29202-947E-4ACC-8076-78390836153F}"/>
              </a:ext>
            </a:extLst>
          </p:cNvPr>
          <p:cNvSpPr>
            <a:spLocks noGrp="1"/>
          </p:cNvSpPr>
          <p:nvPr>
            <p:ph type="title"/>
          </p:nvPr>
        </p:nvSpPr>
        <p:spPr>
          <a:xfrm>
            <a:off x="323528" y="620688"/>
            <a:ext cx="8568952" cy="471587"/>
          </a:xfrm>
        </p:spPr>
        <p:txBody>
          <a:bodyPr>
            <a:normAutofit/>
          </a:bodyPr>
          <a:lstStyle>
            <a:lvl1pPr>
              <a:defRPr sz="2400">
                <a:latin typeface="+mj-ea"/>
                <a:ea typeface="+mj-ea"/>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A5449771-00FF-455E-BBF8-D35CAE3C0DCD}"/>
              </a:ext>
            </a:extLst>
          </p:cNvPr>
          <p:cNvSpPr>
            <a:spLocks noGrp="1"/>
          </p:cNvSpPr>
          <p:nvPr>
            <p:ph idx="1"/>
          </p:nvPr>
        </p:nvSpPr>
        <p:spPr>
          <a:xfrm>
            <a:off x="323528" y="1099672"/>
            <a:ext cx="8568952" cy="2545351"/>
          </a:xfrm>
        </p:spPr>
        <p:txBody>
          <a:bodyPr>
            <a:normAutofit/>
          </a:bodyPr>
          <a:lstStyle>
            <a:lvl1pPr marL="180975" indent="-180975">
              <a:defRPr sz="2000"/>
            </a:lvl1pPr>
            <a:lvl2pPr marL="457200" indent="0">
              <a:buNone/>
              <a:defRPr sz="2000"/>
            </a:lvl2pPr>
            <a:lvl3pPr>
              <a:defRPr sz="2000"/>
            </a:lvl3pPr>
            <a:lvl4pPr>
              <a:defRPr sz="2000"/>
            </a:lvl4pPr>
            <a:lvl5pPr>
              <a:defRPr sz="2000"/>
            </a:lvl5pPr>
          </a:lstStyle>
          <a:p>
            <a:pPr lvl="0"/>
            <a:r>
              <a:rPr kumimoji="1" lang="ja-JP" altLang="en-US" dirty="0"/>
              <a:t>マスター テキストの書式設定</a:t>
            </a:r>
          </a:p>
        </p:txBody>
      </p:sp>
      <p:sp>
        <p:nvSpPr>
          <p:cNvPr id="6" name="正方形/長方形 5">
            <a:extLst>
              <a:ext uri="{FF2B5EF4-FFF2-40B4-BE49-F238E27FC236}">
                <a16:creationId xmlns:a16="http://schemas.microsoft.com/office/drawing/2014/main" id="{A46330B8-B77F-7643-917E-83F2DAD69598}"/>
              </a:ext>
            </a:extLst>
          </p:cNvPr>
          <p:cNvSpPr>
            <a:spLocks noChangeAspect="1"/>
          </p:cNvSpPr>
          <p:nvPr userDrawn="1"/>
        </p:nvSpPr>
        <p:spPr>
          <a:xfrm>
            <a:off x="456001" y="342001"/>
            <a:ext cx="8231999" cy="6173999"/>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F3D6DDB0-1FC7-8940-BBB1-C1214CA96ED5}"/>
              </a:ext>
            </a:extLst>
          </p:cNvPr>
          <p:cNvSpPr>
            <a:spLocks noChangeAspect="1"/>
          </p:cNvSpPr>
          <p:nvPr userDrawn="1"/>
        </p:nvSpPr>
        <p:spPr>
          <a:xfrm>
            <a:off x="914400" y="685800"/>
            <a:ext cx="7315200" cy="548640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ッター プレースホルダー 1">
            <a:extLst>
              <a:ext uri="{FF2B5EF4-FFF2-40B4-BE49-F238E27FC236}">
                <a16:creationId xmlns:a16="http://schemas.microsoft.com/office/drawing/2014/main" id="{A6E163EC-50F9-2949-B3A7-5A8A833EB2AC}"/>
              </a:ext>
            </a:extLst>
          </p:cNvPr>
          <p:cNvSpPr txBox="1">
            <a:spLocks/>
          </p:cNvSpPr>
          <p:nvPr userDrawn="1"/>
        </p:nvSpPr>
        <p:spPr>
          <a:xfrm>
            <a:off x="5735113" y="6376358"/>
            <a:ext cx="3168352" cy="178611"/>
          </a:xfrm>
          <a:prstGeom prst="rect">
            <a:avLst/>
          </a:prstGeom>
          <a:solidFill>
            <a:schemeClr val="bg1">
              <a:alpha val="70000"/>
            </a:schemeClr>
          </a:solidFill>
        </p:spPr>
        <p:txBody>
          <a:bodyPr vert="horz" lIns="72000" tIns="36000" rIns="72000" bIns="36000" rtlCol="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fontAlgn="auto">
              <a:spcAft>
                <a:spcPts val="0"/>
              </a:spcAft>
            </a:pPr>
            <a:r>
              <a:rPr lang="ja-JP" altLang="en-US" sz="1400">
                <a:solidFill>
                  <a:schemeClr val="tx1">
                    <a:lumMod val="65000"/>
                    <a:lumOff val="35000"/>
                  </a:schemeClr>
                </a:solidFill>
              </a:rPr>
              <a:t>北海道大学安全衛生本部</a:t>
            </a:r>
          </a:p>
          <a:p>
            <a:pPr fontAlgn="auto">
              <a:spcAft>
                <a:spcPts val="0"/>
              </a:spcAft>
            </a:pPr>
            <a:endParaRPr lang="ja-JP" altLang="en-US" sz="1400"/>
          </a:p>
        </p:txBody>
      </p:sp>
    </p:spTree>
    <p:extLst>
      <p:ext uri="{BB962C8B-B14F-4D97-AF65-F5344CB8AC3E}">
        <p14:creationId xmlns:p14="http://schemas.microsoft.com/office/powerpoint/2010/main" val="1827352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2D7793-B644-1141-85B5-90B0DFC53520}"/>
              </a:ext>
            </a:extLst>
          </p:cNvPr>
          <p:cNvSpPr>
            <a:spLocks noGrp="1"/>
          </p:cNvSpPr>
          <p:nvPr>
            <p:ph type="title"/>
          </p:nvPr>
        </p:nvSpPr>
        <p:spPr>
          <a:xfrm>
            <a:off x="914399" y="685800"/>
            <a:ext cx="7315201" cy="398571"/>
          </a:xfrm>
        </p:spPr>
        <p:txBody>
          <a:bodyPr lIns="0" tIns="0" rIns="0" bIns="0">
            <a:spAutoFit/>
          </a:bodyPr>
          <a:lstStyle>
            <a:lvl1pPr>
              <a:defRPr sz="2800"/>
            </a:lvl1pPr>
          </a:lstStyle>
          <a:p>
            <a:r>
              <a:rPr kumimoji="1" lang="ja-JP" altLang="en-US"/>
              <a:t>マスター タイトルの書式設定</a:t>
            </a:r>
          </a:p>
        </p:txBody>
      </p:sp>
      <p:sp>
        <p:nvSpPr>
          <p:cNvPr id="4" name="フッター プレースホルダー 1">
            <a:extLst>
              <a:ext uri="{FF2B5EF4-FFF2-40B4-BE49-F238E27FC236}">
                <a16:creationId xmlns:a16="http://schemas.microsoft.com/office/drawing/2014/main" id="{EB547A91-170C-444C-982D-41A8CF0F7EF0}"/>
              </a:ext>
            </a:extLst>
          </p:cNvPr>
          <p:cNvSpPr txBox="1">
            <a:spLocks/>
          </p:cNvSpPr>
          <p:nvPr userDrawn="1"/>
        </p:nvSpPr>
        <p:spPr>
          <a:xfrm>
            <a:off x="5735113" y="6376358"/>
            <a:ext cx="3168352" cy="178611"/>
          </a:xfrm>
          <a:prstGeom prst="rect">
            <a:avLst/>
          </a:prstGeom>
          <a:solidFill>
            <a:schemeClr val="bg1">
              <a:alpha val="70000"/>
            </a:schemeClr>
          </a:solidFill>
        </p:spPr>
        <p:txBody>
          <a:bodyPr vert="horz" lIns="72000" tIns="36000" rIns="72000" bIns="36000" rtlCol="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fontAlgn="auto">
              <a:spcAft>
                <a:spcPts val="0"/>
              </a:spcAft>
            </a:pPr>
            <a:r>
              <a:rPr lang="ja-JP" altLang="en-US" sz="1400">
                <a:solidFill>
                  <a:schemeClr val="tx1">
                    <a:lumMod val="65000"/>
                    <a:lumOff val="35000"/>
                  </a:schemeClr>
                </a:solidFill>
              </a:rPr>
              <a:t>北海道大学安全衛生本部</a:t>
            </a:r>
          </a:p>
          <a:p>
            <a:pPr fontAlgn="auto">
              <a:spcAft>
                <a:spcPts val="0"/>
              </a:spcAft>
            </a:pPr>
            <a:endParaRPr lang="ja-JP" altLang="en-US" sz="1400"/>
          </a:p>
        </p:txBody>
      </p:sp>
    </p:spTree>
    <p:extLst>
      <p:ext uri="{BB962C8B-B14F-4D97-AF65-F5344CB8AC3E}">
        <p14:creationId xmlns:p14="http://schemas.microsoft.com/office/powerpoint/2010/main" val="2913538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7" name="縦書きテキスト プレースホルダー 6">
            <a:extLst>
              <a:ext uri="{FF2B5EF4-FFF2-40B4-BE49-F238E27FC236}">
                <a16:creationId xmlns:a16="http://schemas.microsoft.com/office/drawing/2014/main" id="{333B4B69-0543-8947-B77E-39C3F6A8D108}"/>
              </a:ext>
            </a:extLst>
          </p:cNvPr>
          <p:cNvSpPr>
            <a:spLocks noGrp="1"/>
          </p:cNvSpPr>
          <p:nvPr>
            <p:ph type="body" orient="vert" sz="quarter" idx="10" hasCustomPrompt="1"/>
          </p:nvPr>
        </p:nvSpPr>
        <p:spPr>
          <a:xfrm>
            <a:off x="341982" y="273446"/>
            <a:ext cx="633265" cy="726976"/>
          </a:xfrm>
        </p:spPr>
        <p:txBody>
          <a:bodyPr vert="horz" lIns="0" tIns="0" rIns="0" bIns="0" anchor="ctr" anchorCtr="0">
            <a:noAutofit/>
          </a:bodyPr>
          <a:lstStyle>
            <a:lvl1pPr algn="l">
              <a:defRPr sz="4400" b="1">
                <a:solidFill>
                  <a:schemeClr val="accent1"/>
                </a:solidFill>
                <a:latin typeface="+mj-ea"/>
                <a:ea typeface="+mj-ea"/>
              </a:defRPr>
            </a:lvl1pPr>
          </a:lstStyle>
          <a:p>
            <a:pPr lvl="0" algn="l"/>
            <a:r>
              <a:rPr lang="ja-JP" altLang="en-US" sz="4400" b="1">
                <a:solidFill>
                  <a:schemeClr val="accent1"/>
                </a:solidFill>
              </a:rPr>
              <a:t>❶</a:t>
            </a:r>
            <a:endParaRPr kumimoji="1" lang="ja-JP" altLang="en-US" sz="3600" b="1">
              <a:solidFill>
                <a:schemeClr val="accent1"/>
              </a:solidFill>
            </a:endParaRPr>
          </a:p>
        </p:txBody>
      </p:sp>
      <p:sp>
        <p:nvSpPr>
          <p:cNvPr id="10" name="円/楕円 9">
            <a:extLst>
              <a:ext uri="{FF2B5EF4-FFF2-40B4-BE49-F238E27FC236}">
                <a16:creationId xmlns:a16="http://schemas.microsoft.com/office/drawing/2014/main" id="{962E5916-6183-CB49-9B1A-B4973CB7546E}"/>
              </a:ext>
            </a:extLst>
          </p:cNvPr>
          <p:cNvSpPr/>
          <p:nvPr userDrawn="1"/>
        </p:nvSpPr>
        <p:spPr>
          <a:xfrm>
            <a:off x="7889051" y="-454141"/>
            <a:ext cx="1573898" cy="1573898"/>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Rectangle 2">
            <a:extLst>
              <a:ext uri="{FF2B5EF4-FFF2-40B4-BE49-F238E27FC236}">
                <a16:creationId xmlns:a16="http://schemas.microsoft.com/office/drawing/2014/main" id="{3CD1662C-8C6C-CD49-96EB-F020762BDC83}"/>
              </a:ext>
            </a:extLst>
          </p:cNvPr>
          <p:cNvSpPr>
            <a:spLocks noGrp="1" noChangeArrowheads="1"/>
          </p:cNvSpPr>
          <p:nvPr>
            <p:ph type="ctrTitle" hasCustomPrompt="1"/>
          </p:nvPr>
        </p:nvSpPr>
        <p:spPr>
          <a:xfrm>
            <a:off x="468000" y="360000"/>
            <a:ext cx="8208056" cy="491861"/>
          </a:xfrm>
        </p:spPr>
        <p:txBody>
          <a:bodyPr wrap="square" lIns="468000" tIns="0" rIns="0" bIns="0" anchor="ctr" anchorCtr="0">
            <a:noAutofit/>
          </a:bodyPr>
          <a:lstStyle>
            <a:lvl1pPr marL="0" marR="0" indent="0" algn="l" defTabSz="914354" rtl="0" eaLnBrk="1" fontAlgn="auto" latinLnBrk="0" hangingPunct="1">
              <a:lnSpc>
                <a:spcPct val="90000"/>
              </a:lnSpc>
              <a:spcBef>
                <a:spcPct val="0"/>
              </a:spcBef>
              <a:spcAft>
                <a:spcPts val="0"/>
              </a:spcAft>
              <a:buClrTx/>
              <a:buSzTx/>
              <a:buFontTx/>
              <a:buNone/>
              <a:tabLst/>
              <a:defRPr sz="3200" b="1">
                <a:solidFill>
                  <a:srgbClr val="1C1C1C"/>
                </a:solidFill>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lang="ja-JP" altLang="en-US" noProof="0"/>
              <a:t>マスタータイトルの書式設定</a:t>
            </a:r>
          </a:p>
        </p:txBody>
      </p:sp>
      <p:sp>
        <p:nvSpPr>
          <p:cNvPr id="22" name="テキスト プレースホルダー 23">
            <a:extLst>
              <a:ext uri="{FF2B5EF4-FFF2-40B4-BE49-F238E27FC236}">
                <a16:creationId xmlns:a16="http://schemas.microsoft.com/office/drawing/2014/main" id="{281C7EEA-DF65-354E-B76B-F51AF6839CDC}"/>
              </a:ext>
            </a:extLst>
          </p:cNvPr>
          <p:cNvSpPr>
            <a:spLocks noGrp="1"/>
          </p:cNvSpPr>
          <p:nvPr>
            <p:ph type="body" sz="quarter" idx="12" hasCustomPrompt="1"/>
          </p:nvPr>
        </p:nvSpPr>
        <p:spPr>
          <a:xfrm>
            <a:off x="468000" y="1080000"/>
            <a:ext cx="8208057" cy="341632"/>
          </a:xfrm>
          <a:prstGeom prst="rect">
            <a:avLst/>
          </a:prstGeom>
        </p:spPr>
        <p:txBody>
          <a:bodyPr wrap="square" lIns="36000" tIns="0" rIns="144000" bIns="0">
            <a:noAutofit/>
          </a:bodyPr>
          <a:lstStyle>
            <a:lvl1pPr marL="349191" indent="-457189">
              <a:spcBef>
                <a:spcPts val="1200"/>
              </a:spcBef>
              <a:buClr>
                <a:srgbClr val="EE8322"/>
              </a:buClr>
              <a:buFont typeface="Wingdings" pitchFamily="2" charset="2"/>
              <a:buChar char="n"/>
              <a:defRPr sz="2400" b="0" i="0">
                <a:latin typeface="+mj-ea"/>
                <a:ea typeface="+mj-ea"/>
              </a:defRPr>
            </a:lvl1pPr>
            <a:lvl3pPr marL="447675" indent="-442913">
              <a:lnSpc>
                <a:spcPct val="110000"/>
              </a:lnSpc>
              <a:spcBef>
                <a:spcPts val="1000"/>
              </a:spcBef>
              <a:buClr>
                <a:schemeClr val="accent1"/>
              </a:buClr>
              <a:buFont typeface="Wingdings" pitchFamily="2" charset="2"/>
              <a:buChar char="n"/>
              <a:tabLst>
                <a:tab pos="2620963" algn="l"/>
              </a:tabLst>
              <a:defRPr sz="2400"/>
            </a:lvl3pPr>
          </a:lstStyle>
          <a:p>
            <a:pPr lvl="2"/>
            <a:r>
              <a:rPr kumimoji="1" lang="ja-JP" altLang="en-US"/>
              <a:t>第 </a:t>
            </a:r>
            <a:r>
              <a:rPr kumimoji="1" lang="en-US" altLang="ja-JP" dirty="0"/>
              <a:t>3 </a:t>
            </a:r>
            <a:r>
              <a:rPr kumimoji="1" lang="ja-JP" altLang="en-US"/>
              <a:t>レベル</a:t>
            </a:r>
          </a:p>
        </p:txBody>
      </p:sp>
      <p:sp>
        <p:nvSpPr>
          <p:cNvPr id="9" name="フッター プレースホルダー 1">
            <a:extLst>
              <a:ext uri="{FF2B5EF4-FFF2-40B4-BE49-F238E27FC236}">
                <a16:creationId xmlns:a16="http://schemas.microsoft.com/office/drawing/2014/main" id="{B1B604E3-7E07-BA49-A0E7-EAE2E2CDDAE2}"/>
              </a:ext>
            </a:extLst>
          </p:cNvPr>
          <p:cNvSpPr txBox="1">
            <a:spLocks/>
          </p:cNvSpPr>
          <p:nvPr userDrawn="1"/>
        </p:nvSpPr>
        <p:spPr>
          <a:xfrm>
            <a:off x="5735113" y="6376358"/>
            <a:ext cx="3168352" cy="178611"/>
          </a:xfrm>
          <a:prstGeom prst="rect">
            <a:avLst/>
          </a:prstGeom>
          <a:solidFill>
            <a:schemeClr val="bg1">
              <a:alpha val="70000"/>
            </a:schemeClr>
          </a:solidFill>
        </p:spPr>
        <p:txBody>
          <a:bodyPr vert="horz" lIns="72000" tIns="36000" rIns="72000" bIns="36000" rtlCol="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fontAlgn="auto">
              <a:spcAft>
                <a:spcPts val="0"/>
              </a:spcAft>
            </a:pPr>
            <a:r>
              <a:rPr lang="ja-JP" altLang="en-US" sz="1400">
                <a:solidFill>
                  <a:schemeClr val="tx1">
                    <a:lumMod val="65000"/>
                    <a:lumOff val="35000"/>
                  </a:schemeClr>
                </a:solidFill>
              </a:rPr>
              <a:t>北海道大学安全衛生本部</a:t>
            </a:r>
          </a:p>
          <a:p>
            <a:pPr fontAlgn="auto">
              <a:spcAft>
                <a:spcPts val="0"/>
              </a:spcAft>
            </a:pPr>
            <a:endParaRPr lang="ja-JP" altLang="en-US" sz="1400"/>
          </a:p>
        </p:txBody>
      </p:sp>
    </p:spTree>
    <p:extLst>
      <p:ext uri="{BB962C8B-B14F-4D97-AF65-F5344CB8AC3E}">
        <p14:creationId xmlns:p14="http://schemas.microsoft.com/office/powerpoint/2010/main" val="4249045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11" name="円/楕円 10">
            <a:extLst>
              <a:ext uri="{FF2B5EF4-FFF2-40B4-BE49-F238E27FC236}">
                <a16:creationId xmlns:a16="http://schemas.microsoft.com/office/drawing/2014/main" id="{B7476A02-C07E-2544-82C3-3A100E57A1C8}"/>
              </a:ext>
            </a:extLst>
          </p:cNvPr>
          <p:cNvSpPr/>
          <p:nvPr userDrawn="1"/>
        </p:nvSpPr>
        <p:spPr>
          <a:xfrm>
            <a:off x="7889051" y="-454141"/>
            <a:ext cx="1573898" cy="1573898"/>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縦書きテキスト プレースホルダー 6">
            <a:extLst>
              <a:ext uri="{FF2B5EF4-FFF2-40B4-BE49-F238E27FC236}">
                <a16:creationId xmlns:a16="http://schemas.microsoft.com/office/drawing/2014/main" id="{098CA568-42E8-F24E-9CF5-C8E726871639}"/>
              </a:ext>
            </a:extLst>
          </p:cNvPr>
          <p:cNvSpPr>
            <a:spLocks noGrp="1"/>
          </p:cNvSpPr>
          <p:nvPr>
            <p:ph type="body" orient="vert" sz="quarter" idx="10" hasCustomPrompt="1"/>
          </p:nvPr>
        </p:nvSpPr>
        <p:spPr>
          <a:xfrm>
            <a:off x="341982" y="273446"/>
            <a:ext cx="633265" cy="726976"/>
          </a:xfrm>
        </p:spPr>
        <p:txBody>
          <a:bodyPr vert="horz" lIns="0" tIns="0" rIns="0" bIns="0" anchor="ctr" anchorCtr="0">
            <a:noAutofit/>
          </a:bodyPr>
          <a:lstStyle>
            <a:lvl1pPr algn="l">
              <a:defRPr sz="4400" b="1">
                <a:solidFill>
                  <a:srgbClr val="27A5D7"/>
                </a:solidFill>
                <a:latin typeface="+mj-ea"/>
                <a:ea typeface="+mj-ea"/>
              </a:defRPr>
            </a:lvl1pPr>
          </a:lstStyle>
          <a:p>
            <a:r>
              <a:rPr kumimoji="1" lang="en-US" altLang="ja-JP" sz="4400" b="1" dirty="0">
                <a:solidFill>
                  <a:schemeClr val="accent2"/>
                </a:solidFill>
              </a:rPr>
              <a:t>❶</a:t>
            </a:r>
            <a:endParaRPr kumimoji="1" lang="ja-JP" altLang="en-US" sz="4400" b="1">
              <a:solidFill>
                <a:schemeClr val="accent2"/>
              </a:solidFill>
            </a:endParaRPr>
          </a:p>
        </p:txBody>
      </p:sp>
      <p:sp>
        <p:nvSpPr>
          <p:cNvPr id="19" name="Rectangle 2">
            <a:extLst>
              <a:ext uri="{FF2B5EF4-FFF2-40B4-BE49-F238E27FC236}">
                <a16:creationId xmlns:a16="http://schemas.microsoft.com/office/drawing/2014/main" id="{FD9E8ACD-79BF-264E-A1F1-B335CBBD533E}"/>
              </a:ext>
            </a:extLst>
          </p:cNvPr>
          <p:cNvSpPr>
            <a:spLocks noGrp="1" noChangeArrowheads="1"/>
          </p:cNvSpPr>
          <p:nvPr>
            <p:ph type="ctrTitle" hasCustomPrompt="1"/>
          </p:nvPr>
        </p:nvSpPr>
        <p:spPr>
          <a:xfrm>
            <a:off x="468000" y="360000"/>
            <a:ext cx="8208056" cy="491861"/>
          </a:xfrm>
        </p:spPr>
        <p:txBody>
          <a:bodyPr wrap="square" lIns="468000" tIns="0" rIns="0" bIns="0" anchor="ctr" anchorCtr="0">
            <a:noAutofit/>
          </a:bodyPr>
          <a:lstStyle>
            <a:lvl1pPr marL="0" marR="0" indent="0" algn="l" defTabSz="914354" rtl="0" eaLnBrk="1" fontAlgn="auto" latinLnBrk="0" hangingPunct="1">
              <a:lnSpc>
                <a:spcPct val="90000"/>
              </a:lnSpc>
              <a:spcBef>
                <a:spcPct val="0"/>
              </a:spcBef>
              <a:spcAft>
                <a:spcPts val="0"/>
              </a:spcAft>
              <a:buClrTx/>
              <a:buSzTx/>
              <a:buFontTx/>
              <a:buNone/>
              <a:tabLst/>
              <a:defRPr sz="3200" b="1">
                <a:solidFill>
                  <a:srgbClr val="1C1C1C"/>
                </a:solidFill>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lang="ja-JP" altLang="en-US" noProof="0"/>
              <a:t>マスタータイトルの書式設定</a:t>
            </a:r>
          </a:p>
        </p:txBody>
      </p:sp>
      <p:sp>
        <p:nvSpPr>
          <p:cNvPr id="20" name="テキスト プレースホルダー 23">
            <a:extLst>
              <a:ext uri="{FF2B5EF4-FFF2-40B4-BE49-F238E27FC236}">
                <a16:creationId xmlns:a16="http://schemas.microsoft.com/office/drawing/2014/main" id="{5CE5DC52-AAE4-5F4A-8B93-A246D8294ABD}"/>
              </a:ext>
            </a:extLst>
          </p:cNvPr>
          <p:cNvSpPr>
            <a:spLocks noGrp="1"/>
          </p:cNvSpPr>
          <p:nvPr>
            <p:ph type="body" sz="quarter" idx="12" hasCustomPrompt="1"/>
          </p:nvPr>
        </p:nvSpPr>
        <p:spPr>
          <a:xfrm>
            <a:off x="468000" y="1080000"/>
            <a:ext cx="8208057" cy="341632"/>
          </a:xfrm>
          <a:prstGeom prst="rect">
            <a:avLst/>
          </a:prstGeom>
        </p:spPr>
        <p:txBody>
          <a:bodyPr wrap="square" lIns="36000" tIns="0" rIns="144000" bIns="0">
            <a:noAutofit/>
          </a:bodyPr>
          <a:lstStyle>
            <a:lvl1pPr marL="349191" indent="-457189">
              <a:spcBef>
                <a:spcPts val="1200"/>
              </a:spcBef>
              <a:buClr>
                <a:srgbClr val="EE8322"/>
              </a:buClr>
              <a:buFont typeface="Wingdings" pitchFamily="2" charset="2"/>
              <a:buChar char="n"/>
              <a:defRPr sz="2400" b="0" i="0">
                <a:latin typeface="+mj-ea"/>
                <a:ea typeface="+mj-ea"/>
              </a:defRPr>
            </a:lvl1pPr>
            <a:lvl3pPr marL="447675" indent="-442913">
              <a:lnSpc>
                <a:spcPct val="110000"/>
              </a:lnSpc>
              <a:spcBef>
                <a:spcPts val="1000"/>
              </a:spcBef>
              <a:buClr>
                <a:schemeClr val="accent2"/>
              </a:buClr>
              <a:buFont typeface="Wingdings" pitchFamily="2" charset="2"/>
              <a:buChar char="n"/>
              <a:tabLst>
                <a:tab pos="2620963" algn="l"/>
              </a:tabLst>
              <a:defRPr sz="2400"/>
            </a:lvl3pPr>
          </a:lstStyle>
          <a:p>
            <a:pPr lvl="2"/>
            <a:r>
              <a:rPr kumimoji="1" lang="ja-JP" altLang="en-US"/>
              <a:t>第 </a:t>
            </a:r>
            <a:r>
              <a:rPr kumimoji="1" lang="en-US" altLang="ja-JP" dirty="0"/>
              <a:t>3 </a:t>
            </a:r>
            <a:r>
              <a:rPr kumimoji="1" lang="ja-JP" altLang="en-US"/>
              <a:t>レベル</a:t>
            </a:r>
          </a:p>
        </p:txBody>
      </p:sp>
      <p:sp>
        <p:nvSpPr>
          <p:cNvPr id="8" name="フッター プレースホルダー 1">
            <a:extLst>
              <a:ext uri="{FF2B5EF4-FFF2-40B4-BE49-F238E27FC236}">
                <a16:creationId xmlns:a16="http://schemas.microsoft.com/office/drawing/2014/main" id="{A1AA9CDA-0C0C-9940-BF4D-F8C50FDC3A2E}"/>
              </a:ext>
            </a:extLst>
          </p:cNvPr>
          <p:cNvSpPr txBox="1">
            <a:spLocks/>
          </p:cNvSpPr>
          <p:nvPr userDrawn="1"/>
        </p:nvSpPr>
        <p:spPr>
          <a:xfrm>
            <a:off x="5735113" y="6376358"/>
            <a:ext cx="3168352" cy="178611"/>
          </a:xfrm>
          <a:prstGeom prst="rect">
            <a:avLst/>
          </a:prstGeom>
          <a:solidFill>
            <a:schemeClr val="bg1">
              <a:alpha val="70000"/>
            </a:schemeClr>
          </a:solidFill>
        </p:spPr>
        <p:txBody>
          <a:bodyPr vert="horz" lIns="72000" tIns="36000" rIns="72000" bIns="36000" rtlCol="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fontAlgn="auto">
              <a:spcAft>
                <a:spcPts val="0"/>
              </a:spcAft>
            </a:pPr>
            <a:r>
              <a:rPr lang="ja-JP" altLang="en-US" sz="1400">
                <a:solidFill>
                  <a:schemeClr val="tx1">
                    <a:lumMod val="65000"/>
                    <a:lumOff val="35000"/>
                  </a:schemeClr>
                </a:solidFill>
              </a:rPr>
              <a:t>北海道大学安全衛生本部</a:t>
            </a:r>
          </a:p>
          <a:p>
            <a:pPr fontAlgn="auto">
              <a:spcAft>
                <a:spcPts val="0"/>
              </a:spcAft>
            </a:pPr>
            <a:endParaRPr lang="ja-JP" altLang="en-US" sz="1400"/>
          </a:p>
        </p:txBody>
      </p:sp>
    </p:spTree>
    <p:extLst>
      <p:ext uri="{BB962C8B-B14F-4D97-AF65-F5344CB8AC3E}">
        <p14:creationId xmlns:p14="http://schemas.microsoft.com/office/powerpoint/2010/main" val="2746360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05E5A60C-4241-0C41-8A6A-4FC07D1112A6}"/>
              </a:ext>
            </a:extLst>
          </p:cNvPr>
          <p:cNvSpPr txBox="1">
            <a:spLocks noChangeArrowheads="1"/>
          </p:cNvSpPr>
          <p:nvPr userDrawn="1"/>
        </p:nvSpPr>
        <p:spPr>
          <a:xfrm>
            <a:off x="838424" y="646990"/>
            <a:ext cx="504056" cy="552876"/>
          </a:xfrm>
          <a:prstGeom prst="rect">
            <a:avLst/>
          </a:prstGeom>
        </p:spPr>
        <p:txBody>
          <a:bodyPr vert="horz" lIns="0" tIns="0" rIns="0" bIns="0" rtlCol="0" anchor="t">
            <a:noAutofit/>
          </a:bodyPr>
          <a:lstStyle>
            <a:lvl1pPr algn="l" defTabSz="914354" rtl="0" eaLnBrk="1" latinLnBrk="0" hangingPunct="1">
              <a:lnSpc>
                <a:spcPct val="90000"/>
              </a:lnSpc>
              <a:spcBef>
                <a:spcPct val="0"/>
              </a:spcBef>
              <a:buNone/>
              <a:defRPr kumimoji="1" sz="2800" b="1" i="0" kern="1200">
                <a:solidFill>
                  <a:srgbClr val="1C1C1C"/>
                </a:solidFill>
                <a:latin typeface="+mj-ea"/>
                <a:ea typeface="+mj-ea"/>
                <a:cs typeface="+mj-cs"/>
              </a:defRPr>
            </a:lvl1pPr>
          </a:lstStyle>
          <a:p>
            <a:pPr lvl="0" algn="l"/>
            <a:endParaRPr kumimoji="1" lang="ja-JP" altLang="en-US" sz="4400" b="1">
              <a:solidFill>
                <a:schemeClr val="accent3"/>
              </a:solidFill>
            </a:endParaRPr>
          </a:p>
        </p:txBody>
      </p:sp>
      <p:sp>
        <p:nvSpPr>
          <p:cNvPr id="15" name="円/楕円 14">
            <a:extLst>
              <a:ext uri="{FF2B5EF4-FFF2-40B4-BE49-F238E27FC236}">
                <a16:creationId xmlns:a16="http://schemas.microsoft.com/office/drawing/2014/main" id="{3190358E-ACF6-004A-A877-FCBEED38E7A3}"/>
              </a:ext>
            </a:extLst>
          </p:cNvPr>
          <p:cNvSpPr/>
          <p:nvPr userDrawn="1"/>
        </p:nvSpPr>
        <p:spPr>
          <a:xfrm>
            <a:off x="7889051" y="-426949"/>
            <a:ext cx="1573898" cy="1573898"/>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Rectangle 2">
            <a:extLst>
              <a:ext uri="{FF2B5EF4-FFF2-40B4-BE49-F238E27FC236}">
                <a16:creationId xmlns:a16="http://schemas.microsoft.com/office/drawing/2014/main" id="{E25CD301-90E2-6645-95AD-4B28FB945748}"/>
              </a:ext>
            </a:extLst>
          </p:cNvPr>
          <p:cNvSpPr>
            <a:spLocks noGrp="1" noChangeArrowheads="1"/>
          </p:cNvSpPr>
          <p:nvPr>
            <p:ph type="ctrTitle" hasCustomPrompt="1"/>
          </p:nvPr>
        </p:nvSpPr>
        <p:spPr>
          <a:xfrm>
            <a:off x="468000" y="360000"/>
            <a:ext cx="8208056" cy="491861"/>
          </a:xfrm>
        </p:spPr>
        <p:txBody>
          <a:bodyPr wrap="square" lIns="468000" tIns="0" rIns="0" bIns="0" anchor="ctr" anchorCtr="0">
            <a:noAutofit/>
          </a:bodyPr>
          <a:lstStyle>
            <a:lvl1pPr marL="0" marR="0" indent="0" algn="l" defTabSz="914354" rtl="0" eaLnBrk="1" fontAlgn="auto" latinLnBrk="0" hangingPunct="1">
              <a:lnSpc>
                <a:spcPct val="90000"/>
              </a:lnSpc>
              <a:spcBef>
                <a:spcPct val="0"/>
              </a:spcBef>
              <a:spcAft>
                <a:spcPts val="0"/>
              </a:spcAft>
              <a:buClrTx/>
              <a:buSzTx/>
              <a:buFontTx/>
              <a:buNone/>
              <a:tabLst/>
              <a:defRPr sz="3200" b="1">
                <a:solidFill>
                  <a:srgbClr val="1C1C1C"/>
                </a:solidFill>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lang="ja-JP" altLang="en-US" noProof="0"/>
              <a:t>マスタータイトルの書式設定</a:t>
            </a:r>
          </a:p>
        </p:txBody>
      </p:sp>
      <p:sp>
        <p:nvSpPr>
          <p:cNvPr id="20" name="テキスト プレースホルダー 23">
            <a:extLst>
              <a:ext uri="{FF2B5EF4-FFF2-40B4-BE49-F238E27FC236}">
                <a16:creationId xmlns:a16="http://schemas.microsoft.com/office/drawing/2014/main" id="{7AAB07E5-850A-7C47-8840-F5F72EC162E4}"/>
              </a:ext>
            </a:extLst>
          </p:cNvPr>
          <p:cNvSpPr>
            <a:spLocks noGrp="1"/>
          </p:cNvSpPr>
          <p:nvPr>
            <p:ph type="body" sz="quarter" idx="12" hasCustomPrompt="1"/>
          </p:nvPr>
        </p:nvSpPr>
        <p:spPr>
          <a:xfrm>
            <a:off x="468000" y="1080000"/>
            <a:ext cx="8208057" cy="341632"/>
          </a:xfrm>
          <a:prstGeom prst="rect">
            <a:avLst/>
          </a:prstGeom>
        </p:spPr>
        <p:txBody>
          <a:bodyPr wrap="square" lIns="36000" tIns="0" rIns="144000" bIns="0">
            <a:noAutofit/>
          </a:bodyPr>
          <a:lstStyle>
            <a:lvl1pPr marL="349191" indent="-457189">
              <a:spcBef>
                <a:spcPts val="1200"/>
              </a:spcBef>
              <a:buClr>
                <a:srgbClr val="EE8322"/>
              </a:buClr>
              <a:buFont typeface="Wingdings" pitchFamily="2" charset="2"/>
              <a:buChar char="n"/>
              <a:defRPr sz="2400" b="0" i="0">
                <a:latin typeface="+mj-ea"/>
                <a:ea typeface="+mj-ea"/>
              </a:defRPr>
            </a:lvl1pPr>
            <a:lvl3pPr marL="447675" indent="-442913">
              <a:lnSpc>
                <a:spcPct val="110000"/>
              </a:lnSpc>
              <a:spcBef>
                <a:spcPts val="1000"/>
              </a:spcBef>
              <a:buClr>
                <a:schemeClr val="accent3"/>
              </a:buClr>
              <a:buFont typeface="Wingdings" pitchFamily="2" charset="2"/>
              <a:buChar char="n"/>
              <a:tabLst>
                <a:tab pos="2620963" algn="l"/>
              </a:tabLst>
              <a:defRPr sz="2400"/>
            </a:lvl3pPr>
          </a:lstStyle>
          <a:p>
            <a:pPr lvl="2"/>
            <a:r>
              <a:rPr kumimoji="1" lang="ja-JP" altLang="en-US"/>
              <a:t>第 </a:t>
            </a:r>
            <a:r>
              <a:rPr kumimoji="1" lang="en-US" altLang="ja-JP" dirty="0"/>
              <a:t>3 </a:t>
            </a:r>
            <a:r>
              <a:rPr kumimoji="1" lang="ja-JP" altLang="en-US"/>
              <a:t>レベル</a:t>
            </a:r>
          </a:p>
        </p:txBody>
      </p:sp>
      <p:sp>
        <p:nvSpPr>
          <p:cNvPr id="9" name="縦書きテキスト プレースホルダー 6">
            <a:extLst>
              <a:ext uri="{FF2B5EF4-FFF2-40B4-BE49-F238E27FC236}">
                <a16:creationId xmlns:a16="http://schemas.microsoft.com/office/drawing/2014/main" id="{3E28A90E-186B-654E-B9E9-6682FABBBC99}"/>
              </a:ext>
            </a:extLst>
          </p:cNvPr>
          <p:cNvSpPr>
            <a:spLocks noGrp="1"/>
          </p:cNvSpPr>
          <p:nvPr>
            <p:ph type="body" orient="vert" sz="quarter" idx="10" hasCustomPrompt="1"/>
          </p:nvPr>
        </p:nvSpPr>
        <p:spPr>
          <a:xfrm>
            <a:off x="341982" y="273446"/>
            <a:ext cx="633265" cy="726976"/>
          </a:xfrm>
        </p:spPr>
        <p:txBody>
          <a:bodyPr vert="horz" lIns="0" tIns="0" rIns="0" bIns="0" anchor="ctr" anchorCtr="0">
            <a:noAutofit/>
          </a:bodyPr>
          <a:lstStyle>
            <a:lvl1pPr marL="0" marR="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sz="4400" b="1">
                <a:solidFill>
                  <a:schemeClr val="accent3"/>
                </a:solidFill>
                <a:latin typeface="+mj-ea"/>
                <a:ea typeface="+mj-ea"/>
              </a:defRPr>
            </a:lvl1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❶</a:t>
            </a:r>
            <a:endParaRPr kumimoji="1" lang="ja-JP" altLang="en-US"/>
          </a:p>
        </p:txBody>
      </p:sp>
      <p:sp>
        <p:nvSpPr>
          <p:cNvPr id="10" name="フッター プレースホルダー 1">
            <a:extLst>
              <a:ext uri="{FF2B5EF4-FFF2-40B4-BE49-F238E27FC236}">
                <a16:creationId xmlns:a16="http://schemas.microsoft.com/office/drawing/2014/main" id="{2944D428-0F7C-5247-BC93-2EC0FB8A27A1}"/>
              </a:ext>
            </a:extLst>
          </p:cNvPr>
          <p:cNvSpPr txBox="1">
            <a:spLocks/>
          </p:cNvSpPr>
          <p:nvPr userDrawn="1"/>
        </p:nvSpPr>
        <p:spPr>
          <a:xfrm>
            <a:off x="5735113" y="6376358"/>
            <a:ext cx="3168352" cy="178611"/>
          </a:xfrm>
          <a:prstGeom prst="rect">
            <a:avLst/>
          </a:prstGeom>
          <a:solidFill>
            <a:schemeClr val="bg1">
              <a:alpha val="70000"/>
            </a:schemeClr>
          </a:solidFill>
        </p:spPr>
        <p:txBody>
          <a:bodyPr vert="horz" lIns="72000" tIns="36000" rIns="72000" bIns="36000" rtlCol="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fontAlgn="auto">
              <a:spcAft>
                <a:spcPts val="0"/>
              </a:spcAft>
            </a:pPr>
            <a:r>
              <a:rPr lang="ja-JP" altLang="en-US" sz="1400">
                <a:solidFill>
                  <a:schemeClr val="tx1">
                    <a:lumMod val="65000"/>
                    <a:lumOff val="35000"/>
                  </a:schemeClr>
                </a:solidFill>
              </a:rPr>
              <a:t>北海道大学安全衛生本部</a:t>
            </a:r>
          </a:p>
          <a:p>
            <a:pPr fontAlgn="auto">
              <a:spcAft>
                <a:spcPts val="0"/>
              </a:spcAft>
            </a:pPr>
            <a:endParaRPr lang="ja-JP" altLang="en-US" sz="1400"/>
          </a:p>
        </p:txBody>
      </p:sp>
    </p:spTree>
    <p:extLst>
      <p:ext uri="{BB962C8B-B14F-4D97-AF65-F5344CB8AC3E}">
        <p14:creationId xmlns:p14="http://schemas.microsoft.com/office/powerpoint/2010/main" val="1571320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05E5A60C-4241-0C41-8A6A-4FC07D1112A6}"/>
              </a:ext>
            </a:extLst>
          </p:cNvPr>
          <p:cNvSpPr txBox="1">
            <a:spLocks noChangeArrowheads="1"/>
          </p:cNvSpPr>
          <p:nvPr userDrawn="1"/>
        </p:nvSpPr>
        <p:spPr>
          <a:xfrm>
            <a:off x="838424" y="646990"/>
            <a:ext cx="504056" cy="552876"/>
          </a:xfrm>
          <a:prstGeom prst="rect">
            <a:avLst/>
          </a:prstGeom>
        </p:spPr>
        <p:txBody>
          <a:bodyPr vert="horz" lIns="0" tIns="0" rIns="0" bIns="0" rtlCol="0" anchor="t">
            <a:noAutofit/>
          </a:bodyPr>
          <a:lstStyle>
            <a:lvl1pPr algn="l" defTabSz="914354" rtl="0" eaLnBrk="1" latinLnBrk="0" hangingPunct="1">
              <a:lnSpc>
                <a:spcPct val="90000"/>
              </a:lnSpc>
              <a:spcBef>
                <a:spcPct val="0"/>
              </a:spcBef>
              <a:buNone/>
              <a:defRPr kumimoji="1" sz="2800" b="1" i="0" kern="1200">
                <a:solidFill>
                  <a:srgbClr val="1C1C1C"/>
                </a:solidFill>
                <a:latin typeface="+mj-ea"/>
                <a:ea typeface="+mj-ea"/>
                <a:cs typeface="+mj-cs"/>
              </a:defRPr>
            </a:lvl1pPr>
          </a:lstStyle>
          <a:p>
            <a:pPr lvl="0" algn="l"/>
            <a:endParaRPr kumimoji="1" lang="ja-JP" altLang="en-US" sz="4400" b="1">
              <a:solidFill>
                <a:schemeClr val="accent3"/>
              </a:solidFill>
            </a:endParaRPr>
          </a:p>
        </p:txBody>
      </p:sp>
      <p:sp>
        <p:nvSpPr>
          <p:cNvPr id="15" name="円/楕円 14">
            <a:extLst>
              <a:ext uri="{FF2B5EF4-FFF2-40B4-BE49-F238E27FC236}">
                <a16:creationId xmlns:a16="http://schemas.microsoft.com/office/drawing/2014/main" id="{3190358E-ACF6-004A-A877-FCBEED38E7A3}"/>
              </a:ext>
            </a:extLst>
          </p:cNvPr>
          <p:cNvSpPr/>
          <p:nvPr userDrawn="1"/>
        </p:nvSpPr>
        <p:spPr>
          <a:xfrm>
            <a:off x="7889051" y="-426949"/>
            <a:ext cx="1573898" cy="1573898"/>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Rectangle 2">
            <a:extLst>
              <a:ext uri="{FF2B5EF4-FFF2-40B4-BE49-F238E27FC236}">
                <a16:creationId xmlns:a16="http://schemas.microsoft.com/office/drawing/2014/main" id="{E25CD301-90E2-6645-95AD-4B28FB945748}"/>
              </a:ext>
            </a:extLst>
          </p:cNvPr>
          <p:cNvSpPr>
            <a:spLocks noGrp="1" noChangeArrowheads="1"/>
          </p:cNvSpPr>
          <p:nvPr>
            <p:ph type="ctrTitle" hasCustomPrompt="1"/>
          </p:nvPr>
        </p:nvSpPr>
        <p:spPr>
          <a:xfrm>
            <a:off x="468000" y="360000"/>
            <a:ext cx="8208056" cy="491861"/>
          </a:xfrm>
        </p:spPr>
        <p:txBody>
          <a:bodyPr wrap="square" lIns="468000" tIns="0" rIns="0" bIns="0" anchor="ctr" anchorCtr="0">
            <a:noAutofit/>
          </a:bodyPr>
          <a:lstStyle>
            <a:lvl1pPr marL="0" marR="0" indent="0" algn="l" defTabSz="914354" rtl="0" eaLnBrk="1" fontAlgn="auto" latinLnBrk="0" hangingPunct="1">
              <a:lnSpc>
                <a:spcPct val="90000"/>
              </a:lnSpc>
              <a:spcBef>
                <a:spcPct val="0"/>
              </a:spcBef>
              <a:spcAft>
                <a:spcPts val="0"/>
              </a:spcAft>
              <a:buClrTx/>
              <a:buSzTx/>
              <a:buFontTx/>
              <a:buNone/>
              <a:tabLst/>
              <a:defRPr sz="3200" b="1">
                <a:solidFill>
                  <a:srgbClr val="1C1C1C"/>
                </a:solidFill>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lang="ja-JP" altLang="en-US" noProof="0"/>
              <a:t>マスタータイトルの書式設定</a:t>
            </a:r>
          </a:p>
        </p:txBody>
      </p:sp>
      <p:sp>
        <p:nvSpPr>
          <p:cNvPr id="20" name="テキスト プレースホルダー 23">
            <a:extLst>
              <a:ext uri="{FF2B5EF4-FFF2-40B4-BE49-F238E27FC236}">
                <a16:creationId xmlns:a16="http://schemas.microsoft.com/office/drawing/2014/main" id="{7AAB07E5-850A-7C47-8840-F5F72EC162E4}"/>
              </a:ext>
            </a:extLst>
          </p:cNvPr>
          <p:cNvSpPr>
            <a:spLocks noGrp="1"/>
          </p:cNvSpPr>
          <p:nvPr>
            <p:ph type="body" sz="quarter" idx="12" hasCustomPrompt="1"/>
          </p:nvPr>
        </p:nvSpPr>
        <p:spPr>
          <a:xfrm>
            <a:off x="468000" y="1080000"/>
            <a:ext cx="8208057" cy="341632"/>
          </a:xfrm>
          <a:prstGeom prst="rect">
            <a:avLst/>
          </a:prstGeom>
        </p:spPr>
        <p:txBody>
          <a:bodyPr wrap="square" lIns="36000" tIns="0" rIns="144000" bIns="0">
            <a:noAutofit/>
          </a:bodyPr>
          <a:lstStyle>
            <a:lvl1pPr marL="349191" indent="-457189">
              <a:spcBef>
                <a:spcPts val="1200"/>
              </a:spcBef>
              <a:buClr>
                <a:srgbClr val="EE8322"/>
              </a:buClr>
              <a:buFont typeface="Wingdings" pitchFamily="2" charset="2"/>
              <a:buChar char="n"/>
              <a:defRPr sz="2400" b="0" i="0">
                <a:latin typeface="+mj-ea"/>
                <a:ea typeface="+mj-ea"/>
              </a:defRPr>
            </a:lvl1pPr>
            <a:lvl3pPr marL="447675" indent="-442913">
              <a:lnSpc>
                <a:spcPct val="110000"/>
              </a:lnSpc>
              <a:spcBef>
                <a:spcPts val="1000"/>
              </a:spcBef>
              <a:buClr>
                <a:schemeClr val="accent3"/>
              </a:buClr>
              <a:buFont typeface="Wingdings" pitchFamily="2" charset="2"/>
              <a:buChar char="n"/>
              <a:tabLst>
                <a:tab pos="2620963" algn="l"/>
              </a:tabLst>
              <a:defRPr sz="2400"/>
            </a:lvl3pPr>
          </a:lstStyle>
          <a:p>
            <a:pPr lvl="2"/>
            <a:r>
              <a:rPr kumimoji="1" lang="ja-JP" altLang="en-US"/>
              <a:t>第 </a:t>
            </a:r>
            <a:r>
              <a:rPr kumimoji="1" lang="en-US" altLang="ja-JP" dirty="0"/>
              <a:t>3 </a:t>
            </a:r>
            <a:r>
              <a:rPr kumimoji="1" lang="ja-JP" altLang="en-US"/>
              <a:t>レベル</a:t>
            </a:r>
          </a:p>
        </p:txBody>
      </p:sp>
      <p:sp>
        <p:nvSpPr>
          <p:cNvPr id="9" name="縦書きテキスト プレースホルダー 6">
            <a:extLst>
              <a:ext uri="{FF2B5EF4-FFF2-40B4-BE49-F238E27FC236}">
                <a16:creationId xmlns:a16="http://schemas.microsoft.com/office/drawing/2014/main" id="{3E28A90E-186B-654E-B9E9-6682FABBBC99}"/>
              </a:ext>
            </a:extLst>
          </p:cNvPr>
          <p:cNvSpPr>
            <a:spLocks noGrp="1"/>
          </p:cNvSpPr>
          <p:nvPr>
            <p:ph type="body" orient="vert" sz="quarter" idx="10" hasCustomPrompt="1"/>
          </p:nvPr>
        </p:nvSpPr>
        <p:spPr>
          <a:xfrm>
            <a:off x="341982" y="273446"/>
            <a:ext cx="633265" cy="726976"/>
          </a:xfrm>
        </p:spPr>
        <p:txBody>
          <a:bodyPr vert="horz" lIns="0" tIns="0" rIns="0" bIns="0" anchor="ctr" anchorCtr="0">
            <a:noAutofit/>
          </a:bodyPr>
          <a:lstStyle>
            <a:lvl1pPr marL="0" marR="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sz="4400" b="1">
                <a:solidFill>
                  <a:schemeClr val="accent3"/>
                </a:solidFill>
                <a:latin typeface="+mj-ea"/>
                <a:ea typeface="+mj-ea"/>
              </a:defRPr>
            </a:lvl1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❶</a:t>
            </a:r>
            <a:endParaRPr kumimoji="1" lang="ja-JP" altLang="en-US"/>
          </a:p>
        </p:txBody>
      </p:sp>
    </p:spTree>
    <p:extLst>
      <p:ext uri="{BB962C8B-B14F-4D97-AF65-F5344CB8AC3E}">
        <p14:creationId xmlns:p14="http://schemas.microsoft.com/office/powerpoint/2010/main" val="2189874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9" name="縦書きテキスト プレースホルダー 6">
            <a:extLst>
              <a:ext uri="{FF2B5EF4-FFF2-40B4-BE49-F238E27FC236}">
                <a16:creationId xmlns:a16="http://schemas.microsoft.com/office/drawing/2014/main" id="{7D4D1DD7-5953-334C-B607-CA28310D299A}"/>
              </a:ext>
            </a:extLst>
          </p:cNvPr>
          <p:cNvSpPr>
            <a:spLocks noGrp="1"/>
          </p:cNvSpPr>
          <p:nvPr>
            <p:ph type="body" orient="vert" sz="quarter" idx="10" hasCustomPrompt="1"/>
          </p:nvPr>
        </p:nvSpPr>
        <p:spPr>
          <a:xfrm>
            <a:off x="341982" y="273446"/>
            <a:ext cx="633265" cy="726976"/>
          </a:xfrm>
        </p:spPr>
        <p:txBody>
          <a:bodyPr vert="horz" lIns="0" tIns="0" rIns="0" bIns="0" anchor="ctr" anchorCtr="0">
            <a:noAutofit/>
          </a:bodyPr>
          <a:lstStyle>
            <a:lvl1pPr marL="0" marR="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sz="4400" b="1">
                <a:solidFill>
                  <a:schemeClr val="accent4"/>
                </a:solidFill>
                <a:latin typeface="+mj-ea"/>
                <a:ea typeface="+mj-ea"/>
              </a:defRPr>
            </a:lvl1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❶</a:t>
            </a:r>
            <a:endParaRPr kumimoji="1" lang="ja-JP" altLang="en-US"/>
          </a:p>
        </p:txBody>
      </p:sp>
      <p:sp>
        <p:nvSpPr>
          <p:cNvPr id="13" name="円/楕円 12">
            <a:extLst>
              <a:ext uri="{FF2B5EF4-FFF2-40B4-BE49-F238E27FC236}">
                <a16:creationId xmlns:a16="http://schemas.microsoft.com/office/drawing/2014/main" id="{0BE8BCBC-5800-EC4E-B4D7-BDBF6E73FB34}"/>
              </a:ext>
            </a:extLst>
          </p:cNvPr>
          <p:cNvSpPr/>
          <p:nvPr userDrawn="1"/>
        </p:nvSpPr>
        <p:spPr>
          <a:xfrm>
            <a:off x="7889051" y="-426949"/>
            <a:ext cx="1573898" cy="157389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Rectangle 2">
            <a:extLst>
              <a:ext uri="{FF2B5EF4-FFF2-40B4-BE49-F238E27FC236}">
                <a16:creationId xmlns:a16="http://schemas.microsoft.com/office/drawing/2014/main" id="{6674755F-E78B-E544-832B-A3CE6B5EDE45}"/>
              </a:ext>
            </a:extLst>
          </p:cNvPr>
          <p:cNvSpPr>
            <a:spLocks noGrp="1" noChangeArrowheads="1"/>
          </p:cNvSpPr>
          <p:nvPr>
            <p:ph type="ctrTitle" hasCustomPrompt="1"/>
          </p:nvPr>
        </p:nvSpPr>
        <p:spPr>
          <a:xfrm>
            <a:off x="468000" y="360000"/>
            <a:ext cx="8208056" cy="491861"/>
          </a:xfrm>
        </p:spPr>
        <p:txBody>
          <a:bodyPr wrap="square" lIns="468000" tIns="0" rIns="0" bIns="0" anchor="ctr" anchorCtr="0">
            <a:noAutofit/>
          </a:bodyPr>
          <a:lstStyle>
            <a:lvl1pPr marL="0" marR="0" indent="0" algn="l" defTabSz="914354" rtl="0" eaLnBrk="1" fontAlgn="auto" latinLnBrk="0" hangingPunct="1">
              <a:lnSpc>
                <a:spcPct val="90000"/>
              </a:lnSpc>
              <a:spcBef>
                <a:spcPct val="0"/>
              </a:spcBef>
              <a:spcAft>
                <a:spcPts val="0"/>
              </a:spcAft>
              <a:buClrTx/>
              <a:buSzTx/>
              <a:buFontTx/>
              <a:buNone/>
              <a:tabLst/>
              <a:defRPr sz="3200" b="1">
                <a:solidFill>
                  <a:srgbClr val="1C1C1C"/>
                </a:solidFill>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lang="ja-JP" altLang="en-US" noProof="0"/>
              <a:t>マスタータイトルの書式設定</a:t>
            </a:r>
          </a:p>
        </p:txBody>
      </p:sp>
      <p:sp>
        <p:nvSpPr>
          <p:cNvPr id="18" name="テキスト プレースホルダー 23">
            <a:extLst>
              <a:ext uri="{FF2B5EF4-FFF2-40B4-BE49-F238E27FC236}">
                <a16:creationId xmlns:a16="http://schemas.microsoft.com/office/drawing/2014/main" id="{74955A26-6C90-744A-9D4C-5CCBFD2BFDA7}"/>
              </a:ext>
            </a:extLst>
          </p:cNvPr>
          <p:cNvSpPr>
            <a:spLocks noGrp="1"/>
          </p:cNvSpPr>
          <p:nvPr>
            <p:ph type="body" sz="quarter" idx="12" hasCustomPrompt="1"/>
          </p:nvPr>
        </p:nvSpPr>
        <p:spPr>
          <a:xfrm>
            <a:off x="468000" y="1080000"/>
            <a:ext cx="8208057" cy="341632"/>
          </a:xfrm>
          <a:prstGeom prst="rect">
            <a:avLst/>
          </a:prstGeom>
        </p:spPr>
        <p:txBody>
          <a:bodyPr wrap="square" lIns="36000" tIns="0" rIns="144000" bIns="0">
            <a:noAutofit/>
          </a:bodyPr>
          <a:lstStyle>
            <a:lvl1pPr marL="349191" indent="-457189">
              <a:spcBef>
                <a:spcPts val="1200"/>
              </a:spcBef>
              <a:buClr>
                <a:srgbClr val="EE8322"/>
              </a:buClr>
              <a:buFont typeface="Wingdings" pitchFamily="2" charset="2"/>
              <a:buChar char="n"/>
              <a:defRPr sz="2400" b="0" i="0">
                <a:latin typeface="+mj-ea"/>
                <a:ea typeface="+mj-ea"/>
              </a:defRPr>
            </a:lvl1pPr>
            <a:lvl3pPr marL="447675" indent="-442913">
              <a:lnSpc>
                <a:spcPct val="110000"/>
              </a:lnSpc>
              <a:spcBef>
                <a:spcPts val="1000"/>
              </a:spcBef>
              <a:buClr>
                <a:schemeClr val="accent4"/>
              </a:buClr>
              <a:buFont typeface="Wingdings" pitchFamily="2" charset="2"/>
              <a:buChar char="n"/>
              <a:tabLst>
                <a:tab pos="2620963" algn="l"/>
              </a:tabLst>
              <a:defRPr sz="2400"/>
            </a:lvl3pPr>
          </a:lstStyle>
          <a:p>
            <a:pPr lvl="2"/>
            <a:r>
              <a:rPr kumimoji="1" lang="ja-JP" altLang="en-US"/>
              <a:t>第 </a:t>
            </a:r>
            <a:r>
              <a:rPr kumimoji="1" lang="en-US" altLang="ja-JP" dirty="0"/>
              <a:t>3 </a:t>
            </a:r>
            <a:r>
              <a:rPr kumimoji="1" lang="ja-JP" altLang="en-US"/>
              <a:t>レベル</a:t>
            </a:r>
          </a:p>
        </p:txBody>
      </p:sp>
      <p:sp>
        <p:nvSpPr>
          <p:cNvPr id="8" name="フッター プレースホルダー 1">
            <a:extLst>
              <a:ext uri="{FF2B5EF4-FFF2-40B4-BE49-F238E27FC236}">
                <a16:creationId xmlns:a16="http://schemas.microsoft.com/office/drawing/2014/main" id="{7250CB5C-9871-7D48-A9B7-BC7952792815}"/>
              </a:ext>
            </a:extLst>
          </p:cNvPr>
          <p:cNvSpPr txBox="1">
            <a:spLocks/>
          </p:cNvSpPr>
          <p:nvPr userDrawn="1"/>
        </p:nvSpPr>
        <p:spPr>
          <a:xfrm>
            <a:off x="5735113" y="6376358"/>
            <a:ext cx="3168352" cy="178611"/>
          </a:xfrm>
          <a:prstGeom prst="rect">
            <a:avLst/>
          </a:prstGeom>
          <a:solidFill>
            <a:schemeClr val="bg1">
              <a:alpha val="70000"/>
            </a:schemeClr>
          </a:solidFill>
        </p:spPr>
        <p:txBody>
          <a:bodyPr vert="horz" lIns="72000" tIns="36000" rIns="72000" bIns="36000" rtlCol="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fontAlgn="auto">
              <a:spcAft>
                <a:spcPts val="0"/>
              </a:spcAft>
            </a:pPr>
            <a:r>
              <a:rPr lang="ja-JP" altLang="en-US" sz="1400">
                <a:solidFill>
                  <a:schemeClr val="tx1">
                    <a:lumMod val="65000"/>
                    <a:lumOff val="35000"/>
                  </a:schemeClr>
                </a:solidFill>
              </a:rPr>
              <a:t>北海道大学安全衛生本部</a:t>
            </a:r>
          </a:p>
          <a:p>
            <a:pPr fontAlgn="auto">
              <a:spcAft>
                <a:spcPts val="0"/>
              </a:spcAft>
            </a:pPr>
            <a:endParaRPr lang="ja-JP" altLang="en-US" sz="1400"/>
          </a:p>
        </p:txBody>
      </p:sp>
    </p:spTree>
    <p:extLst>
      <p:ext uri="{BB962C8B-B14F-4D97-AF65-F5344CB8AC3E}">
        <p14:creationId xmlns:p14="http://schemas.microsoft.com/office/powerpoint/2010/main" val="1514772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タイトル スライド">
    <p:spTree>
      <p:nvGrpSpPr>
        <p:cNvPr id="1" name=""/>
        <p:cNvGrpSpPr/>
        <p:nvPr/>
      </p:nvGrpSpPr>
      <p:grpSpPr>
        <a:xfrm>
          <a:off x="0" y="0"/>
          <a:ext cx="0" cy="0"/>
          <a:chOff x="0" y="0"/>
          <a:chExt cx="0" cy="0"/>
        </a:xfrm>
      </p:grpSpPr>
      <p:sp>
        <p:nvSpPr>
          <p:cNvPr id="9" name="縦書きテキスト プレースホルダー 6">
            <a:extLst>
              <a:ext uri="{FF2B5EF4-FFF2-40B4-BE49-F238E27FC236}">
                <a16:creationId xmlns:a16="http://schemas.microsoft.com/office/drawing/2014/main" id="{AAE2B3B2-0A72-9A47-94CE-B5076BCDA7B8}"/>
              </a:ext>
            </a:extLst>
          </p:cNvPr>
          <p:cNvSpPr>
            <a:spLocks noGrp="1"/>
          </p:cNvSpPr>
          <p:nvPr>
            <p:ph type="body" orient="vert" sz="quarter" idx="10" hasCustomPrompt="1"/>
          </p:nvPr>
        </p:nvSpPr>
        <p:spPr>
          <a:xfrm>
            <a:off x="341982" y="273446"/>
            <a:ext cx="633265" cy="726976"/>
          </a:xfrm>
        </p:spPr>
        <p:txBody>
          <a:bodyPr vert="horz" lIns="0" tIns="0" rIns="0" bIns="0" anchor="ctr" anchorCtr="0">
            <a:noAutofit/>
          </a:bodyPr>
          <a:lstStyle>
            <a:lvl1pPr marL="0" marR="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sz="4400" b="1">
                <a:solidFill>
                  <a:schemeClr val="accent5"/>
                </a:solidFill>
                <a:latin typeface="+mj-ea"/>
                <a:ea typeface="+mj-ea"/>
              </a:defRPr>
            </a:lvl1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❶</a:t>
            </a:r>
            <a:endParaRPr kumimoji="1" lang="ja-JP" altLang="en-US"/>
          </a:p>
        </p:txBody>
      </p:sp>
      <p:sp>
        <p:nvSpPr>
          <p:cNvPr id="13" name="円/楕円 12">
            <a:extLst>
              <a:ext uri="{FF2B5EF4-FFF2-40B4-BE49-F238E27FC236}">
                <a16:creationId xmlns:a16="http://schemas.microsoft.com/office/drawing/2014/main" id="{317039CE-BFE4-2044-9A89-3FFF2C52F4CE}"/>
              </a:ext>
            </a:extLst>
          </p:cNvPr>
          <p:cNvSpPr/>
          <p:nvPr userDrawn="1"/>
        </p:nvSpPr>
        <p:spPr>
          <a:xfrm>
            <a:off x="7889051" y="-426949"/>
            <a:ext cx="1573898" cy="1573898"/>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Rectangle 2">
            <a:extLst>
              <a:ext uri="{FF2B5EF4-FFF2-40B4-BE49-F238E27FC236}">
                <a16:creationId xmlns:a16="http://schemas.microsoft.com/office/drawing/2014/main" id="{E187D1A8-C402-8A45-B225-B6A51C013F50}"/>
              </a:ext>
            </a:extLst>
          </p:cNvPr>
          <p:cNvSpPr>
            <a:spLocks noGrp="1" noChangeArrowheads="1"/>
          </p:cNvSpPr>
          <p:nvPr>
            <p:ph type="ctrTitle" hasCustomPrompt="1"/>
          </p:nvPr>
        </p:nvSpPr>
        <p:spPr>
          <a:xfrm>
            <a:off x="468000" y="360000"/>
            <a:ext cx="8208056" cy="491861"/>
          </a:xfrm>
        </p:spPr>
        <p:txBody>
          <a:bodyPr wrap="square" lIns="468000" tIns="0" rIns="0" bIns="0" anchor="ctr" anchorCtr="0">
            <a:noAutofit/>
          </a:bodyPr>
          <a:lstStyle>
            <a:lvl1pPr marL="0" marR="0" indent="0" algn="l" defTabSz="914354" rtl="0" eaLnBrk="1" fontAlgn="auto" latinLnBrk="0" hangingPunct="1">
              <a:lnSpc>
                <a:spcPct val="90000"/>
              </a:lnSpc>
              <a:spcBef>
                <a:spcPct val="0"/>
              </a:spcBef>
              <a:spcAft>
                <a:spcPts val="0"/>
              </a:spcAft>
              <a:buClrTx/>
              <a:buSzTx/>
              <a:buFontTx/>
              <a:buNone/>
              <a:tabLst/>
              <a:defRPr sz="3200" b="1">
                <a:solidFill>
                  <a:srgbClr val="1C1C1C"/>
                </a:solidFill>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lang="ja-JP" altLang="en-US" noProof="0"/>
              <a:t>マスタータイトルの書式設定</a:t>
            </a:r>
          </a:p>
        </p:txBody>
      </p:sp>
      <p:sp>
        <p:nvSpPr>
          <p:cNvPr id="18" name="テキスト プレースホルダー 23">
            <a:extLst>
              <a:ext uri="{FF2B5EF4-FFF2-40B4-BE49-F238E27FC236}">
                <a16:creationId xmlns:a16="http://schemas.microsoft.com/office/drawing/2014/main" id="{69E75D36-DB39-C345-AC44-A4C641315987}"/>
              </a:ext>
            </a:extLst>
          </p:cNvPr>
          <p:cNvSpPr>
            <a:spLocks noGrp="1"/>
          </p:cNvSpPr>
          <p:nvPr>
            <p:ph type="body" sz="quarter" idx="12" hasCustomPrompt="1"/>
          </p:nvPr>
        </p:nvSpPr>
        <p:spPr>
          <a:xfrm>
            <a:off x="468000" y="1080000"/>
            <a:ext cx="8208057" cy="341632"/>
          </a:xfrm>
          <a:prstGeom prst="rect">
            <a:avLst/>
          </a:prstGeom>
        </p:spPr>
        <p:txBody>
          <a:bodyPr wrap="square" lIns="36000" tIns="0" rIns="144000" bIns="0">
            <a:noAutofit/>
          </a:bodyPr>
          <a:lstStyle>
            <a:lvl1pPr marL="349191" indent="-457189">
              <a:spcBef>
                <a:spcPts val="1200"/>
              </a:spcBef>
              <a:buClr>
                <a:srgbClr val="EE8322"/>
              </a:buClr>
              <a:buFont typeface="Wingdings" pitchFamily="2" charset="2"/>
              <a:buChar char="n"/>
              <a:defRPr sz="2400" b="0" i="0">
                <a:latin typeface="+mj-ea"/>
                <a:ea typeface="+mj-ea"/>
              </a:defRPr>
            </a:lvl1pPr>
            <a:lvl3pPr marL="447675" indent="-442913">
              <a:lnSpc>
                <a:spcPct val="110000"/>
              </a:lnSpc>
              <a:spcBef>
                <a:spcPts val="1000"/>
              </a:spcBef>
              <a:buClr>
                <a:schemeClr val="accent5"/>
              </a:buClr>
              <a:buFont typeface="Wingdings" pitchFamily="2" charset="2"/>
              <a:buChar char="n"/>
              <a:tabLst>
                <a:tab pos="2620963" algn="l"/>
              </a:tabLst>
              <a:defRPr sz="2400"/>
            </a:lvl3pPr>
          </a:lstStyle>
          <a:p>
            <a:pPr lvl="2"/>
            <a:r>
              <a:rPr kumimoji="1" lang="ja-JP" altLang="en-US"/>
              <a:t>第 </a:t>
            </a:r>
            <a:r>
              <a:rPr kumimoji="1" lang="en-US" altLang="ja-JP" dirty="0"/>
              <a:t>3 </a:t>
            </a:r>
            <a:r>
              <a:rPr kumimoji="1" lang="ja-JP" altLang="en-US"/>
              <a:t>レベル</a:t>
            </a:r>
          </a:p>
        </p:txBody>
      </p:sp>
      <p:sp>
        <p:nvSpPr>
          <p:cNvPr id="8" name="フッター プレースホルダー 1">
            <a:extLst>
              <a:ext uri="{FF2B5EF4-FFF2-40B4-BE49-F238E27FC236}">
                <a16:creationId xmlns:a16="http://schemas.microsoft.com/office/drawing/2014/main" id="{5F21F7E7-95DD-B643-ABB5-F7F0C26BEBEF}"/>
              </a:ext>
            </a:extLst>
          </p:cNvPr>
          <p:cNvSpPr txBox="1">
            <a:spLocks/>
          </p:cNvSpPr>
          <p:nvPr userDrawn="1"/>
        </p:nvSpPr>
        <p:spPr>
          <a:xfrm>
            <a:off x="5735113" y="6376358"/>
            <a:ext cx="3168352" cy="178611"/>
          </a:xfrm>
          <a:prstGeom prst="rect">
            <a:avLst/>
          </a:prstGeom>
          <a:solidFill>
            <a:schemeClr val="bg1">
              <a:alpha val="70000"/>
            </a:schemeClr>
          </a:solidFill>
        </p:spPr>
        <p:txBody>
          <a:bodyPr vert="horz" lIns="72000" tIns="36000" rIns="72000" bIns="36000" rtlCol="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fontAlgn="auto">
              <a:spcAft>
                <a:spcPts val="0"/>
              </a:spcAft>
            </a:pPr>
            <a:r>
              <a:rPr lang="ja-JP" altLang="en-US" sz="1400">
                <a:solidFill>
                  <a:schemeClr val="tx1">
                    <a:lumMod val="65000"/>
                    <a:lumOff val="35000"/>
                  </a:schemeClr>
                </a:solidFill>
              </a:rPr>
              <a:t>北海道大学安全衛生本部</a:t>
            </a:r>
          </a:p>
          <a:p>
            <a:pPr fontAlgn="auto">
              <a:spcAft>
                <a:spcPts val="0"/>
              </a:spcAft>
            </a:pPr>
            <a:endParaRPr lang="ja-JP" altLang="en-US" sz="1400"/>
          </a:p>
        </p:txBody>
      </p:sp>
    </p:spTree>
    <p:extLst>
      <p:ext uri="{BB962C8B-B14F-4D97-AF65-F5344CB8AC3E}">
        <p14:creationId xmlns:p14="http://schemas.microsoft.com/office/powerpoint/2010/main" val="1783934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タイトル スライド">
    <p:spTree>
      <p:nvGrpSpPr>
        <p:cNvPr id="1" name=""/>
        <p:cNvGrpSpPr/>
        <p:nvPr/>
      </p:nvGrpSpPr>
      <p:grpSpPr>
        <a:xfrm>
          <a:off x="0" y="0"/>
          <a:ext cx="0" cy="0"/>
          <a:chOff x="0" y="0"/>
          <a:chExt cx="0" cy="0"/>
        </a:xfrm>
      </p:grpSpPr>
      <p:sp>
        <p:nvSpPr>
          <p:cNvPr id="12291" name="Rectangle 3"/>
          <p:cNvSpPr>
            <a:spLocks noGrp="1" noChangeArrowheads="1"/>
          </p:cNvSpPr>
          <p:nvPr>
            <p:ph type="subTitle" idx="1"/>
          </p:nvPr>
        </p:nvSpPr>
        <p:spPr>
          <a:xfrm>
            <a:off x="1222012" y="1121029"/>
            <a:ext cx="6465912" cy="433965"/>
          </a:xfrm>
        </p:spPr>
        <p:txBody>
          <a:bodyPr wrap="square">
            <a:spAutoFit/>
          </a:bodyPr>
          <a:lstStyle>
            <a:lvl1pPr marL="0" indent="0" algn="l">
              <a:defRPr sz="2400">
                <a:solidFill>
                  <a:srgbClr val="1C1C1C"/>
                </a:solidFill>
                <a:latin typeface="+mj-ea"/>
                <a:ea typeface="+mj-ea"/>
              </a:defRPr>
            </a:lvl1pPr>
          </a:lstStyle>
          <a:p>
            <a:pPr lvl="0"/>
            <a:r>
              <a:rPr lang="ja-JP" altLang="en-US" noProof="0"/>
              <a:t>マスター サブタイトルの書式設定</a:t>
            </a:r>
          </a:p>
        </p:txBody>
      </p:sp>
      <p:sp>
        <p:nvSpPr>
          <p:cNvPr id="4" name="図プレースホルダー 3">
            <a:extLst>
              <a:ext uri="{FF2B5EF4-FFF2-40B4-BE49-F238E27FC236}">
                <a16:creationId xmlns:a16="http://schemas.microsoft.com/office/drawing/2014/main" id="{B4FAFDC8-35A4-634B-BC13-D87706C77E3D}"/>
              </a:ext>
            </a:extLst>
          </p:cNvPr>
          <p:cNvSpPr>
            <a:spLocks noGrp="1"/>
          </p:cNvSpPr>
          <p:nvPr>
            <p:ph type="pic" sz="quarter" idx="15"/>
          </p:nvPr>
        </p:nvSpPr>
        <p:spPr>
          <a:xfrm>
            <a:off x="4345444" y="3645023"/>
            <a:ext cx="3873500" cy="2502691"/>
          </a:xfrm>
        </p:spPr>
        <p:txBody>
          <a:bodyPr/>
          <a:lstStyle/>
          <a:p>
            <a:endParaRPr kumimoji="1" lang="ja-JP" altLang="en-US"/>
          </a:p>
        </p:txBody>
      </p:sp>
      <p:sp>
        <p:nvSpPr>
          <p:cNvPr id="7" name="テキスト プレースホルダー 6">
            <a:extLst>
              <a:ext uri="{FF2B5EF4-FFF2-40B4-BE49-F238E27FC236}">
                <a16:creationId xmlns:a16="http://schemas.microsoft.com/office/drawing/2014/main" id="{226ACA55-712B-6947-B177-BA2954D68812}"/>
              </a:ext>
            </a:extLst>
          </p:cNvPr>
          <p:cNvSpPr>
            <a:spLocks noGrp="1"/>
          </p:cNvSpPr>
          <p:nvPr>
            <p:ph type="body" sz="quarter" idx="16" hasCustomPrompt="1"/>
          </p:nvPr>
        </p:nvSpPr>
        <p:spPr>
          <a:xfrm>
            <a:off x="857925" y="1167195"/>
            <a:ext cx="504825" cy="341632"/>
          </a:xfrm>
        </p:spPr>
        <p:txBody>
          <a:bodyPr lIns="0" tIns="0" rIns="0" bIns="0">
            <a:spAutoFit/>
          </a:bodyPr>
          <a:lstStyle>
            <a:lvl1pPr>
              <a:defRPr sz="2400" b="1">
                <a:solidFill>
                  <a:schemeClr val="accent5"/>
                </a:solidFill>
              </a:defRPr>
            </a:lvl1pPr>
          </a:lstStyle>
          <a:p>
            <a:pPr lvl="0"/>
            <a:r>
              <a:rPr kumimoji="1" lang="en-US" altLang="ja-JP" dirty="0"/>
              <a:t>-1</a:t>
            </a:r>
            <a:endParaRPr kumimoji="1" lang="ja-JP" altLang="en-US"/>
          </a:p>
        </p:txBody>
      </p:sp>
      <p:sp>
        <p:nvSpPr>
          <p:cNvPr id="25" name="テキスト プレースホルダー 15">
            <a:extLst>
              <a:ext uri="{FF2B5EF4-FFF2-40B4-BE49-F238E27FC236}">
                <a16:creationId xmlns:a16="http://schemas.microsoft.com/office/drawing/2014/main" id="{5316A02B-54D8-4741-87A5-2B08B7960914}"/>
              </a:ext>
            </a:extLst>
          </p:cNvPr>
          <p:cNvSpPr>
            <a:spLocks noGrp="1"/>
          </p:cNvSpPr>
          <p:nvPr>
            <p:ph type="body" sz="quarter" idx="18" hasCustomPrompt="1"/>
          </p:nvPr>
        </p:nvSpPr>
        <p:spPr>
          <a:xfrm>
            <a:off x="439584" y="1119661"/>
            <a:ext cx="792162" cy="455509"/>
          </a:xfrm>
        </p:spPr>
        <p:txBody>
          <a:bodyPr lIns="0" tIns="0" rIns="0" bIns="0">
            <a:spAutoFit/>
          </a:bodyPr>
          <a:lstStyle>
            <a:lvl4pPr marL="4763" indent="0">
              <a:buNone/>
              <a:tabLst/>
              <a:defRPr sz="3200" b="1">
                <a:solidFill>
                  <a:schemeClr val="accent5"/>
                </a:solidFill>
                <a:latin typeface="+mj-ea"/>
                <a:ea typeface="+mj-ea"/>
              </a:defRPr>
            </a:lvl4pPr>
          </a:lstStyle>
          <a:p>
            <a:pPr lvl="3"/>
            <a:r>
              <a:rPr kumimoji="1" lang="en-US" altLang="ja-JP" dirty="0"/>
              <a:t>❶</a:t>
            </a:r>
            <a:endParaRPr kumimoji="1" lang="ja-JP" altLang="en-US"/>
          </a:p>
        </p:txBody>
      </p:sp>
      <p:sp>
        <p:nvSpPr>
          <p:cNvPr id="15" name="縦書きテキスト プレースホルダー 6">
            <a:extLst>
              <a:ext uri="{FF2B5EF4-FFF2-40B4-BE49-F238E27FC236}">
                <a16:creationId xmlns:a16="http://schemas.microsoft.com/office/drawing/2014/main" id="{6779AD5A-14A8-B64F-B4E5-27601EC992D5}"/>
              </a:ext>
            </a:extLst>
          </p:cNvPr>
          <p:cNvSpPr>
            <a:spLocks noGrp="1"/>
          </p:cNvSpPr>
          <p:nvPr>
            <p:ph type="body" orient="vert" sz="quarter" idx="10" hasCustomPrompt="1"/>
          </p:nvPr>
        </p:nvSpPr>
        <p:spPr>
          <a:xfrm>
            <a:off x="341982" y="273446"/>
            <a:ext cx="633265" cy="726976"/>
          </a:xfrm>
        </p:spPr>
        <p:txBody>
          <a:bodyPr vert="horz" lIns="0" tIns="0" rIns="0" bIns="0" anchor="ctr" anchorCtr="0">
            <a:noAutofit/>
          </a:bodyPr>
          <a:lstStyle>
            <a:lvl1pPr marL="0" marR="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sz="4400" b="1">
                <a:solidFill>
                  <a:schemeClr val="accent5"/>
                </a:solidFill>
                <a:latin typeface="+mj-ea"/>
                <a:ea typeface="+mj-ea"/>
              </a:defRPr>
            </a:lvl1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❶</a:t>
            </a:r>
            <a:endParaRPr kumimoji="1" lang="ja-JP" altLang="en-US"/>
          </a:p>
        </p:txBody>
      </p:sp>
      <p:sp>
        <p:nvSpPr>
          <p:cNvPr id="18" name="Rectangle 2">
            <a:extLst>
              <a:ext uri="{FF2B5EF4-FFF2-40B4-BE49-F238E27FC236}">
                <a16:creationId xmlns:a16="http://schemas.microsoft.com/office/drawing/2014/main" id="{F8D157A0-EA66-D649-82FC-104DB59947C3}"/>
              </a:ext>
            </a:extLst>
          </p:cNvPr>
          <p:cNvSpPr>
            <a:spLocks noGrp="1" noChangeArrowheads="1"/>
          </p:cNvSpPr>
          <p:nvPr>
            <p:ph type="ctrTitle" hasCustomPrompt="1"/>
          </p:nvPr>
        </p:nvSpPr>
        <p:spPr>
          <a:xfrm>
            <a:off x="468000" y="360000"/>
            <a:ext cx="8208056" cy="491861"/>
          </a:xfrm>
        </p:spPr>
        <p:txBody>
          <a:bodyPr wrap="square" lIns="468000" tIns="0" rIns="0" bIns="0" anchor="ctr" anchorCtr="0">
            <a:noAutofit/>
          </a:bodyPr>
          <a:lstStyle>
            <a:lvl1pPr marL="0" marR="0" indent="0" algn="l" defTabSz="914354" rtl="0" eaLnBrk="1" fontAlgn="auto" latinLnBrk="0" hangingPunct="1">
              <a:lnSpc>
                <a:spcPct val="90000"/>
              </a:lnSpc>
              <a:spcBef>
                <a:spcPct val="0"/>
              </a:spcBef>
              <a:spcAft>
                <a:spcPts val="0"/>
              </a:spcAft>
              <a:buClrTx/>
              <a:buSzTx/>
              <a:buFontTx/>
              <a:buNone/>
              <a:tabLst/>
              <a:defRPr sz="3200" b="1">
                <a:solidFill>
                  <a:srgbClr val="1C1C1C"/>
                </a:solidFill>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lang="ja-JP" altLang="en-US" noProof="0"/>
              <a:t>マスタータイトルの書式設定</a:t>
            </a:r>
          </a:p>
        </p:txBody>
      </p:sp>
      <p:sp>
        <p:nvSpPr>
          <p:cNvPr id="20" name="テキスト プレースホルダー 23">
            <a:extLst>
              <a:ext uri="{FF2B5EF4-FFF2-40B4-BE49-F238E27FC236}">
                <a16:creationId xmlns:a16="http://schemas.microsoft.com/office/drawing/2014/main" id="{BD21549A-86BB-274C-8C51-4009A0C5B851}"/>
              </a:ext>
            </a:extLst>
          </p:cNvPr>
          <p:cNvSpPr>
            <a:spLocks noGrp="1"/>
          </p:cNvSpPr>
          <p:nvPr>
            <p:ph type="body" sz="quarter" idx="12" hasCustomPrompt="1"/>
          </p:nvPr>
        </p:nvSpPr>
        <p:spPr>
          <a:xfrm>
            <a:off x="468000" y="1758100"/>
            <a:ext cx="8208057" cy="341632"/>
          </a:xfrm>
          <a:prstGeom prst="rect">
            <a:avLst/>
          </a:prstGeom>
        </p:spPr>
        <p:txBody>
          <a:bodyPr wrap="square" lIns="36000" tIns="0" rIns="144000" bIns="0">
            <a:noAutofit/>
          </a:bodyPr>
          <a:lstStyle>
            <a:lvl1pPr marL="349191" indent="-457189">
              <a:spcBef>
                <a:spcPts val="1200"/>
              </a:spcBef>
              <a:buClr>
                <a:srgbClr val="EE8322"/>
              </a:buClr>
              <a:buFont typeface="Wingdings" pitchFamily="2" charset="2"/>
              <a:buChar char="n"/>
              <a:defRPr sz="2400" b="0" i="0">
                <a:latin typeface="+mj-ea"/>
                <a:ea typeface="+mj-ea"/>
              </a:defRPr>
            </a:lvl1pPr>
            <a:lvl3pPr marL="447675" indent="-442913">
              <a:lnSpc>
                <a:spcPct val="110000"/>
              </a:lnSpc>
              <a:spcBef>
                <a:spcPts val="1000"/>
              </a:spcBef>
              <a:buClr>
                <a:schemeClr val="accent5"/>
              </a:buClr>
              <a:buFont typeface="Wingdings" pitchFamily="2" charset="2"/>
              <a:buChar char="n"/>
              <a:tabLst>
                <a:tab pos="2620963" algn="l"/>
              </a:tabLst>
              <a:defRPr sz="2400"/>
            </a:lvl3pPr>
          </a:lstStyle>
          <a:p>
            <a:pPr lvl="2"/>
            <a:r>
              <a:rPr kumimoji="1" lang="ja-JP" altLang="en-US"/>
              <a:t>第 </a:t>
            </a:r>
            <a:r>
              <a:rPr kumimoji="1" lang="en-US" altLang="ja-JP" dirty="0"/>
              <a:t>3 </a:t>
            </a:r>
            <a:r>
              <a:rPr kumimoji="1" lang="ja-JP" altLang="en-US"/>
              <a:t>レベル</a:t>
            </a:r>
          </a:p>
        </p:txBody>
      </p:sp>
      <p:sp>
        <p:nvSpPr>
          <p:cNvPr id="23" name="円/楕円 22">
            <a:extLst>
              <a:ext uri="{FF2B5EF4-FFF2-40B4-BE49-F238E27FC236}">
                <a16:creationId xmlns:a16="http://schemas.microsoft.com/office/drawing/2014/main" id="{9BC5D3BA-9BCC-514E-BD9F-B83CD79DCE08}"/>
              </a:ext>
            </a:extLst>
          </p:cNvPr>
          <p:cNvSpPr/>
          <p:nvPr userDrawn="1"/>
        </p:nvSpPr>
        <p:spPr>
          <a:xfrm>
            <a:off x="7889051" y="-426949"/>
            <a:ext cx="1573898" cy="1573898"/>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ッター プレースホルダー 1">
            <a:extLst>
              <a:ext uri="{FF2B5EF4-FFF2-40B4-BE49-F238E27FC236}">
                <a16:creationId xmlns:a16="http://schemas.microsoft.com/office/drawing/2014/main" id="{81EBF2E4-38F9-FD40-8D99-D442D3997B24}"/>
              </a:ext>
            </a:extLst>
          </p:cNvPr>
          <p:cNvSpPr txBox="1">
            <a:spLocks/>
          </p:cNvSpPr>
          <p:nvPr userDrawn="1"/>
        </p:nvSpPr>
        <p:spPr>
          <a:xfrm>
            <a:off x="5735113" y="6376358"/>
            <a:ext cx="3168352" cy="178611"/>
          </a:xfrm>
          <a:prstGeom prst="rect">
            <a:avLst/>
          </a:prstGeom>
          <a:solidFill>
            <a:schemeClr val="bg1">
              <a:alpha val="70000"/>
            </a:schemeClr>
          </a:solidFill>
        </p:spPr>
        <p:txBody>
          <a:bodyPr vert="horz" lIns="72000" tIns="36000" rIns="72000" bIns="36000" rtlCol="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fontAlgn="auto">
              <a:spcAft>
                <a:spcPts val="0"/>
              </a:spcAft>
            </a:pPr>
            <a:r>
              <a:rPr lang="ja-JP" altLang="en-US" sz="1400">
                <a:solidFill>
                  <a:schemeClr val="tx1">
                    <a:lumMod val="65000"/>
                    <a:lumOff val="35000"/>
                  </a:schemeClr>
                </a:solidFill>
              </a:rPr>
              <a:t>北海道大学安全衛生本部</a:t>
            </a:r>
          </a:p>
          <a:p>
            <a:pPr fontAlgn="auto">
              <a:spcAft>
                <a:spcPts val="0"/>
              </a:spcAft>
            </a:pPr>
            <a:endParaRPr lang="ja-JP" altLang="en-US" sz="1400"/>
          </a:p>
        </p:txBody>
      </p:sp>
    </p:spTree>
    <p:extLst>
      <p:ext uri="{BB962C8B-B14F-4D97-AF65-F5344CB8AC3E}">
        <p14:creationId xmlns:p14="http://schemas.microsoft.com/office/powerpoint/2010/main" val="4234840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タイトル プレースホルダー 6">
            <a:extLst>
              <a:ext uri="{FF2B5EF4-FFF2-40B4-BE49-F238E27FC236}">
                <a16:creationId xmlns:a16="http://schemas.microsoft.com/office/drawing/2014/main" id="{36453031-3073-7640-9695-93DC38FCB7CD}"/>
              </a:ext>
            </a:extLst>
          </p:cNvPr>
          <p:cNvSpPr>
            <a:spLocks noGrp="1"/>
          </p:cNvSpPr>
          <p:nvPr>
            <p:ph type="title"/>
          </p:nvPr>
        </p:nvSpPr>
        <p:spPr>
          <a:xfrm>
            <a:off x="628651" y="366186"/>
            <a:ext cx="7886700" cy="1325033"/>
          </a:xfrm>
          <a:prstGeom prst="rect">
            <a:avLst/>
          </a:prstGeom>
        </p:spPr>
        <p:txBody>
          <a:bodyPr vert="horz" lIns="0" tIns="0" rIns="0" bIns="0" rtlCol="0" anchor="ctr" anchorCtr="0">
            <a:noAutofit/>
          </a:bodyPr>
          <a:lstStyle/>
          <a:p>
            <a:r>
              <a:rPr kumimoji="1" lang="ja-JP" altLang="en-US"/>
              <a:t>マスター タイトルの書式設定</a:t>
            </a:r>
          </a:p>
        </p:txBody>
      </p:sp>
      <p:sp>
        <p:nvSpPr>
          <p:cNvPr id="15" name="テキスト プレースホルダー 14">
            <a:extLst>
              <a:ext uri="{FF2B5EF4-FFF2-40B4-BE49-F238E27FC236}">
                <a16:creationId xmlns:a16="http://schemas.microsoft.com/office/drawing/2014/main" id="{D3871AD4-9508-C040-9D15-26769703A6B2}"/>
              </a:ext>
            </a:extLst>
          </p:cNvPr>
          <p:cNvSpPr>
            <a:spLocks noGrp="1"/>
          </p:cNvSpPr>
          <p:nvPr>
            <p:ph type="body" idx="1"/>
          </p:nvPr>
        </p:nvSpPr>
        <p:spPr>
          <a:xfrm>
            <a:off x="628651" y="1826684"/>
            <a:ext cx="7886700" cy="4349749"/>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フッター プレースホルダー 3">
            <a:extLst>
              <a:ext uri="{FF2B5EF4-FFF2-40B4-BE49-F238E27FC236}">
                <a16:creationId xmlns:a16="http://schemas.microsoft.com/office/drawing/2014/main" id="{16221304-02FB-AB4D-8A64-1E876AC999D8}"/>
              </a:ext>
            </a:extLst>
          </p:cNvPr>
          <p:cNvSpPr>
            <a:spLocks noGrp="1"/>
          </p:cNvSpPr>
          <p:nvPr>
            <p:ph type="ftr" sz="quarter" idx="3"/>
          </p:nvPr>
        </p:nvSpPr>
        <p:spPr>
          <a:xfrm>
            <a:off x="5364088" y="6315308"/>
            <a:ext cx="3511071" cy="523220"/>
          </a:xfrm>
          <a:prstGeom prst="rect">
            <a:avLst/>
          </a:prstGeom>
        </p:spPr>
        <p:txBody>
          <a:bodyPr vert="horz" wrap="square" lIns="91440" tIns="45720" rIns="91440" bIns="45720" rtlCol="0" anchor="ctr">
            <a:spAutoFit/>
          </a:bodyPr>
          <a:lstStyle>
            <a:lvl1pPr algn="r">
              <a:defRPr sz="1400">
                <a:solidFill>
                  <a:schemeClr val="tx1">
                    <a:tint val="75000"/>
                  </a:schemeClr>
                </a:solidFill>
              </a:defRPr>
            </a:lvl1pPr>
          </a:lstStyle>
          <a:p>
            <a:r>
              <a:rPr lang="ja-JP" altLang="en-US">
                <a:solidFill>
                  <a:schemeClr val="tx1">
                    <a:lumMod val="65000"/>
                    <a:lumOff val="35000"/>
                  </a:schemeClr>
                </a:solidFill>
              </a:rPr>
              <a:t>北海道大学総合教育部・安全衛生本部</a:t>
            </a:r>
          </a:p>
          <a:p>
            <a:endParaRPr lang="ja-JP" altLang="en-US"/>
          </a:p>
        </p:txBody>
      </p:sp>
    </p:spTree>
    <p:extLst>
      <p:ext uri="{BB962C8B-B14F-4D97-AF65-F5344CB8AC3E}">
        <p14:creationId xmlns:p14="http://schemas.microsoft.com/office/powerpoint/2010/main" val="4257919554"/>
      </p:ext>
    </p:extLst>
  </p:cSld>
  <p:clrMap bg1="lt1" tx1="dk1" bg2="lt2" tx2="dk2" accent1="accent1" accent2="accent2" accent3="accent3" accent4="accent4" accent5="accent5" accent6="accent6" hlink="hlink" folHlink="folHlink"/>
  <p:sldLayoutIdLst>
    <p:sldLayoutId id="2147483658" r:id="rId1"/>
    <p:sldLayoutId id="2147483677" r:id="rId2"/>
    <p:sldLayoutId id="2147483667" r:id="rId3"/>
    <p:sldLayoutId id="2147483669" r:id="rId4"/>
    <p:sldLayoutId id="2147483671" r:id="rId5"/>
    <p:sldLayoutId id="2147483680" r:id="rId6"/>
    <p:sldLayoutId id="2147483673" r:id="rId7"/>
    <p:sldLayoutId id="2147483675" r:id="rId8"/>
    <p:sldLayoutId id="2147483676" r:id="rId9"/>
    <p:sldLayoutId id="2147483681" r:id="rId10"/>
    <p:sldLayoutId id="2147483678" r:id="rId11"/>
    <p:sldLayoutId id="2147483679" r:id="rId12"/>
    <p:sldLayoutId id="2147483666" r:id="rId13"/>
  </p:sldLayoutIdLst>
  <p:hf sldNum="0" hdr="0" dt="0"/>
  <p:txStyles>
    <p:titleStyle>
      <a:lvl1pPr algn="l" defTabSz="914354" rtl="0" eaLnBrk="1" latinLnBrk="0" hangingPunct="1">
        <a:lnSpc>
          <a:spcPct val="90000"/>
        </a:lnSpc>
        <a:spcBef>
          <a:spcPct val="0"/>
        </a:spcBef>
        <a:buNone/>
        <a:defRPr kumimoji="1" sz="4000" b="0" i="0" kern="1200">
          <a:solidFill>
            <a:schemeClr val="tx1"/>
          </a:solidFill>
          <a:latin typeface="+mj-ea"/>
          <a:ea typeface="+mj-ea"/>
          <a:cs typeface="+mj-cs"/>
        </a:defRPr>
      </a:lvl1pPr>
    </p:titleStyle>
    <p:body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354" rtl="0" eaLnBrk="1" latinLnBrk="0" hangingPunct="1">
        <a:defRPr kumimoji="1" sz="1800" kern="1200">
          <a:solidFill>
            <a:schemeClr val="tx1"/>
          </a:solidFill>
          <a:latin typeface="+mn-lt"/>
          <a:ea typeface="+mn-ea"/>
          <a:cs typeface="+mn-cs"/>
        </a:defRPr>
      </a:lvl1pPr>
      <a:lvl2pPr marL="457178" algn="l" defTabSz="914354" rtl="0" eaLnBrk="1" latinLnBrk="0" hangingPunct="1">
        <a:defRPr kumimoji="1" sz="1800" kern="1200">
          <a:solidFill>
            <a:schemeClr val="tx1"/>
          </a:solidFill>
          <a:latin typeface="+mn-lt"/>
          <a:ea typeface="+mn-ea"/>
          <a:cs typeface="+mn-cs"/>
        </a:defRPr>
      </a:lvl2pPr>
      <a:lvl3pPr marL="914354" algn="l" defTabSz="914354" rtl="0" eaLnBrk="1" latinLnBrk="0" hangingPunct="1">
        <a:defRPr kumimoji="1" sz="1800" kern="1200">
          <a:solidFill>
            <a:schemeClr val="tx1"/>
          </a:solidFill>
          <a:latin typeface="+mn-lt"/>
          <a:ea typeface="+mn-ea"/>
          <a:cs typeface="+mn-cs"/>
        </a:defRPr>
      </a:lvl3pPr>
      <a:lvl4pPr marL="1371532" algn="l" defTabSz="914354" rtl="0" eaLnBrk="1" latinLnBrk="0" hangingPunct="1">
        <a:defRPr kumimoji="1" sz="1800" kern="1200">
          <a:solidFill>
            <a:schemeClr val="tx1"/>
          </a:solidFill>
          <a:latin typeface="+mn-lt"/>
          <a:ea typeface="+mn-ea"/>
          <a:cs typeface="+mn-cs"/>
        </a:defRPr>
      </a:lvl4pPr>
      <a:lvl5pPr marL="1828709" algn="l" defTabSz="914354" rtl="0" eaLnBrk="1" latinLnBrk="0" hangingPunct="1">
        <a:defRPr kumimoji="1" sz="1800" kern="1200">
          <a:solidFill>
            <a:schemeClr val="tx1"/>
          </a:solidFill>
          <a:latin typeface="+mn-lt"/>
          <a:ea typeface="+mn-ea"/>
          <a:cs typeface="+mn-cs"/>
        </a:defRPr>
      </a:lvl5pPr>
      <a:lvl6pPr marL="2285886" algn="l" defTabSz="914354" rtl="0" eaLnBrk="1" latinLnBrk="0" hangingPunct="1">
        <a:defRPr kumimoji="1" sz="1800" kern="1200">
          <a:solidFill>
            <a:schemeClr val="tx1"/>
          </a:solidFill>
          <a:latin typeface="+mn-lt"/>
          <a:ea typeface="+mn-ea"/>
          <a:cs typeface="+mn-cs"/>
        </a:defRPr>
      </a:lvl6pPr>
      <a:lvl7pPr marL="2743062" algn="l" defTabSz="914354" rtl="0" eaLnBrk="1" latinLnBrk="0" hangingPunct="1">
        <a:defRPr kumimoji="1" sz="1800" kern="1200">
          <a:solidFill>
            <a:schemeClr val="tx1"/>
          </a:solidFill>
          <a:latin typeface="+mn-lt"/>
          <a:ea typeface="+mn-ea"/>
          <a:cs typeface="+mn-cs"/>
        </a:defRPr>
      </a:lvl7pPr>
      <a:lvl8pPr marL="3200240" algn="l" defTabSz="914354" rtl="0" eaLnBrk="1" latinLnBrk="0" hangingPunct="1">
        <a:defRPr kumimoji="1" sz="1800" kern="1200">
          <a:solidFill>
            <a:schemeClr val="tx1"/>
          </a:solidFill>
          <a:latin typeface="+mn-lt"/>
          <a:ea typeface="+mn-ea"/>
          <a:cs typeface="+mn-cs"/>
        </a:defRPr>
      </a:lvl8pPr>
      <a:lvl9pPr marL="3657418" algn="l" defTabSz="914354"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6.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9.xml"/><Relationship Id="rId5" Type="http://schemas.openxmlformats.org/officeDocument/2006/relationships/image" Target="../media/image64.png"/><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69.png"/><Relationship Id="rId5" Type="http://schemas.openxmlformats.org/officeDocument/2006/relationships/image" Target="../media/image72.pn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9.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9.xml"/><Relationship Id="rId5" Type="http://schemas.openxmlformats.org/officeDocument/2006/relationships/image" Target="../media/image83.png"/><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58.xml"/><Relationship Id="rId1" Type="http://schemas.openxmlformats.org/officeDocument/2006/relationships/slideLayout" Target="../slideLayouts/slideLayout9.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0.xml"/><Relationship Id="rId1" Type="http://schemas.openxmlformats.org/officeDocument/2006/relationships/slideLayout" Target="../slideLayouts/slideLayout10.xml"/><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1.xml"/><Relationship Id="rId1" Type="http://schemas.openxmlformats.org/officeDocument/2006/relationships/slideLayout" Target="../slideLayouts/slideLayout10.xml"/><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image" Target="../media/image96.png"/></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1.xml"/><Relationship Id="rId1" Type="http://schemas.openxmlformats.org/officeDocument/2006/relationships/slideLayout" Target="../slideLayouts/slideLayout10.xml"/><Relationship Id="rId4" Type="http://schemas.openxmlformats.org/officeDocument/2006/relationships/image" Target="../media/image102.jpg"/></Relationships>
</file>

<file path=ppt/slides/_rels/slide72.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72.xml"/><Relationship Id="rId1" Type="http://schemas.openxmlformats.org/officeDocument/2006/relationships/slideLayout" Target="../slideLayouts/slideLayout11.xml"/><Relationship Id="rId4" Type="http://schemas.openxmlformats.org/officeDocument/2006/relationships/image" Target="../media/image104.png"/></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3.xml"/><Relationship Id="rId1" Type="http://schemas.openxmlformats.org/officeDocument/2006/relationships/slideLayout" Target="../slideLayouts/slideLayout11.xml"/><Relationship Id="rId4" Type="http://schemas.openxmlformats.org/officeDocument/2006/relationships/image" Target="../media/image106.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7.png"/><Relationship Id="rId5" Type="http://schemas.openxmlformats.org/officeDocument/2006/relationships/image" Target="../media/image2.png"/><Relationship Id="rId4" Type="http://schemas.openxmlformats.org/officeDocument/2006/relationships/notesSlide" Target="../notesSlides/notesSlide7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idx="4294967295"/>
          </p:nvPr>
        </p:nvSpPr>
        <p:spPr>
          <a:xfrm>
            <a:off x="1619672" y="2348880"/>
            <a:ext cx="6012161" cy="615553"/>
          </a:xfrm>
        </p:spPr>
        <p:txBody>
          <a:bodyPr wrap="none" anchor="ctr" anchorCtr="0">
            <a:noAutofit/>
          </a:bodyPr>
          <a:lstStyle/>
          <a:p>
            <a:pPr algn="ctr">
              <a:lnSpc>
                <a:spcPct val="100000"/>
              </a:lnSpc>
              <a:spcBef>
                <a:spcPts val="600"/>
              </a:spcBef>
            </a:pPr>
            <a:r>
              <a:rPr lang="ja-JP" altLang="en-US" spc="800"/>
              <a:t>安全教育</a:t>
            </a:r>
            <a:endParaRPr lang="ja-JP" altLang="en-US" sz="3200" spc="800" dirty="0"/>
          </a:p>
        </p:txBody>
      </p:sp>
      <p:pic>
        <p:nvPicPr>
          <p:cNvPr id="8" name="図 7" descr="暗い, ノートパソコン, 明かり, コンピュータ が含まれている画像&#10;&#10;自動的に生成された説明">
            <a:extLst>
              <a:ext uri="{FF2B5EF4-FFF2-40B4-BE49-F238E27FC236}">
                <a16:creationId xmlns:a16="http://schemas.microsoft.com/office/drawing/2014/main" id="{20448DCC-56A2-0748-9A73-06CC921EBA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6584" y="332656"/>
            <a:ext cx="2484276" cy="601290"/>
          </a:xfrm>
          <a:prstGeom prst="rect">
            <a:avLst/>
          </a:prstGeom>
        </p:spPr>
      </p:pic>
      <p:sp>
        <p:nvSpPr>
          <p:cNvPr id="11" name="Rectangle 2">
            <a:extLst>
              <a:ext uri="{FF2B5EF4-FFF2-40B4-BE49-F238E27FC236}">
                <a16:creationId xmlns:a16="http://schemas.microsoft.com/office/drawing/2014/main" id="{A2CE42CA-81A5-B948-8BEB-B6C593A0C796}"/>
              </a:ext>
            </a:extLst>
          </p:cNvPr>
          <p:cNvSpPr txBox="1">
            <a:spLocks noChangeArrowheads="1"/>
          </p:cNvSpPr>
          <p:nvPr/>
        </p:nvSpPr>
        <p:spPr>
          <a:xfrm>
            <a:off x="3537012" y="3244334"/>
            <a:ext cx="2069976" cy="369332"/>
          </a:xfrm>
          <a:prstGeom prst="rect">
            <a:avLst/>
          </a:prstGeom>
        </p:spPr>
        <p:txBody>
          <a:bodyPr vert="horz" wrap="none" lIns="0" tIns="0" rIns="0" bIns="0" rtlCol="0" anchor="ctr" anchorCtr="1">
            <a:noAutofit/>
          </a:bodyPr>
          <a:lstStyle>
            <a:lvl1pPr algn="l" defTabSz="914354" rtl="0" eaLnBrk="1" latinLnBrk="0" hangingPunct="1">
              <a:lnSpc>
                <a:spcPct val="90000"/>
              </a:lnSpc>
              <a:spcBef>
                <a:spcPct val="0"/>
              </a:spcBef>
              <a:buNone/>
              <a:defRPr kumimoji="1" sz="4000" b="0" i="0" kern="1200">
                <a:solidFill>
                  <a:schemeClr val="tx1"/>
                </a:solidFill>
                <a:latin typeface="+mj-ea"/>
                <a:ea typeface="+mj-ea"/>
                <a:cs typeface="+mj-cs"/>
              </a:defRPr>
            </a:lvl1pPr>
          </a:lstStyle>
          <a:p>
            <a:pPr algn="ctr" fontAlgn="auto">
              <a:lnSpc>
                <a:spcPct val="100000"/>
              </a:lnSpc>
              <a:spcBef>
                <a:spcPts val="600"/>
              </a:spcBef>
              <a:spcAft>
                <a:spcPts val="0"/>
              </a:spcAft>
            </a:pPr>
            <a:r>
              <a:rPr lang="ja-JP" altLang="en-US" sz="2400">
                <a:solidFill>
                  <a:schemeClr val="tx1">
                    <a:lumMod val="95000"/>
                    <a:lumOff val="5000"/>
                    <a:alpha val="75000"/>
                  </a:schemeClr>
                </a:solidFill>
              </a:rPr>
              <a:t>年</a:t>
            </a:r>
            <a:r>
              <a:rPr lang="en-US" altLang="ja-JP" sz="2400" dirty="0">
                <a:solidFill>
                  <a:schemeClr val="tx1">
                    <a:lumMod val="95000"/>
                    <a:lumOff val="5000"/>
                    <a:alpha val="75000"/>
                  </a:schemeClr>
                </a:solidFill>
              </a:rPr>
              <a:t>1</a:t>
            </a:r>
            <a:r>
              <a:rPr lang="ja-JP" altLang="en-US" sz="2400">
                <a:solidFill>
                  <a:schemeClr val="tx1">
                    <a:lumMod val="95000"/>
                    <a:lumOff val="5000"/>
                    <a:alpha val="75000"/>
                  </a:schemeClr>
                </a:solidFill>
              </a:rPr>
              <a:t>回以上実施</a:t>
            </a:r>
            <a:endParaRPr lang="ja-JP" altLang="en-US" sz="2400" dirty="0">
              <a:solidFill>
                <a:schemeClr val="tx1">
                  <a:lumMod val="95000"/>
                  <a:lumOff val="5000"/>
                  <a:alpha val="75000"/>
                </a:schemeClr>
              </a:solidFill>
            </a:endParaRPr>
          </a:p>
        </p:txBody>
      </p:sp>
      <p:sp>
        <p:nvSpPr>
          <p:cNvPr id="9" name="フッター プレースホルダー 1">
            <a:extLst>
              <a:ext uri="{FF2B5EF4-FFF2-40B4-BE49-F238E27FC236}">
                <a16:creationId xmlns:a16="http://schemas.microsoft.com/office/drawing/2014/main" id="{A0DCC95A-BFA5-4E46-99D6-A83535BCEB6B}"/>
              </a:ext>
            </a:extLst>
          </p:cNvPr>
          <p:cNvSpPr txBox="1">
            <a:spLocks/>
          </p:cNvSpPr>
          <p:nvPr/>
        </p:nvSpPr>
        <p:spPr>
          <a:xfrm>
            <a:off x="5735113" y="6376358"/>
            <a:ext cx="3168352" cy="178611"/>
          </a:xfrm>
          <a:prstGeom prst="rect">
            <a:avLst/>
          </a:prstGeom>
          <a:solidFill>
            <a:schemeClr val="bg1">
              <a:alpha val="70000"/>
            </a:schemeClr>
          </a:solidFill>
        </p:spPr>
        <p:txBody>
          <a:bodyPr vert="horz" lIns="72000" tIns="36000" rIns="72000" bIns="36000" rtlCol="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fontAlgn="auto">
              <a:spcAft>
                <a:spcPts val="0"/>
              </a:spcAft>
            </a:pPr>
            <a:r>
              <a:rPr lang="ja-JP" altLang="en-US" sz="1400">
                <a:solidFill>
                  <a:schemeClr val="tx1">
                    <a:lumMod val="65000"/>
                    <a:lumOff val="35000"/>
                  </a:schemeClr>
                </a:solidFill>
              </a:rPr>
              <a:t>北海道大学安全衛生本部</a:t>
            </a:r>
          </a:p>
          <a:p>
            <a:pPr fontAlgn="auto">
              <a:spcAft>
                <a:spcPts val="0"/>
              </a:spcAft>
            </a:pPr>
            <a:endParaRPr lang="ja-JP" altLang="en-US" sz="1400"/>
          </a:p>
        </p:txBody>
      </p:sp>
      <p:pic>
        <p:nvPicPr>
          <p:cNvPr id="5" name="sound1.mp3" descr="sound1.mp3">
            <a:hlinkClick r:id="" action="ppaction://media"/>
            <a:extLst>
              <a:ext uri="{FF2B5EF4-FFF2-40B4-BE49-F238E27FC236}">
                <a16:creationId xmlns:a16="http://schemas.microsoft.com/office/drawing/2014/main" id="{92B8E94A-63F3-5F45-B79C-F9331E8BC5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24528" y="5933965"/>
            <a:ext cx="812800" cy="812800"/>
          </a:xfrm>
          <a:prstGeom prst="rect">
            <a:avLst/>
          </a:prstGeom>
        </p:spPr>
      </p:pic>
      <p:sp>
        <p:nvSpPr>
          <p:cNvPr id="10" name="テキスト ボックス 9">
            <a:extLst>
              <a:ext uri="{FF2B5EF4-FFF2-40B4-BE49-F238E27FC236}">
                <a16:creationId xmlns:a16="http://schemas.microsoft.com/office/drawing/2014/main" id="{837B465B-AC0E-3243-A5F5-BA3F266E153A}"/>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dirty="0">
                <a:solidFill>
                  <a:schemeClr val="bg1"/>
                </a:solidFill>
              </a:rPr>
              <a:t>次へ</a:t>
            </a:r>
          </a:p>
        </p:txBody>
      </p:sp>
      <p:sp>
        <p:nvSpPr>
          <p:cNvPr id="12" name="テキスト ボックス 11">
            <a:extLst>
              <a:ext uri="{FF2B5EF4-FFF2-40B4-BE49-F238E27FC236}">
                <a16:creationId xmlns:a16="http://schemas.microsoft.com/office/drawing/2014/main" id="{9A6D103D-54E9-A347-985D-17915AAF8284}"/>
              </a:ext>
            </a:extLst>
          </p:cNvPr>
          <p:cNvSpPr txBox="1"/>
          <p:nvPr/>
        </p:nvSpPr>
        <p:spPr>
          <a:xfrm>
            <a:off x="4294419" y="4904758"/>
            <a:ext cx="4849581" cy="397160"/>
          </a:xfrm>
          <a:prstGeom prst="rect">
            <a:avLst/>
          </a:prstGeom>
          <a:noFill/>
        </p:spPr>
        <p:txBody>
          <a:bodyPr wrap="square" lIns="0" tIns="0" rIns="0" bIns="0" rtlCol="0">
            <a:spAutoFit/>
          </a:bodyPr>
          <a:lstStyle/>
          <a:p>
            <a:pPr algn="l">
              <a:lnSpc>
                <a:spcPct val="150000"/>
              </a:lnSpc>
            </a:pPr>
            <a:r>
              <a:rPr lang="zh-CN" altLang="en-US" sz="2000" dirty="0">
                <a:solidFill>
                  <a:schemeClr val="tx1">
                    <a:lumMod val="75000"/>
                    <a:lumOff val="25000"/>
                  </a:schemeClr>
                </a:solidFill>
                <a:latin typeface="Meiryo UI" panose="020B0604030504040204" pitchFamily="34" charset="-128"/>
                <a:ea typeface="Meiryo UI" panose="020B0604030504040204" pitchFamily="34" charset="-128"/>
              </a:rPr>
              <a:t>北海道大学</a:t>
            </a:r>
            <a:r>
              <a:rPr lang="ja-JP" altLang="en-US" sz="2000" dirty="0">
                <a:solidFill>
                  <a:schemeClr val="tx1">
                    <a:lumMod val="75000"/>
                    <a:lumOff val="25000"/>
                  </a:schemeClr>
                </a:solidFill>
                <a:latin typeface="Meiryo UI" panose="020B0604030504040204" pitchFamily="34" charset="-128"/>
                <a:ea typeface="Meiryo UI" panose="020B0604030504040204" pitchFamily="34" charset="-128"/>
              </a:rPr>
              <a:t>　</a:t>
            </a:r>
            <a:r>
              <a:rPr lang="zh-CN" altLang="en-US" sz="2000" dirty="0">
                <a:solidFill>
                  <a:schemeClr val="tx1">
                    <a:lumMod val="75000"/>
                    <a:lumOff val="25000"/>
                  </a:schemeClr>
                </a:solidFill>
                <a:latin typeface="Meiryo UI" panose="020B0604030504040204" pitchFamily="34" charset="-128"/>
                <a:ea typeface="Meiryo UI" panose="020B0604030504040204" pitchFamily="34" charset="-128"/>
              </a:rPr>
              <a:t> </a:t>
            </a:r>
            <a:r>
              <a:rPr lang="ja-JP" altLang="en-US" sz="2000" dirty="0">
                <a:solidFill>
                  <a:schemeClr val="tx1">
                    <a:lumMod val="75000"/>
                    <a:lumOff val="25000"/>
                  </a:schemeClr>
                </a:solidFill>
                <a:latin typeface="Meiryo UI" panose="020B0604030504040204" pitchFamily="34" charset="-128"/>
                <a:ea typeface="Meiryo UI" panose="020B0604030504040204" pitchFamily="34" charset="-128"/>
              </a:rPr>
              <a:t>公共政策学教育部</a:t>
            </a:r>
            <a:endParaRPr lang="en-US" altLang="ja-JP" sz="2000" dirty="0">
              <a:solidFill>
                <a:schemeClr val="tx1">
                  <a:lumMod val="75000"/>
                  <a:lumOff val="25000"/>
                </a:schemeClr>
              </a:solidFill>
              <a:latin typeface="Meiryo UI" panose="020B0604030504040204" pitchFamily="34" charset="-128"/>
              <a:ea typeface="Meiryo UI" panose="020B0604030504040204" pitchFamily="34" charset="-128"/>
            </a:endParaRPr>
          </a:p>
        </p:txBody>
      </p:sp>
    </p:spTree>
  </p:cSld>
  <p:clrMapOvr>
    <a:masterClrMapping/>
  </p:clrMapOvr>
  <mc:AlternateContent xmlns:mc="http://schemas.openxmlformats.org/markup-compatibility/2006" xmlns:p14="http://schemas.microsoft.com/office/powerpoint/2010/main">
    <mc:Choice Requires="p14">
      <p:transition spd="slow" p14:dur="2000" advTm="9069"/>
    </mc:Choice>
    <mc:Fallback xmlns="">
      <p:transition spd="slow" advTm="90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6" fill="hold"/>
                                        <p:tgtEl>
                                          <p:spTgt spid="5"/>
                                        </p:tgtEl>
                                      </p:cBhvr>
                                    </p:cmd>
                                  </p:childTnLst>
                                </p:cTn>
                              </p:par>
                              <p:par>
                                <p:cTn id="7" presetID="12" presetClass="entr" presetSubtype="2" fill="hold" grpId="1" nodeType="withEffect">
                                  <p:stCondLst>
                                    <p:cond delay="2000"/>
                                  </p:stCondLst>
                                  <p:childTnLst>
                                    <p:set>
                                      <p:cBhvr>
                                        <p:cTn id="8" dur="1" fill="hold">
                                          <p:stCondLst>
                                            <p:cond delay="0"/>
                                          </p:stCondLst>
                                        </p:cTn>
                                        <p:tgtEl>
                                          <p:spTgt spid="18434"/>
                                        </p:tgtEl>
                                        <p:attrNameLst>
                                          <p:attrName>style.visibility</p:attrName>
                                        </p:attrNameLst>
                                      </p:cBhvr>
                                      <p:to>
                                        <p:strVal val="visible"/>
                                      </p:to>
                                    </p:set>
                                    <p:anim calcmode="lin" valueType="num">
                                      <p:cBhvr additive="base">
                                        <p:cTn id="9" dur="300"/>
                                        <p:tgtEl>
                                          <p:spTgt spid="18434"/>
                                        </p:tgtEl>
                                        <p:attrNameLst>
                                          <p:attrName>ppt_x</p:attrName>
                                        </p:attrNameLst>
                                      </p:cBhvr>
                                      <p:tavLst>
                                        <p:tav tm="0">
                                          <p:val>
                                            <p:strVal val="#ppt_x+#ppt_w*1.125000"/>
                                          </p:val>
                                        </p:tav>
                                        <p:tav tm="100000">
                                          <p:val>
                                            <p:strVal val="#ppt_x"/>
                                          </p:val>
                                        </p:tav>
                                      </p:tavLst>
                                    </p:anim>
                                    <p:animEffect transition="in" filter="wipe(left)">
                                      <p:cBhvr>
                                        <p:cTn id="10" dur="300"/>
                                        <p:tgtEl>
                                          <p:spTgt spid="18434"/>
                                        </p:tgtEl>
                                      </p:cBhvr>
                                    </p:animEffect>
                                  </p:childTnLst>
                                </p:cTn>
                              </p:par>
                              <p:par>
                                <p:cTn id="11" presetID="12" presetClass="entr" presetSubtype="2" fill="hold" grpId="0" nodeType="withEffect">
                                  <p:stCondLst>
                                    <p:cond delay="200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300"/>
                                        <p:tgtEl>
                                          <p:spTgt spid="11"/>
                                        </p:tgtEl>
                                        <p:attrNameLst>
                                          <p:attrName>ppt_x</p:attrName>
                                        </p:attrNameLst>
                                      </p:cBhvr>
                                      <p:tavLst>
                                        <p:tav tm="0">
                                          <p:val>
                                            <p:strVal val="#ppt_x+#ppt_w*1.125000"/>
                                          </p:val>
                                        </p:tav>
                                        <p:tav tm="100000">
                                          <p:val>
                                            <p:strVal val="#ppt_x"/>
                                          </p:val>
                                        </p:tav>
                                      </p:tavLst>
                                    </p:anim>
                                    <p:animEffect transition="in" filter="wipe(left)">
                                      <p:cBhvr>
                                        <p:cTn id="14" dur="300"/>
                                        <p:tgtEl>
                                          <p:spTgt spid="11"/>
                                        </p:tgtEl>
                                      </p:cBhvr>
                                    </p:animEffect>
                                  </p:childTnLst>
                                </p:cTn>
                              </p:par>
                            </p:childTnLst>
                          </p:cTn>
                        </p:par>
                        <p:par>
                          <p:cTn id="15" fill="hold">
                            <p:stCondLst>
                              <p:cond delay="3336"/>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bldLst>
      <p:bldP spid="18434" grpId="1"/>
      <p:bldP spid="11" grpId="0"/>
      <p:bldP spid="10" grpId="0" animBg="1"/>
    </p:bldLst>
  </p:timing>
  <p:extLst>
    <p:ext uri="{E180D4A7-C9FB-4DFB-919C-405C955672EB}">
      <p14:showEvtLst xmlns:p14="http://schemas.microsoft.com/office/powerpoint/2010/main">
        <p14:playEvt time="36" objId="4"/>
        <p14:stopEvt time="7778"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orient="vert" sz="quarter" idx="10"/>
          </p:nvPr>
        </p:nvSpPr>
        <p:spPr/>
        <p:txBody>
          <a:bodyPr>
            <a:normAutofit/>
          </a:bodyPr>
          <a:lstStyle/>
          <a:p>
            <a:r>
              <a:rPr lang="ja-JP" altLang="en-US">
                <a:solidFill>
                  <a:srgbClr val="F18300"/>
                </a:solidFill>
              </a:rPr>
              <a:t>❻</a:t>
            </a:r>
            <a:endParaRPr kumimoji="1" lang="ja-JP" altLang="en-US" dirty="0"/>
          </a:p>
        </p:txBody>
      </p:sp>
      <p:sp>
        <p:nvSpPr>
          <p:cNvPr id="2" name="タイトル 1">
            <a:extLst>
              <a:ext uri="{FF2B5EF4-FFF2-40B4-BE49-F238E27FC236}">
                <a16:creationId xmlns:a16="http://schemas.microsoft.com/office/drawing/2014/main" id="{7BD60A25-C99D-4F8E-975B-CAFBD88EA209}"/>
              </a:ext>
            </a:extLst>
          </p:cNvPr>
          <p:cNvSpPr>
            <a:spLocks noGrp="1"/>
          </p:cNvSpPr>
          <p:nvPr>
            <p:ph type="ctrTitle"/>
          </p:nvPr>
        </p:nvSpPr>
        <p:spPr/>
        <p:txBody>
          <a:bodyPr>
            <a:normAutofit/>
          </a:bodyPr>
          <a:lstStyle/>
          <a:p>
            <a:r>
              <a:rPr lang="ja-JP" altLang="en-US">
                <a:solidFill>
                  <a:srgbClr val="000000"/>
                </a:solidFill>
              </a:rPr>
              <a:t>リスクとベネフィット</a:t>
            </a:r>
            <a:endParaRPr kumimoji="1" lang="ja-JP" altLang="en-US" dirty="0"/>
          </a:p>
        </p:txBody>
      </p:sp>
      <p:sp>
        <p:nvSpPr>
          <p:cNvPr id="6" name="テキスト プレースホルダー 5">
            <a:extLst>
              <a:ext uri="{FF2B5EF4-FFF2-40B4-BE49-F238E27FC236}">
                <a16:creationId xmlns:a16="http://schemas.microsoft.com/office/drawing/2014/main" id="{F03AF346-ABED-5B49-8B7E-B43F8062EAC2}"/>
              </a:ext>
            </a:extLst>
          </p:cNvPr>
          <p:cNvSpPr>
            <a:spLocks noGrp="1"/>
          </p:cNvSpPr>
          <p:nvPr>
            <p:ph type="body" sz="quarter" idx="12"/>
          </p:nvPr>
        </p:nvSpPr>
        <p:spPr/>
        <p:txBody>
          <a:bodyPr>
            <a:noAutofit/>
          </a:bodyPr>
          <a:lstStyle/>
          <a:p>
            <a:pPr marL="355600" indent="-347663">
              <a:lnSpc>
                <a:spcPct val="100000"/>
              </a:lnSpc>
            </a:pPr>
            <a:r>
              <a:rPr lang="ja-JP" altLang="en-US">
                <a:solidFill>
                  <a:srgbClr val="000000"/>
                </a:solidFill>
                <a:latin typeface="+mn-ea"/>
                <a:ea typeface="+mn-ea"/>
              </a:rPr>
              <a:t>「許容可能なリスク」を引き受けることと、ベネフィットを享受することのバランスを考える必要がある。</a:t>
            </a:r>
            <a:endParaRPr lang="ja-JP" altLang="en-US" kern="0" dirty="0">
              <a:solidFill>
                <a:srgbClr val="000000"/>
              </a:solidFill>
              <a:latin typeface="+mn-ea"/>
              <a:ea typeface="+mn-ea"/>
            </a:endParaRPr>
          </a:p>
        </p:txBody>
      </p:sp>
      <p:sp>
        <p:nvSpPr>
          <p:cNvPr id="18" name="テキスト プレースホルダー 23">
            <a:extLst>
              <a:ext uri="{FF2B5EF4-FFF2-40B4-BE49-F238E27FC236}">
                <a16:creationId xmlns:a16="http://schemas.microsoft.com/office/drawing/2014/main" id="{C8FEB886-0CEB-F145-94D0-1785B283D0AC}"/>
              </a:ext>
            </a:extLst>
          </p:cNvPr>
          <p:cNvSpPr txBox="1">
            <a:spLocks/>
          </p:cNvSpPr>
          <p:nvPr/>
        </p:nvSpPr>
        <p:spPr>
          <a:xfrm>
            <a:off x="7956375" y="0"/>
            <a:ext cx="1188000" cy="871141"/>
          </a:xfrm>
          <a:prstGeom prst="rect">
            <a:avLst/>
          </a:prstGeom>
        </p:spPr>
        <p:txBody>
          <a:bodyPr vert="horz" wrap="square" lIns="108000" tIns="288000" rIns="108000" bIns="180000" rtlCol="0">
            <a:sp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dirty="0"/>
              <a:t>p.</a:t>
            </a:r>
            <a:r>
              <a:rPr lang="en-US" altLang="ja-JP" sz="2800" dirty="0"/>
              <a:t>6</a:t>
            </a:r>
            <a:endParaRPr lang="ja-JP" altLang="en-US" sz="2800"/>
          </a:p>
        </p:txBody>
      </p:sp>
      <p:pic>
        <p:nvPicPr>
          <p:cNvPr id="5" name="図 4">
            <a:extLst>
              <a:ext uri="{FF2B5EF4-FFF2-40B4-BE49-F238E27FC236}">
                <a16:creationId xmlns:a16="http://schemas.microsoft.com/office/drawing/2014/main" id="{49E9AE99-7C7C-584D-BC20-3B71D53CD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5027" y="2286459"/>
            <a:ext cx="3673946" cy="3673946"/>
          </a:xfrm>
          <a:prstGeom prst="rect">
            <a:avLst/>
          </a:prstGeom>
        </p:spPr>
      </p:pic>
      <p:sp>
        <p:nvSpPr>
          <p:cNvPr id="10" name="テキスト ボックス 9">
            <a:extLst>
              <a:ext uri="{FF2B5EF4-FFF2-40B4-BE49-F238E27FC236}">
                <a16:creationId xmlns:a16="http://schemas.microsoft.com/office/drawing/2014/main" id="{BAA02602-CF67-024A-9815-5629E308A7D3}"/>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480427710"/>
      </p:ext>
    </p:extLst>
  </p:cSld>
  <p:clrMapOvr>
    <a:masterClrMapping/>
  </p:clrMapOvr>
  <mc:AlternateContent xmlns:mc="http://schemas.openxmlformats.org/markup-compatibility/2006" xmlns:p14="http://schemas.microsoft.com/office/powerpoint/2010/main">
    <mc:Choice Requires="p14">
      <p:transition spd="slow" p14:dur="2000" advTm="15801"/>
    </mc:Choice>
    <mc:Fallback xmlns="">
      <p:transition spd="slow" advTm="15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6">
                                            <p:txEl>
                                              <p:pRg st="0" end="0"/>
                                            </p:txEl>
                                          </p:spTgt>
                                        </p:tgtEl>
                                        <p:attrNameLst>
                                          <p:attrName>style.opacity</p:attrName>
                                        </p:attrNameLst>
                                      </p:cBhvr>
                                      <p:to>
                                        <p:strVal val="0.25"/>
                                      </p:to>
                                    </p:set>
                                    <p:animEffect filter="image" prLst="opacity: 0.25">
                                      <p:cBhvr rctx="IE">
                                        <p:cTn id="7" dur="indefinite"/>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p:cTn id="11" dur="indefinite"/>
                                        <p:tgtEl>
                                          <p:spTgt spid="6">
                                            <p:txEl>
                                              <p:pRg st="0" end="0"/>
                                            </p:txEl>
                                          </p:spTgt>
                                        </p:tgtEl>
                                        <p:attrNameLst>
                                          <p:attrName>style.opacity</p:attrName>
                                        </p:attrNameLst>
                                      </p:cBhvr>
                                      <p:to>
                                        <p:strVal val="0.75"/>
                                      </p:to>
                                    </p:set>
                                    <p:animEffect filter="image" prLst="opacity: 0.75">
                                      <p:cBhvr rctx="IE">
                                        <p:cTn id="12" dur="indefinite"/>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extLst>
    <p:ext uri="{E180D4A7-C9FB-4DFB-919C-405C955672EB}">
      <p14:showEvtLst xmlns:p14="http://schemas.microsoft.com/office/powerpoint/2010/main">
        <p14:playEvt time="27" objId="16"/>
        <p14:playEvt time="3790" objId="20"/>
        <p14:stopEvt time="3934" objId="16"/>
        <p14:stopEvt time="14656" objId="20"/>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orient="vert" sz="quarter" idx="10"/>
          </p:nvPr>
        </p:nvSpPr>
        <p:spPr/>
        <p:txBody>
          <a:bodyPr>
            <a:normAutofit/>
          </a:bodyPr>
          <a:lstStyle/>
          <a:p>
            <a:pPr marL="174625" indent="-174625"/>
            <a:r>
              <a:rPr lang="ja-JP" altLang="en-US">
                <a:solidFill>
                  <a:srgbClr val="F18300"/>
                </a:solidFill>
              </a:rPr>
              <a:t>❼</a:t>
            </a:r>
            <a:endParaRPr kumimoji="1" lang="ja-JP" altLang="en-US" dirty="0"/>
          </a:p>
        </p:txBody>
      </p:sp>
      <p:sp>
        <p:nvSpPr>
          <p:cNvPr id="2" name="タイトル 1">
            <a:extLst>
              <a:ext uri="{FF2B5EF4-FFF2-40B4-BE49-F238E27FC236}">
                <a16:creationId xmlns:a16="http://schemas.microsoft.com/office/drawing/2014/main" id="{7BD60A25-C99D-4F8E-975B-CAFBD88EA209}"/>
              </a:ext>
            </a:extLst>
          </p:cNvPr>
          <p:cNvSpPr>
            <a:spLocks noGrp="1"/>
          </p:cNvSpPr>
          <p:nvPr>
            <p:ph type="ctrTitle"/>
          </p:nvPr>
        </p:nvSpPr>
        <p:spPr/>
        <p:txBody>
          <a:bodyPr/>
          <a:lstStyle/>
          <a:p>
            <a:r>
              <a:rPr lang="ja-JP" altLang="en-US" b="1">
                <a:solidFill>
                  <a:srgbClr val="000000"/>
                </a:solidFill>
              </a:rPr>
              <a:t>「</a:t>
            </a:r>
            <a:r>
              <a:rPr lang="ja-JP" altLang="en-US" b="1" dirty="0">
                <a:solidFill>
                  <a:srgbClr val="000000"/>
                </a:solidFill>
              </a:rPr>
              <a:t>被害が発生していない」≠「安全」</a:t>
            </a:r>
            <a:endParaRPr kumimoji="1" lang="ja-JP" altLang="en-US" dirty="0"/>
          </a:p>
        </p:txBody>
      </p:sp>
      <p:sp>
        <p:nvSpPr>
          <p:cNvPr id="6" name="テキスト プレースホルダー 5">
            <a:extLst>
              <a:ext uri="{FF2B5EF4-FFF2-40B4-BE49-F238E27FC236}">
                <a16:creationId xmlns:a16="http://schemas.microsoft.com/office/drawing/2014/main" id="{0E8F41FF-4034-A946-A225-314F1C0952BE}"/>
              </a:ext>
            </a:extLst>
          </p:cNvPr>
          <p:cNvSpPr>
            <a:spLocks noGrp="1"/>
          </p:cNvSpPr>
          <p:nvPr>
            <p:ph type="body" sz="quarter" idx="12"/>
          </p:nvPr>
        </p:nvSpPr>
        <p:spPr/>
        <p:txBody>
          <a:bodyPr/>
          <a:lstStyle/>
          <a:p>
            <a:pPr marL="355600" indent="-355600">
              <a:lnSpc>
                <a:spcPct val="100000"/>
              </a:lnSpc>
            </a:pPr>
            <a:r>
              <a:rPr lang="ja-JP" altLang="en-US">
                <a:solidFill>
                  <a:srgbClr val="000000"/>
                </a:solidFill>
                <a:latin typeface="+mn-ea"/>
                <a:ea typeface="+mn-ea"/>
              </a:rPr>
              <a:t>「これまでに被害が発生していない」は「今後も</a:t>
            </a:r>
            <a:br>
              <a:rPr lang="en-US" altLang="ja-JP" dirty="0">
                <a:solidFill>
                  <a:srgbClr val="000000"/>
                </a:solidFill>
                <a:latin typeface="+mn-ea"/>
                <a:ea typeface="+mn-ea"/>
              </a:rPr>
            </a:br>
            <a:r>
              <a:rPr lang="ja-JP" altLang="en-US">
                <a:solidFill>
                  <a:srgbClr val="000000"/>
                </a:solidFill>
                <a:latin typeface="+mn-ea"/>
                <a:ea typeface="+mn-ea"/>
              </a:rPr>
              <a:t>被害が発生しない」ことへの根拠にはならない。</a:t>
            </a:r>
          </a:p>
          <a:p>
            <a:pPr marL="355600" indent="-355600">
              <a:lnSpc>
                <a:spcPct val="100000"/>
              </a:lnSpc>
            </a:pPr>
            <a:r>
              <a:rPr lang="ja-JP" altLang="en-US">
                <a:solidFill>
                  <a:srgbClr val="000000"/>
                </a:solidFill>
                <a:latin typeface="+mn-ea"/>
                <a:ea typeface="+mn-ea"/>
              </a:rPr>
              <a:t>「運良く被害が発生していないが、今後、重大な被害が発生し得る状態」はあり得る。</a:t>
            </a:r>
          </a:p>
          <a:p>
            <a:pPr marL="355600" indent="-355600">
              <a:lnSpc>
                <a:spcPct val="100000"/>
              </a:lnSpc>
            </a:pPr>
            <a:r>
              <a:rPr lang="ja-JP" altLang="en-US">
                <a:solidFill>
                  <a:srgbClr val="000000"/>
                </a:solidFill>
                <a:latin typeface="+mn-ea"/>
                <a:ea typeface="+mn-ea"/>
              </a:rPr>
              <a:t>「安全」を確保するためには、必要な措置を施すことが重要である。</a:t>
            </a:r>
            <a:endParaRPr lang="ja-JP" altLang="en-US">
              <a:latin typeface="+mn-ea"/>
              <a:ea typeface="+mn-ea"/>
            </a:endParaRPr>
          </a:p>
          <a:p>
            <a:endParaRPr kumimoji="1" lang="ja-JP" altLang="en-US"/>
          </a:p>
        </p:txBody>
      </p:sp>
      <p:sp>
        <p:nvSpPr>
          <p:cNvPr id="22" name="テキスト プレースホルダー 23">
            <a:extLst>
              <a:ext uri="{FF2B5EF4-FFF2-40B4-BE49-F238E27FC236}">
                <a16:creationId xmlns:a16="http://schemas.microsoft.com/office/drawing/2014/main" id="{17F408F2-1156-3147-B885-C3CF1A7F079A}"/>
              </a:ext>
            </a:extLst>
          </p:cNvPr>
          <p:cNvSpPr txBox="1">
            <a:spLocks/>
          </p:cNvSpPr>
          <p:nvPr/>
        </p:nvSpPr>
        <p:spPr>
          <a:xfrm>
            <a:off x="7956375" y="0"/>
            <a:ext cx="1188000" cy="871141"/>
          </a:xfrm>
          <a:prstGeom prst="rect">
            <a:avLst/>
          </a:prstGeom>
        </p:spPr>
        <p:txBody>
          <a:bodyPr vert="horz" wrap="square" lIns="108000" tIns="288000" rIns="108000" bIns="180000" rtlCol="0">
            <a:sp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dirty="0"/>
              <a:t>p.</a:t>
            </a:r>
            <a:r>
              <a:rPr lang="en-US" altLang="ja-JP" sz="2800" dirty="0"/>
              <a:t>7</a:t>
            </a:r>
          </a:p>
        </p:txBody>
      </p:sp>
      <p:sp>
        <p:nvSpPr>
          <p:cNvPr id="12" name="テキスト ボックス 11">
            <a:extLst>
              <a:ext uri="{FF2B5EF4-FFF2-40B4-BE49-F238E27FC236}">
                <a16:creationId xmlns:a16="http://schemas.microsoft.com/office/drawing/2014/main" id="{D0C35FDA-5AF6-CB4A-AD7B-FCD88E90A451}"/>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2389918523"/>
      </p:ext>
    </p:extLst>
  </p:cSld>
  <p:clrMapOvr>
    <a:masterClrMapping/>
  </p:clrMapOvr>
  <mc:AlternateContent xmlns:mc="http://schemas.openxmlformats.org/markup-compatibility/2006" xmlns:p14="http://schemas.microsoft.com/office/powerpoint/2010/main">
    <mc:Choice Requires="p14">
      <p:transition spd="slow" p14:dur="2000" advTm="37013"/>
    </mc:Choice>
    <mc:Fallback xmlns="">
      <p:transition spd="slow" advTm="37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6">
                                            <p:txEl>
                                              <p:pRg st="0" end="0"/>
                                            </p:txEl>
                                          </p:spTgt>
                                        </p:tgtEl>
                                        <p:attrNameLst>
                                          <p:attrName>style.opacity</p:attrName>
                                        </p:attrNameLst>
                                      </p:cBhvr>
                                      <p:to>
                                        <p:strVal val="0.25"/>
                                      </p:to>
                                    </p:set>
                                    <p:animEffect filter="image" prLst="opacity: 0.25">
                                      <p:cBhvr rctx="IE">
                                        <p:cTn id="7" dur="indefinite"/>
                                        <p:tgtEl>
                                          <p:spTgt spid="6">
                                            <p:txEl>
                                              <p:pRg st="0" end="0"/>
                                            </p:txEl>
                                          </p:spTgt>
                                        </p:tgtEl>
                                      </p:cBhvr>
                                    </p:animEffect>
                                  </p:childTnLst>
                                </p:cTn>
                              </p:par>
                              <p:par>
                                <p:cTn id="8" presetID="9" presetClass="emph" presetSubtype="0" nodeType="withEffect">
                                  <p:stCondLst>
                                    <p:cond delay="0"/>
                                  </p:stCondLst>
                                  <p:childTnLst>
                                    <p:set>
                                      <p:cBhvr>
                                        <p:cTn id="9" dur="indefinite"/>
                                        <p:tgtEl>
                                          <p:spTgt spid="6">
                                            <p:txEl>
                                              <p:pRg st="1" end="1"/>
                                            </p:txEl>
                                          </p:spTgt>
                                        </p:tgtEl>
                                        <p:attrNameLst>
                                          <p:attrName>style.opacity</p:attrName>
                                        </p:attrNameLst>
                                      </p:cBhvr>
                                      <p:to>
                                        <p:strVal val="0.25"/>
                                      </p:to>
                                    </p:set>
                                    <p:animEffect filter="image" prLst="opacity: 0.25">
                                      <p:cBhvr rctx="IE">
                                        <p:cTn id="10" dur="indefinite"/>
                                        <p:tgtEl>
                                          <p:spTgt spid="6">
                                            <p:txEl>
                                              <p:pRg st="1" end="1"/>
                                            </p:txEl>
                                          </p:spTgt>
                                        </p:tgtEl>
                                      </p:cBhvr>
                                    </p:animEffect>
                                  </p:childTnLst>
                                </p:cTn>
                              </p:par>
                              <p:par>
                                <p:cTn id="11" presetID="9" presetClass="emph" presetSubtype="0" nodeType="withEffect">
                                  <p:stCondLst>
                                    <p:cond delay="0"/>
                                  </p:stCondLst>
                                  <p:childTnLst>
                                    <p:set>
                                      <p:cBhvr>
                                        <p:cTn id="12" dur="indefinite"/>
                                        <p:tgtEl>
                                          <p:spTgt spid="6">
                                            <p:txEl>
                                              <p:pRg st="2" end="2"/>
                                            </p:txEl>
                                          </p:spTgt>
                                        </p:tgtEl>
                                        <p:attrNameLst>
                                          <p:attrName>style.opacity</p:attrName>
                                        </p:attrNameLst>
                                      </p:cBhvr>
                                      <p:to>
                                        <p:strVal val="0.25"/>
                                      </p:to>
                                    </p:set>
                                    <p:animEffect filter="image" prLst="opacity: 0.25">
                                      <p:cBhvr rctx="IE">
                                        <p:cTn id="13" dur="indefinite"/>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6">
                                            <p:txEl>
                                              <p:pRg st="0" end="0"/>
                                            </p:txEl>
                                          </p:spTgt>
                                        </p:tgtEl>
                                        <p:attrNameLst>
                                          <p:attrName>style.opacity</p:attrName>
                                        </p:attrNameLst>
                                      </p:cBhvr>
                                      <p:to>
                                        <p:strVal val="0.75"/>
                                      </p:to>
                                    </p:set>
                                    <p:animEffect filter="image" prLst="opacity: 0.75">
                                      <p:cBhvr rctx="IE">
                                        <p:cTn id="18" dur="indefinite"/>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6">
                                            <p:txEl>
                                              <p:pRg st="1" end="1"/>
                                            </p:txEl>
                                          </p:spTgt>
                                        </p:tgtEl>
                                        <p:attrNameLst>
                                          <p:attrName>style.opacity</p:attrName>
                                        </p:attrNameLst>
                                      </p:cBhvr>
                                      <p:to>
                                        <p:strVal val="0.75"/>
                                      </p:to>
                                    </p:set>
                                    <p:animEffect filter="image" prLst="opacity: 0.75">
                                      <p:cBhvr rctx="IE">
                                        <p:cTn id="23" dur="indefinite"/>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p:cTn id="27" dur="indefinite"/>
                                        <p:tgtEl>
                                          <p:spTgt spid="6">
                                            <p:txEl>
                                              <p:pRg st="2" end="2"/>
                                            </p:txEl>
                                          </p:spTgt>
                                        </p:tgtEl>
                                        <p:attrNameLst>
                                          <p:attrName>style.opacity</p:attrName>
                                        </p:attrNameLst>
                                      </p:cBhvr>
                                      <p:to>
                                        <p:strVal val="0.75"/>
                                      </p:to>
                                    </p:set>
                                    <p:animEffect filter="image" prLst="opacity: 0.75">
                                      <p:cBhvr rctx="IE">
                                        <p:cTn id="28" dur="indefinite"/>
                                        <p:tgtEl>
                                          <p:spTgt spid="6">
                                            <p:txEl>
                                              <p:pRg st="2" end="2"/>
                                            </p:txEl>
                                          </p:spTgt>
                                        </p:tgtEl>
                                      </p:cBhvr>
                                    </p:animEffect>
                                  </p:childTnLst>
                                </p:cTn>
                              </p:par>
                            </p:childTnLst>
                          </p:cTn>
                        </p:par>
                        <p:par>
                          <p:cTn id="29" fill="hold">
                            <p:stCondLst>
                              <p:cond delay="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p:ext uri="{E180D4A7-C9FB-4DFB-919C-405C955672EB}">
      <p14:showEvtLst xmlns:p14="http://schemas.microsoft.com/office/powerpoint/2010/main">
        <p14:playEvt time="32" objId="14"/>
        <p14:playEvt time="7379" objId="19"/>
        <p14:stopEvt time="7542" objId="14"/>
        <p14:playEvt time="16383" objId="20"/>
        <p14:stopEvt time="16477" objId="19"/>
        <p14:playEvt time="25117" objId="21"/>
        <p14:stopEvt time="25235" objId="20"/>
        <p14:stopEvt time="35949" objId="21"/>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orient="vert" sz="quarter" idx="10"/>
          </p:nvPr>
        </p:nvSpPr>
        <p:spPr/>
        <p:txBody>
          <a:bodyPr>
            <a:normAutofit/>
          </a:bodyPr>
          <a:lstStyle/>
          <a:p>
            <a:pPr marL="174625" indent="-174625"/>
            <a:r>
              <a:rPr lang="ja-JP" altLang="en-US">
                <a:solidFill>
                  <a:srgbClr val="F18300"/>
                </a:solidFill>
              </a:rPr>
              <a:t>❽</a:t>
            </a:r>
            <a:endParaRPr kumimoji="1" lang="ja-JP" altLang="en-US" dirty="0"/>
          </a:p>
        </p:txBody>
      </p:sp>
      <p:sp>
        <p:nvSpPr>
          <p:cNvPr id="2" name="タイトル 1">
            <a:extLst>
              <a:ext uri="{FF2B5EF4-FFF2-40B4-BE49-F238E27FC236}">
                <a16:creationId xmlns:a16="http://schemas.microsoft.com/office/drawing/2014/main" id="{7BD60A25-C99D-4F8E-975B-CAFBD88EA209}"/>
              </a:ext>
            </a:extLst>
          </p:cNvPr>
          <p:cNvSpPr>
            <a:spLocks noGrp="1"/>
          </p:cNvSpPr>
          <p:nvPr>
            <p:ph type="ctrTitle"/>
          </p:nvPr>
        </p:nvSpPr>
        <p:spPr/>
        <p:txBody>
          <a:bodyPr/>
          <a:lstStyle/>
          <a:p>
            <a:r>
              <a:rPr lang="ja-JP" altLang="en-US">
                <a:solidFill>
                  <a:srgbClr val="000000"/>
                </a:solidFill>
                <a:latin typeface="Meiryo" panose="020B0604030504040204" pitchFamily="34" charset="-128"/>
                <a:ea typeface="Meiryo" panose="020B0604030504040204" pitchFamily="34" charset="-128"/>
              </a:rPr>
              <a:t>「安全」と「安心」</a:t>
            </a:r>
            <a:endParaRPr kumimoji="1" lang="ja-JP" altLang="en-US" dirty="0">
              <a:latin typeface="Meiryo" panose="020B0604030504040204" pitchFamily="34" charset="-128"/>
              <a:ea typeface="Meiryo" panose="020B0604030504040204" pitchFamily="34" charset="-128"/>
            </a:endParaRPr>
          </a:p>
        </p:txBody>
      </p:sp>
      <p:sp>
        <p:nvSpPr>
          <p:cNvPr id="6" name="テキスト プレースホルダー 5">
            <a:extLst>
              <a:ext uri="{FF2B5EF4-FFF2-40B4-BE49-F238E27FC236}">
                <a16:creationId xmlns:a16="http://schemas.microsoft.com/office/drawing/2014/main" id="{0E8F41FF-4034-A946-A225-314F1C0952BE}"/>
              </a:ext>
            </a:extLst>
          </p:cNvPr>
          <p:cNvSpPr>
            <a:spLocks noGrp="1"/>
          </p:cNvSpPr>
          <p:nvPr>
            <p:ph type="body" sz="quarter" idx="12"/>
          </p:nvPr>
        </p:nvSpPr>
        <p:spPr/>
        <p:txBody>
          <a:bodyPr/>
          <a:lstStyle/>
          <a:p>
            <a:pPr marL="355600" indent="-355600">
              <a:lnSpc>
                <a:spcPct val="100000"/>
              </a:lnSpc>
            </a:pPr>
            <a:r>
              <a:rPr lang="ja-JP" altLang="en-US">
                <a:solidFill>
                  <a:srgbClr val="000000"/>
                </a:solidFill>
                <a:latin typeface="+mn-ea"/>
                <a:ea typeface="+mn-ea"/>
              </a:rPr>
              <a:t>「安全」は状態であり「安心」は心の感じ方である。</a:t>
            </a:r>
          </a:p>
          <a:p>
            <a:pPr marL="355600" indent="-355600">
              <a:lnSpc>
                <a:spcPct val="100000"/>
              </a:lnSpc>
            </a:pPr>
            <a:r>
              <a:rPr lang="ja-JP" altLang="en-US">
                <a:solidFill>
                  <a:srgbClr val="000000"/>
                </a:solidFill>
                <a:latin typeface="+mn-ea"/>
                <a:ea typeface="+mn-ea"/>
              </a:rPr>
              <a:t>状況が「安全」であると信じられる時に「安心」と感じる。</a:t>
            </a:r>
          </a:p>
          <a:p>
            <a:pPr marL="355600" indent="-355600">
              <a:lnSpc>
                <a:spcPct val="100000"/>
              </a:lnSpc>
            </a:pPr>
            <a:r>
              <a:rPr lang="ja-JP" altLang="en-US">
                <a:solidFill>
                  <a:srgbClr val="000000"/>
                </a:solidFill>
                <a:latin typeface="+mn-ea"/>
                <a:ea typeface="+mn-ea"/>
              </a:rPr>
              <a:t>「安全」な状態であるだけでなく、</a:t>
            </a:r>
            <a:r>
              <a:rPr lang="ja-JP" altLang="en-US">
                <a:latin typeface="+mn-ea"/>
                <a:ea typeface="+mn-ea"/>
              </a:rPr>
              <a:t>「安心」につなげる必要がある。</a:t>
            </a:r>
            <a:endParaRPr lang="ja-JP" altLang="en-US" kern="0">
              <a:solidFill>
                <a:srgbClr val="000000"/>
              </a:solidFill>
              <a:latin typeface="+mn-ea"/>
              <a:ea typeface="+mn-ea"/>
            </a:endParaRPr>
          </a:p>
          <a:p>
            <a:pPr marL="347663" indent="-339725"/>
            <a:endParaRPr kumimoji="1" lang="ja-JP" altLang="en-US">
              <a:latin typeface="+mn-ea"/>
              <a:ea typeface="+mn-ea"/>
            </a:endParaRPr>
          </a:p>
        </p:txBody>
      </p:sp>
      <p:sp>
        <p:nvSpPr>
          <p:cNvPr id="5" name="ハート 4">
            <a:extLst>
              <a:ext uri="{FF2B5EF4-FFF2-40B4-BE49-F238E27FC236}">
                <a16:creationId xmlns:a16="http://schemas.microsoft.com/office/drawing/2014/main" id="{1A617159-63B3-2346-A2AE-06A7EDE4055A}"/>
              </a:ext>
            </a:extLst>
          </p:cNvPr>
          <p:cNvSpPr/>
          <p:nvPr/>
        </p:nvSpPr>
        <p:spPr>
          <a:xfrm>
            <a:off x="5076056" y="3905594"/>
            <a:ext cx="1584176" cy="1512168"/>
          </a:xfrm>
          <a:prstGeom prst="hear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chemeClr val="tx1">
                    <a:lumMod val="65000"/>
                    <a:lumOff val="35000"/>
                  </a:schemeClr>
                </a:solidFill>
              </a:rPr>
              <a:t>安心</a:t>
            </a:r>
          </a:p>
        </p:txBody>
      </p:sp>
      <p:sp>
        <p:nvSpPr>
          <p:cNvPr id="8" name="円/楕円 7">
            <a:extLst>
              <a:ext uri="{FF2B5EF4-FFF2-40B4-BE49-F238E27FC236}">
                <a16:creationId xmlns:a16="http://schemas.microsoft.com/office/drawing/2014/main" id="{5760C6FC-1AED-3C48-BA92-C15F7B12528D}"/>
              </a:ext>
            </a:extLst>
          </p:cNvPr>
          <p:cNvSpPr/>
          <p:nvPr/>
        </p:nvSpPr>
        <p:spPr>
          <a:xfrm>
            <a:off x="2727255" y="3991333"/>
            <a:ext cx="1340690" cy="134069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chemeClr val="tx1">
                    <a:lumMod val="65000"/>
                    <a:lumOff val="35000"/>
                  </a:schemeClr>
                </a:solidFill>
              </a:rPr>
              <a:t>安全</a:t>
            </a:r>
          </a:p>
        </p:txBody>
      </p:sp>
      <p:sp>
        <p:nvSpPr>
          <p:cNvPr id="10" name="テキスト ボックス 9">
            <a:extLst>
              <a:ext uri="{FF2B5EF4-FFF2-40B4-BE49-F238E27FC236}">
                <a16:creationId xmlns:a16="http://schemas.microsoft.com/office/drawing/2014/main" id="{0E6683DA-CADB-DD45-AAC8-4527D93D2162}"/>
              </a:ext>
            </a:extLst>
          </p:cNvPr>
          <p:cNvSpPr txBox="1"/>
          <p:nvPr/>
        </p:nvSpPr>
        <p:spPr>
          <a:xfrm>
            <a:off x="3074434" y="5510161"/>
            <a:ext cx="697627" cy="400110"/>
          </a:xfrm>
          <a:prstGeom prst="rect">
            <a:avLst/>
          </a:prstGeom>
          <a:noFill/>
        </p:spPr>
        <p:txBody>
          <a:bodyPr wrap="none" rtlCol="0">
            <a:spAutoFit/>
          </a:bodyPr>
          <a:lstStyle/>
          <a:p>
            <a:pPr algn="ctr" rtl="0" fontAlgn="base">
              <a:spcBef>
                <a:spcPct val="0"/>
              </a:spcBef>
              <a:spcAft>
                <a:spcPct val="0"/>
              </a:spcAft>
            </a:pPr>
            <a:r>
              <a:rPr kumimoji="1" lang="ja-JP" altLang="en-US" sz="2000">
                <a:latin typeface="+mn-ea"/>
                <a:ea typeface="+mn-ea"/>
              </a:rPr>
              <a:t>状態</a:t>
            </a:r>
          </a:p>
        </p:txBody>
      </p:sp>
      <p:sp>
        <p:nvSpPr>
          <p:cNvPr id="11" name="テキスト ボックス 10">
            <a:extLst>
              <a:ext uri="{FF2B5EF4-FFF2-40B4-BE49-F238E27FC236}">
                <a16:creationId xmlns:a16="http://schemas.microsoft.com/office/drawing/2014/main" id="{44F094F9-2232-1745-9D32-0D9FAB029FC2}"/>
              </a:ext>
            </a:extLst>
          </p:cNvPr>
          <p:cNvSpPr txBox="1"/>
          <p:nvPr/>
        </p:nvSpPr>
        <p:spPr>
          <a:xfrm>
            <a:off x="5134610" y="5441523"/>
            <a:ext cx="1467068" cy="400110"/>
          </a:xfrm>
          <a:prstGeom prst="rect">
            <a:avLst/>
          </a:prstGeom>
          <a:noFill/>
        </p:spPr>
        <p:txBody>
          <a:bodyPr wrap="none" rtlCol="0">
            <a:spAutoFit/>
          </a:bodyPr>
          <a:lstStyle/>
          <a:p>
            <a:pPr algn="ctr" rtl="0" fontAlgn="base">
              <a:spcBef>
                <a:spcPct val="0"/>
              </a:spcBef>
              <a:spcAft>
                <a:spcPct val="0"/>
              </a:spcAft>
            </a:pPr>
            <a:r>
              <a:rPr kumimoji="1" lang="ja-JP" altLang="en-US" sz="2000">
                <a:latin typeface="+mn-ea"/>
                <a:ea typeface="+mn-ea"/>
              </a:rPr>
              <a:t>心の感じ方</a:t>
            </a:r>
          </a:p>
        </p:txBody>
      </p:sp>
      <p:sp>
        <p:nvSpPr>
          <p:cNvPr id="16" name="テキスト プレースホルダー 23">
            <a:extLst>
              <a:ext uri="{FF2B5EF4-FFF2-40B4-BE49-F238E27FC236}">
                <a16:creationId xmlns:a16="http://schemas.microsoft.com/office/drawing/2014/main" id="{1BAD1975-FE5E-6A41-9589-C8E7907392E8}"/>
              </a:ext>
            </a:extLst>
          </p:cNvPr>
          <p:cNvSpPr txBox="1">
            <a:spLocks/>
          </p:cNvSpPr>
          <p:nvPr/>
        </p:nvSpPr>
        <p:spPr>
          <a:xfrm>
            <a:off x="7956375" y="0"/>
            <a:ext cx="1188000" cy="871141"/>
          </a:xfrm>
          <a:prstGeom prst="rect">
            <a:avLst/>
          </a:prstGeom>
        </p:spPr>
        <p:txBody>
          <a:bodyPr vert="horz" wrap="square" lIns="108000" tIns="288000" rIns="108000" bIns="180000" rtlCol="0">
            <a:sp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dirty="0"/>
              <a:t>p.</a:t>
            </a:r>
            <a:r>
              <a:rPr lang="en-US" altLang="ja-JP" sz="2800" dirty="0"/>
              <a:t>8</a:t>
            </a:r>
            <a:endParaRPr lang="ja-JP" altLang="en-US" sz="2800"/>
          </a:p>
        </p:txBody>
      </p:sp>
      <p:sp>
        <p:nvSpPr>
          <p:cNvPr id="17" name="テキスト ボックス 16">
            <a:extLst>
              <a:ext uri="{FF2B5EF4-FFF2-40B4-BE49-F238E27FC236}">
                <a16:creationId xmlns:a16="http://schemas.microsoft.com/office/drawing/2014/main" id="{2F9EE9B8-E2B9-FB46-8FFB-FF4F20918DAD}"/>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3658899143"/>
      </p:ext>
    </p:extLst>
  </p:cSld>
  <p:clrMapOvr>
    <a:masterClrMapping/>
  </p:clrMapOvr>
  <mc:AlternateContent xmlns:mc="http://schemas.openxmlformats.org/markup-compatibility/2006" xmlns:p14="http://schemas.microsoft.com/office/powerpoint/2010/main">
    <mc:Choice Requires="p14">
      <p:transition spd="slow" p14:dur="2000" advTm="32188"/>
    </mc:Choice>
    <mc:Fallback xmlns="">
      <p:transition spd="slow" advTm="32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6">
                                            <p:txEl>
                                              <p:pRg st="0" end="0"/>
                                            </p:txEl>
                                          </p:spTgt>
                                        </p:tgtEl>
                                        <p:attrNameLst>
                                          <p:attrName>style.opacity</p:attrName>
                                        </p:attrNameLst>
                                      </p:cBhvr>
                                      <p:to>
                                        <p:strVal val="0.25"/>
                                      </p:to>
                                    </p:set>
                                    <p:animEffect filter="image" prLst="opacity: 0.25">
                                      <p:cBhvr rctx="IE">
                                        <p:cTn id="7" dur="indefinite"/>
                                        <p:tgtEl>
                                          <p:spTgt spid="6">
                                            <p:txEl>
                                              <p:pRg st="0" end="0"/>
                                            </p:txEl>
                                          </p:spTgt>
                                        </p:tgtEl>
                                      </p:cBhvr>
                                    </p:animEffect>
                                  </p:childTnLst>
                                </p:cTn>
                              </p:par>
                              <p:par>
                                <p:cTn id="8" presetID="9" presetClass="emph" presetSubtype="0" nodeType="withEffect">
                                  <p:stCondLst>
                                    <p:cond delay="0"/>
                                  </p:stCondLst>
                                  <p:childTnLst>
                                    <p:set>
                                      <p:cBhvr>
                                        <p:cTn id="9" dur="indefinite"/>
                                        <p:tgtEl>
                                          <p:spTgt spid="6">
                                            <p:txEl>
                                              <p:pRg st="1" end="1"/>
                                            </p:txEl>
                                          </p:spTgt>
                                        </p:tgtEl>
                                        <p:attrNameLst>
                                          <p:attrName>style.opacity</p:attrName>
                                        </p:attrNameLst>
                                      </p:cBhvr>
                                      <p:to>
                                        <p:strVal val="0.25"/>
                                      </p:to>
                                    </p:set>
                                    <p:animEffect filter="image" prLst="opacity: 0.25">
                                      <p:cBhvr rctx="IE">
                                        <p:cTn id="10" dur="indefinite"/>
                                        <p:tgtEl>
                                          <p:spTgt spid="6">
                                            <p:txEl>
                                              <p:pRg st="1" end="1"/>
                                            </p:txEl>
                                          </p:spTgt>
                                        </p:tgtEl>
                                      </p:cBhvr>
                                    </p:animEffect>
                                  </p:childTnLst>
                                </p:cTn>
                              </p:par>
                              <p:par>
                                <p:cTn id="11" presetID="9" presetClass="emph" presetSubtype="0" nodeType="withEffect">
                                  <p:stCondLst>
                                    <p:cond delay="0"/>
                                  </p:stCondLst>
                                  <p:childTnLst>
                                    <p:set>
                                      <p:cBhvr>
                                        <p:cTn id="12" dur="indefinite"/>
                                        <p:tgtEl>
                                          <p:spTgt spid="6">
                                            <p:txEl>
                                              <p:pRg st="2" end="2"/>
                                            </p:txEl>
                                          </p:spTgt>
                                        </p:tgtEl>
                                        <p:attrNameLst>
                                          <p:attrName>style.opacity</p:attrName>
                                        </p:attrNameLst>
                                      </p:cBhvr>
                                      <p:to>
                                        <p:strVal val="0.25"/>
                                      </p:to>
                                    </p:set>
                                    <p:animEffect filter="image" prLst="opacity: 0.25">
                                      <p:cBhvr rctx="IE">
                                        <p:cTn id="13" dur="indefinite"/>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6">
                                            <p:txEl>
                                              <p:pRg st="0" end="0"/>
                                            </p:txEl>
                                          </p:spTgt>
                                        </p:tgtEl>
                                        <p:attrNameLst>
                                          <p:attrName>style.opacity</p:attrName>
                                        </p:attrNameLst>
                                      </p:cBhvr>
                                      <p:to>
                                        <p:strVal val="0.75"/>
                                      </p:to>
                                    </p:set>
                                    <p:animEffect filter="image" prLst="opacity: 0.75">
                                      <p:cBhvr rctx="IE">
                                        <p:cTn id="18" dur="indefinite"/>
                                        <p:tgtEl>
                                          <p:spTgt spid="6">
                                            <p:txEl>
                                              <p:pRg st="0" end="0"/>
                                            </p:txEl>
                                          </p:spTgt>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8">
                                            <p:txEl>
                                              <p:charRg st="4294967295" end="4294967295"/>
                                            </p:txEl>
                                          </p:spTgt>
                                        </p:tgtEl>
                                        <p:attrNameLst>
                                          <p:attrName>style.visibility</p:attrName>
                                        </p:attrNameLst>
                                      </p:cBhvr>
                                      <p:to>
                                        <p:strVal val="visible"/>
                                      </p:to>
                                    </p:set>
                                    <p:animEffect transition="in" filter="fade">
                                      <p:cBhvr>
                                        <p:cTn id="21" dur="1000"/>
                                        <p:tgtEl>
                                          <p:spTgt spid="8">
                                            <p:txEl>
                                              <p:charRg st="4294967295" end="4294967295"/>
                                            </p:txEl>
                                          </p:spTgt>
                                        </p:tgtEl>
                                      </p:cBhvr>
                                    </p:animEffect>
                                  </p:childTnLst>
                                </p:cTn>
                              </p:par>
                              <p:par>
                                <p:cTn id="22" presetID="10" presetClass="entr" presetSubtype="0" fill="hold" grpId="1"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par>
                                <p:cTn id="28" presetID="10" presetClass="entr" presetSubtype="0" fill="hold" grpId="0" nodeType="withEffect">
                                  <p:stCondLst>
                                    <p:cond delay="20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childTnLst>
                                </p:cTn>
                              </p:par>
                              <p:par>
                                <p:cTn id="31" presetID="10" presetClass="entr" presetSubtype="0" fill="hold" grpId="0" nodeType="withEffect">
                                  <p:stCondLst>
                                    <p:cond delay="200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6">
                                            <p:txEl>
                                              <p:pRg st="1" end="1"/>
                                            </p:txEl>
                                          </p:spTgt>
                                        </p:tgtEl>
                                        <p:attrNameLst>
                                          <p:attrName>style.opacity</p:attrName>
                                        </p:attrNameLst>
                                      </p:cBhvr>
                                      <p:to>
                                        <p:strVal val="0.75"/>
                                      </p:to>
                                    </p:set>
                                    <p:animEffect filter="image" prLst="opacity: 0.75">
                                      <p:cBhvr rctx="IE">
                                        <p:cTn id="38" dur="indefinite"/>
                                        <p:tgtEl>
                                          <p:spTgt spid="6">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mph" presetSubtype="0" nodeType="clickEffect">
                                  <p:stCondLst>
                                    <p:cond delay="0"/>
                                  </p:stCondLst>
                                  <p:childTnLst>
                                    <p:set>
                                      <p:cBhvr>
                                        <p:cTn id="42" dur="indefinite"/>
                                        <p:tgtEl>
                                          <p:spTgt spid="6">
                                            <p:txEl>
                                              <p:pRg st="2" end="2"/>
                                            </p:txEl>
                                          </p:spTgt>
                                        </p:tgtEl>
                                        <p:attrNameLst>
                                          <p:attrName>style.opacity</p:attrName>
                                        </p:attrNameLst>
                                      </p:cBhvr>
                                      <p:to>
                                        <p:strVal val="0.75"/>
                                      </p:to>
                                    </p:set>
                                    <p:animEffect filter="image" prLst="opacity: 0.75">
                                      <p:cBhvr rctx="IE">
                                        <p:cTn id="43" dur="indefinite"/>
                                        <p:tgtEl>
                                          <p:spTgt spid="6">
                                            <p:txEl>
                                              <p:pRg st="2" end="2"/>
                                            </p:txEl>
                                          </p:spTgt>
                                        </p:tgtEl>
                                      </p:cBhvr>
                                    </p:animEffect>
                                  </p:childTnLst>
                                </p:cTn>
                              </p:par>
                            </p:childTnLst>
                          </p:cTn>
                        </p:par>
                        <p:par>
                          <p:cTn id="44" fill="hold">
                            <p:stCondLst>
                              <p:cond delay="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utoUpdateAnimBg="0"/>
      <p:bldP spid="8" grpId="1" animBg="1"/>
      <p:bldP spid="10" grpId="0"/>
      <p:bldP spid="11" grpId="0"/>
      <p:bldP spid="17" grpId="0" animBg="1"/>
    </p:bldLst>
  </p:timing>
  <p:extLst>
    <p:ext uri="{E180D4A7-C9FB-4DFB-919C-405C955672EB}">
      <p14:showEvtLst xmlns:p14="http://schemas.microsoft.com/office/powerpoint/2010/main">
        <p14:playEvt time="34" objId="7"/>
        <p14:playEvt time="4108" objId="12"/>
        <p14:stopEvt time="4272" objId="7"/>
        <p14:playEvt time="9750" objId="13"/>
        <p14:stopEvt time="9868" objId="12"/>
        <p14:playEvt time="21176" objId="14"/>
        <p14:stopEvt time="21269" objId="13"/>
        <p14:stopEvt time="30799" objId="1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orient="vert" sz="quarter" idx="10"/>
          </p:nvPr>
        </p:nvSpPr>
        <p:spPr/>
        <p:txBody>
          <a:bodyPr>
            <a:spAutoFit/>
          </a:bodyPr>
          <a:lstStyle/>
          <a:p>
            <a:pPr marL="174625" indent="-174625"/>
            <a:r>
              <a:rPr lang="ja-JP" altLang="en-US">
                <a:solidFill>
                  <a:srgbClr val="F18300"/>
                </a:solidFill>
              </a:rPr>
              <a:t>❾</a:t>
            </a:r>
            <a:endParaRPr kumimoji="1" lang="ja-JP" altLang="en-US" dirty="0"/>
          </a:p>
        </p:txBody>
      </p:sp>
      <p:sp>
        <p:nvSpPr>
          <p:cNvPr id="2" name="タイトル 1">
            <a:extLst>
              <a:ext uri="{FF2B5EF4-FFF2-40B4-BE49-F238E27FC236}">
                <a16:creationId xmlns:a16="http://schemas.microsoft.com/office/drawing/2014/main" id="{7BD60A25-C99D-4F8E-975B-CAFBD88EA209}"/>
              </a:ext>
            </a:extLst>
          </p:cNvPr>
          <p:cNvSpPr>
            <a:spLocks noGrp="1"/>
          </p:cNvSpPr>
          <p:nvPr>
            <p:ph type="ctrTitle"/>
          </p:nvPr>
        </p:nvSpPr>
        <p:spPr/>
        <p:txBody>
          <a:bodyPr>
            <a:normAutofit/>
          </a:bodyPr>
          <a:lstStyle/>
          <a:p>
            <a:r>
              <a:rPr lang="ja-JP" altLang="en-US">
                <a:solidFill>
                  <a:srgbClr val="000000"/>
                </a:solidFill>
                <a:latin typeface="+mn-ea"/>
                <a:ea typeface="+mn-ea"/>
              </a:rPr>
              <a:t>法的責任</a:t>
            </a:r>
            <a:endParaRPr kumimoji="1" lang="ja-JP" altLang="en-US" dirty="0">
              <a:latin typeface="+mn-ea"/>
              <a:ea typeface="+mn-ea"/>
            </a:endParaRPr>
          </a:p>
        </p:txBody>
      </p:sp>
      <p:sp>
        <p:nvSpPr>
          <p:cNvPr id="6" name="テキスト プレースホルダー 5">
            <a:extLst>
              <a:ext uri="{FF2B5EF4-FFF2-40B4-BE49-F238E27FC236}">
                <a16:creationId xmlns:a16="http://schemas.microsoft.com/office/drawing/2014/main" id="{8783B46D-5509-ED4F-9FE7-7F01398FFCBE}"/>
              </a:ext>
            </a:extLst>
          </p:cNvPr>
          <p:cNvSpPr>
            <a:spLocks noGrp="1"/>
          </p:cNvSpPr>
          <p:nvPr>
            <p:ph type="body" sz="quarter" idx="12"/>
          </p:nvPr>
        </p:nvSpPr>
        <p:spPr/>
        <p:txBody>
          <a:bodyPr/>
          <a:lstStyle/>
          <a:p>
            <a:pPr marL="355600" indent="-347663">
              <a:lnSpc>
                <a:spcPct val="100000"/>
              </a:lnSpc>
            </a:pPr>
            <a:r>
              <a:rPr lang="ja-JP" altLang="en-US">
                <a:solidFill>
                  <a:srgbClr val="000000"/>
                </a:solidFill>
                <a:latin typeface="+mn-ea"/>
                <a:ea typeface="+mn-ea"/>
              </a:rPr>
              <a:t>刑事上の責任</a:t>
            </a:r>
            <a:r>
              <a:rPr lang="en-US" altLang="ja-JP" dirty="0">
                <a:solidFill>
                  <a:srgbClr val="000000"/>
                </a:solidFill>
                <a:latin typeface="+mn-ea"/>
                <a:ea typeface="+mn-ea"/>
              </a:rPr>
              <a:t>…</a:t>
            </a:r>
            <a:r>
              <a:rPr lang="ja-JP" altLang="en-US">
                <a:solidFill>
                  <a:srgbClr val="000000"/>
                </a:solidFill>
                <a:latin typeface="+mn-ea"/>
                <a:ea typeface="+mn-ea"/>
              </a:rPr>
              <a:t>法令違反に対する罰則</a:t>
            </a:r>
          </a:p>
          <a:p>
            <a:pPr marL="355600" indent="-347663">
              <a:lnSpc>
                <a:spcPct val="100000"/>
              </a:lnSpc>
            </a:pPr>
            <a:r>
              <a:rPr lang="ja-JP" altLang="en-US">
                <a:solidFill>
                  <a:srgbClr val="000000"/>
                </a:solidFill>
                <a:latin typeface="+mn-ea"/>
                <a:ea typeface="+mn-ea"/>
              </a:rPr>
              <a:t>民事上の責任</a:t>
            </a:r>
            <a:r>
              <a:rPr lang="en-US" altLang="ja-JP" dirty="0">
                <a:solidFill>
                  <a:srgbClr val="000000"/>
                </a:solidFill>
                <a:latin typeface="+mn-ea"/>
                <a:ea typeface="+mn-ea"/>
              </a:rPr>
              <a:t>…</a:t>
            </a:r>
            <a:r>
              <a:rPr lang="ja-JP" altLang="en-US">
                <a:solidFill>
                  <a:srgbClr val="000000"/>
                </a:solidFill>
                <a:latin typeface="+mn-ea"/>
                <a:ea typeface="+mn-ea"/>
              </a:rPr>
              <a:t>損害に対する賠償</a:t>
            </a:r>
          </a:p>
          <a:p>
            <a:pPr marL="355600" indent="-347663">
              <a:lnSpc>
                <a:spcPct val="100000"/>
              </a:lnSpc>
            </a:pPr>
            <a:r>
              <a:rPr lang="ja-JP" altLang="en-US">
                <a:solidFill>
                  <a:srgbClr val="000000"/>
                </a:solidFill>
                <a:latin typeface="+mn-ea"/>
                <a:ea typeface="+mn-ea"/>
              </a:rPr>
              <a:t>行政上の責任</a:t>
            </a:r>
            <a:r>
              <a:rPr lang="en-US" altLang="ja-JP" dirty="0">
                <a:solidFill>
                  <a:srgbClr val="000000"/>
                </a:solidFill>
                <a:latin typeface="+mn-ea"/>
                <a:ea typeface="+mn-ea"/>
              </a:rPr>
              <a:t>…</a:t>
            </a:r>
            <a:r>
              <a:rPr lang="ja-JP" altLang="en-US">
                <a:solidFill>
                  <a:srgbClr val="000000"/>
                </a:solidFill>
                <a:latin typeface="+mn-ea"/>
                <a:ea typeface="+mn-ea"/>
              </a:rPr>
              <a:t>行政処分による活動制限等</a:t>
            </a:r>
          </a:p>
          <a:p>
            <a:pPr marL="355600" indent="-347663">
              <a:lnSpc>
                <a:spcPct val="100000"/>
              </a:lnSpc>
            </a:pPr>
            <a:r>
              <a:rPr lang="ja-JP" altLang="en-US">
                <a:solidFill>
                  <a:srgbClr val="000000"/>
                </a:solidFill>
                <a:latin typeface="+mn-ea"/>
                <a:ea typeface="+mn-ea"/>
              </a:rPr>
              <a:t>社会的責任</a:t>
            </a:r>
            <a:r>
              <a:rPr lang="en-US" altLang="ja-JP" dirty="0">
                <a:solidFill>
                  <a:srgbClr val="000000"/>
                </a:solidFill>
                <a:latin typeface="+mn-ea"/>
                <a:ea typeface="+mn-ea"/>
              </a:rPr>
              <a:t>……</a:t>
            </a:r>
            <a:r>
              <a:rPr lang="ja-JP" altLang="en-US">
                <a:solidFill>
                  <a:srgbClr val="000000"/>
                </a:solidFill>
                <a:latin typeface="+mn-ea"/>
                <a:ea typeface="+mn-ea"/>
              </a:rPr>
              <a:t>社会からの信用低下</a:t>
            </a:r>
            <a:endParaRPr lang="ja-JP" altLang="en-US" kern="0">
              <a:solidFill>
                <a:srgbClr val="000000"/>
              </a:solidFill>
              <a:latin typeface="+mn-ea"/>
              <a:ea typeface="+mn-ea"/>
            </a:endParaRPr>
          </a:p>
        </p:txBody>
      </p:sp>
      <p:sp>
        <p:nvSpPr>
          <p:cNvPr id="10" name="テキスト プレースホルダー 23">
            <a:extLst>
              <a:ext uri="{FF2B5EF4-FFF2-40B4-BE49-F238E27FC236}">
                <a16:creationId xmlns:a16="http://schemas.microsoft.com/office/drawing/2014/main" id="{F23467E4-66B6-1E4F-A4B0-EC6B638F8CE6}"/>
              </a:ext>
            </a:extLst>
          </p:cNvPr>
          <p:cNvSpPr txBox="1">
            <a:spLocks/>
          </p:cNvSpPr>
          <p:nvPr/>
        </p:nvSpPr>
        <p:spPr>
          <a:xfrm>
            <a:off x="7956375" y="0"/>
            <a:ext cx="1188000" cy="871141"/>
          </a:xfrm>
          <a:prstGeom prst="rect">
            <a:avLst/>
          </a:prstGeom>
        </p:spPr>
        <p:txBody>
          <a:bodyPr vert="horz" wrap="square" lIns="108000" tIns="288000" rIns="108000" bIns="180000" rtlCol="0">
            <a:sp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dirty="0"/>
              <a:t>p.</a:t>
            </a:r>
            <a:r>
              <a:rPr lang="en-US" altLang="ja-JP" sz="2800" dirty="0"/>
              <a:t>9</a:t>
            </a:r>
            <a:endParaRPr lang="ja-JP" altLang="en-US" sz="2800"/>
          </a:p>
        </p:txBody>
      </p:sp>
      <p:sp>
        <p:nvSpPr>
          <p:cNvPr id="13" name="テキスト ボックス 12">
            <a:extLst>
              <a:ext uri="{FF2B5EF4-FFF2-40B4-BE49-F238E27FC236}">
                <a16:creationId xmlns:a16="http://schemas.microsoft.com/office/drawing/2014/main" id="{2C76CCFF-62B0-254E-AB30-AC6294E8E8A6}"/>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2306968373"/>
      </p:ext>
    </p:extLst>
  </p:cSld>
  <p:clrMapOvr>
    <a:masterClrMapping/>
  </p:clrMapOvr>
  <mc:AlternateContent xmlns:mc="http://schemas.openxmlformats.org/markup-compatibility/2006" xmlns:p14="http://schemas.microsoft.com/office/powerpoint/2010/main">
    <mc:Choice Requires="p14">
      <p:transition spd="slow" p14:dur="2000" advTm="27349"/>
    </mc:Choice>
    <mc:Fallback xmlns="">
      <p:transition spd="slow" advTm="27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6">
                                            <p:txEl>
                                              <p:pRg st="0" end="0"/>
                                            </p:txEl>
                                          </p:spTgt>
                                        </p:tgtEl>
                                        <p:attrNameLst>
                                          <p:attrName>style.opacity</p:attrName>
                                        </p:attrNameLst>
                                      </p:cBhvr>
                                      <p:to>
                                        <p:strVal val="0.25"/>
                                      </p:to>
                                    </p:set>
                                    <p:animEffect filter="image" prLst="opacity: 0.25">
                                      <p:cBhvr rctx="IE">
                                        <p:cTn id="7" dur="indefinite"/>
                                        <p:tgtEl>
                                          <p:spTgt spid="6">
                                            <p:txEl>
                                              <p:pRg st="0" end="0"/>
                                            </p:txEl>
                                          </p:spTgt>
                                        </p:tgtEl>
                                      </p:cBhvr>
                                    </p:animEffect>
                                  </p:childTnLst>
                                </p:cTn>
                              </p:par>
                              <p:par>
                                <p:cTn id="8" presetID="9" presetClass="emph" presetSubtype="0" nodeType="withEffect">
                                  <p:stCondLst>
                                    <p:cond delay="0"/>
                                  </p:stCondLst>
                                  <p:childTnLst>
                                    <p:set>
                                      <p:cBhvr>
                                        <p:cTn id="9" dur="indefinite"/>
                                        <p:tgtEl>
                                          <p:spTgt spid="6">
                                            <p:txEl>
                                              <p:pRg st="1" end="1"/>
                                            </p:txEl>
                                          </p:spTgt>
                                        </p:tgtEl>
                                        <p:attrNameLst>
                                          <p:attrName>style.opacity</p:attrName>
                                        </p:attrNameLst>
                                      </p:cBhvr>
                                      <p:to>
                                        <p:strVal val="0.25"/>
                                      </p:to>
                                    </p:set>
                                    <p:animEffect filter="image" prLst="opacity: 0.25">
                                      <p:cBhvr rctx="IE">
                                        <p:cTn id="10" dur="indefinite"/>
                                        <p:tgtEl>
                                          <p:spTgt spid="6">
                                            <p:txEl>
                                              <p:pRg st="1" end="1"/>
                                            </p:txEl>
                                          </p:spTgt>
                                        </p:tgtEl>
                                      </p:cBhvr>
                                    </p:animEffect>
                                  </p:childTnLst>
                                </p:cTn>
                              </p:par>
                              <p:par>
                                <p:cTn id="11" presetID="9" presetClass="emph" presetSubtype="0" nodeType="withEffect">
                                  <p:stCondLst>
                                    <p:cond delay="0"/>
                                  </p:stCondLst>
                                  <p:childTnLst>
                                    <p:set>
                                      <p:cBhvr>
                                        <p:cTn id="12" dur="indefinite"/>
                                        <p:tgtEl>
                                          <p:spTgt spid="6">
                                            <p:txEl>
                                              <p:pRg st="2" end="2"/>
                                            </p:txEl>
                                          </p:spTgt>
                                        </p:tgtEl>
                                        <p:attrNameLst>
                                          <p:attrName>style.opacity</p:attrName>
                                        </p:attrNameLst>
                                      </p:cBhvr>
                                      <p:to>
                                        <p:strVal val="0.25"/>
                                      </p:to>
                                    </p:set>
                                    <p:animEffect filter="image" prLst="opacity: 0.25">
                                      <p:cBhvr rctx="IE">
                                        <p:cTn id="13" dur="indefinite"/>
                                        <p:tgtEl>
                                          <p:spTgt spid="6">
                                            <p:txEl>
                                              <p:pRg st="2" end="2"/>
                                            </p:txEl>
                                          </p:spTgt>
                                        </p:tgtEl>
                                      </p:cBhvr>
                                    </p:animEffect>
                                  </p:childTnLst>
                                </p:cTn>
                              </p:par>
                              <p:par>
                                <p:cTn id="14" presetID="9" presetClass="emph" presetSubtype="0" nodeType="withEffect">
                                  <p:stCondLst>
                                    <p:cond delay="0"/>
                                  </p:stCondLst>
                                  <p:childTnLst>
                                    <p:set>
                                      <p:cBhvr>
                                        <p:cTn id="15" dur="indefinite"/>
                                        <p:tgtEl>
                                          <p:spTgt spid="6">
                                            <p:txEl>
                                              <p:pRg st="3" end="3"/>
                                            </p:txEl>
                                          </p:spTgt>
                                        </p:tgtEl>
                                        <p:attrNameLst>
                                          <p:attrName>style.opacity</p:attrName>
                                        </p:attrNameLst>
                                      </p:cBhvr>
                                      <p:to>
                                        <p:strVal val="0.25"/>
                                      </p:to>
                                    </p:set>
                                    <p:animEffect filter="image" prLst="opacity: 0.25">
                                      <p:cBhvr rctx="IE">
                                        <p:cTn id="16" dur="indefinite"/>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6">
                                            <p:txEl>
                                              <p:pRg st="0" end="0"/>
                                            </p:txEl>
                                          </p:spTgt>
                                        </p:tgtEl>
                                        <p:attrNameLst>
                                          <p:attrName>style.opacity</p:attrName>
                                        </p:attrNameLst>
                                      </p:cBhvr>
                                      <p:to>
                                        <p:strVal val="0.75"/>
                                      </p:to>
                                    </p:set>
                                    <p:animEffect filter="image" prLst="opacity: 0.75">
                                      <p:cBhvr rctx="IE">
                                        <p:cTn id="21" dur="indefinite"/>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6">
                                            <p:txEl>
                                              <p:pRg st="1" end="1"/>
                                            </p:txEl>
                                          </p:spTgt>
                                        </p:tgtEl>
                                        <p:attrNameLst>
                                          <p:attrName>style.opacity</p:attrName>
                                        </p:attrNameLst>
                                      </p:cBhvr>
                                      <p:to>
                                        <p:strVal val="0.75"/>
                                      </p:to>
                                    </p:set>
                                    <p:animEffect filter="image" prLst="opacity: 0.75">
                                      <p:cBhvr rctx="IE">
                                        <p:cTn id="26" dur="indefinite"/>
                                        <p:tgtEl>
                                          <p:spTgt spid="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6">
                                            <p:txEl>
                                              <p:pRg st="2" end="2"/>
                                            </p:txEl>
                                          </p:spTgt>
                                        </p:tgtEl>
                                        <p:attrNameLst>
                                          <p:attrName>style.opacity</p:attrName>
                                        </p:attrNameLst>
                                      </p:cBhvr>
                                      <p:to>
                                        <p:strVal val="0.75"/>
                                      </p:to>
                                    </p:set>
                                    <p:animEffect filter="image" prLst="opacity: 0.75">
                                      <p:cBhvr rctx="IE">
                                        <p:cTn id="31" dur="indefinite"/>
                                        <p:tgtEl>
                                          <p:spTgt spid="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6">
                                            <p:txEl>
                                              <p:pRg st="3" end="3"/>
                                            </p:txEl>
                                          </p:spTgt>
                                        </p:tgtEl>
                                        <p:attrNameLst>
                                          <p:attrName>style.opacity</p:attrName>
                                        </p:attrNameLst>
                                      </p:cBhvr>
                                      <p:to>
                                        <p:strVal val="0.75"/>
                                      </p:to>
                                    </p:set>
                                    <p:animEffect filter="image" prLst="opacity: 0.75">
                                      <p:cBhvr rctx="IE">
                                        <p:cTn id="36" dur="indefinite"/>
                                        <p:tgtEl>
                                          <p:spTgt spid="6">
                                            <p:txEl>
                                              <p:pRg st="3" end="3"/>
                                            </p:txEl>
                                          </p:spTgt>
                                        </p:tgtEl>
                                      </p:cBhvr>
                                    </p:animEffect>
                                  </p:childTnLst>
                                </p:cTn>
                              </p:par>
                            </p:childTnLst>
                          </p:cTn>
                        </p:par>
                        <p:par>
                          <p:cTn id="37" fill="hold">
                            <p:stCondLst>
                              <p:cond delay="0"/>
                            </p:stCondLst>
                            <p:childTnLst>
                              <p:par>
                                <p:cTn id="38" presetID="10"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extLst>
    <p:ext uri="{E180D4A7-C9FB-4DFB-919C-405C955672EB}">
      <p14:showEvtLst xmlns:p14="http://schemas.microsoft.com/office/powerpoint/2010/main">
        <p14:playEvt time="16" objId="3"/>
        <p14:playEvt time="3160" objId="7"/>
        <p14:stopEvt time="3323" objId="3"/>
        <p14:playEvt time="8583" objId="8"/>
        <p14:stopEvt time="8700" objId="7"/>
        <p14:playEvt time="13525" objId="9"/>
        <p14:stopEvt time="13643" objId="8"/>
        <p14:playEvt time="20073" objId="11"/>
        <p14:stopEvt time="20191" objId="9"/>
        <p14:stopEvt time="25843" objId="11"/>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orient="vert" sz="quarter" idx="10"/>
          </p:nvPr>
        </p:nvSpPr>
        <p:spPr/>
        <p:txBody>
          <a:bodyPr>
            <a:spAutoFit/>
          </a:bodyPr>
          <a:lstStyle/>
          <a:p>
            <a:pPr marL="174625" indent="-174625"/>
            <a:r>
              <a:rPr lang="ja-JP" altLang="en-US">
                <a:solidFill>
                  <a:srgbClr val="F18300"/>
                </a:solidFill>
              </a:rPr>
              <a:t>❿</a:t>
            </a:r>
            <a:endParaRPr kumimoji="1" lang="ja-JP" altLang="en-US" dirty="0"/>
          </a:p>
        </p:txBody>
      </p:sp>
      <p:sp>
        <p:nvSpPr>
          <p:cNvPr id="2" name="タイトル 1">
            <a:extLst>
              <a:ext uri="{FF2B5EF4-FFF2-40B4-BE49-F238E27FC236}">
                <a16:creationId xmlns:a16="http://schemas.microsoft.com/office/drawing/2014/main" id="{7BD60A25-C99D-4F8E-975B-CAFBD88EA209}"/>
              </a:ext>
            </a:extLst>
          </p:cNvPr>
          <p:cNvSpPr>
            <a:spLocks noGrp="1"/>
          </p:cNvSpPr>
          <p:nvPr>
            <p:ph type="ctrTitle"/>
          </p:nvPr>
        </p:nvSpPr>
        <p:spPr/>
        <p:txBody>
          <a:bodyPr>
            <a:normAutofit/>
          </a:bodyPr>
          <a:lstStyle/>
          <a:p>
            <a:r>
              <a:rPr lang="ja-JP" altLang="en-US">
                <a:solidFill>
                  <a:srgbClr val="000000"/>
                </a:solidFill>
                <a:latin typeface="+mn-ea"/>
              </a:rPr>
              <a:t>安全配慮義務</a:t>
            </a:r>
            <a:endParaRPr kumimoji="1" lang="ja-JP" altLang="en-US" dirty="0"/>
          </a:p>
        </p:txBody>
      </p:sp>
      <p:sp>
        <p:nvSpPr>
          <p:cNvPr id="6" name="テキスト プレースホルダー 5">
            <a:extLst>
              <a:ext uri="{FF2B5EF4-FFF2-40B4-BE49-F238E27FC236}">
                <a16:creationId xmlns:a16="http://schemas.microsoft.com/office/drawing/2014/main" id="{8783B46D-5509-ED4F-9FE7-7F01398FFCBE}"/>
              </a:ext>
            </a:extLst>
          </p:cNvPr>
          <p:cNvSpPr>
            <a:spLocks noGrp="1"/>
          </p:cNvSpPr>
          <p:nvPr>
            <p:ph type="body" sz="quarter" idx="12"/>
          </p:nvPr>
        </p:nvSpPr>
        <p:spPr/>
        <p:txBody>
          <a:bodyPr/>
          <a:lstStyle/>
          <a:p>
            <a:pPr marL="355600" indent="-355600">
              <a:lnSpc>
                <a:spcPct val="100000"/>
              </a:lnSpc>
            </a:pPr>
            <a:r>
              <a:rPr lang="ja-JP" altLang="en-US">
                <a:solidFill>
                  <a:srgbClr val="000000"/>
                </a:solidFill>
                <a:latin typeface="+mn-ea"/>
              </a:rPr>
              <a:t>双方が相手方に対して被害が発生しないように注意</a:t>
            </a:r>
            <a:br>
              <a:rPr lang="en-US" altLang="ja-JP" dirty="0">
                <a:solidFill>
                  <a:srgbClr val="000000"/>
                </a:solidFill>
                <a:latin typeface="+mn-ea"/>
              </a:rPr>
            </a:br>
            <a:r>
              <a:rPr lang="ja-JP" altLang="en-US">
                <a:solidFill>
                  <a:srgbClr val="000000"/>
                </a:solidFill>
                <a:latin typeface="+mn-ea"/>
              </a:rPr>
              <a:t>を払わなければならないとする義務である。</a:t>
            </a:r>
          </a:p>
          <a:p>
            <a:pPr marL="355600" indent="-355600">
              <a:lnSpc>
                <a:spcPct val="100000"/>
              </a:lnSpc>
            </a:pPr>
            <a:r>
              <a:rPr lang="ja-JP" altLang="en-US">
                <a:solidFill>
                  <a:srgbClr val="000000"/>
                </a:solidFill>
                <a:latin typeface="+mn-ea"/>
              </a:rPr>
              <a:t>安全配慮義務は立場・身分によらず自然発生している。</a:t>
            </a:r>
          </a:p>
          <a:p>
            <a:pPr marL="355600" indent="-355600">
              <a:lnSpc>
                <a:spcPct val="100000"/>
              </a:lnSpc>
            </a:pPr>
            <a:r>
              <a:rPr lang="ja-JP" altLang="en-US">
                <a:solidFill>
                  <a:srgbClr val="000000"/>
                </a:solidFill>
                <a:latin typeface="+mn-ea"/>
              </a:rPr>
              <a:t>安全配慮義務違反で民事責任が問われることがある。</a:t>
            </a:r>
            <a:endParaRPr lang="ja-JP" altLang="en-US" dirty="0">
              <a:latin typeface="+mn-ea"/>
            </a:endParaRPr>
          </a:p>
        </p:txBody>
      </p:sp>
      <p:cxnSp>
        <p:nvCxnSpPr>
          <p:cNvPr id="14" name="直線矢印コネクタ 13">
            <a:extLst>
              <a:ext uri="{FF2B5EF4-FFF2-40B4-BE49-F238E27FC236}">
                <a16:creationId xmlns:a16="http://schemas.microsoft.com/office/drawing/2014/main" id="{2DE2025F-EAC5-2D42-8069-A1852E67D255}"/>
              </a:ext>
            </a:extLst>
          </p:cNvPr>
          <p:cNvCxnSpPr>
            <a:cxnSpLocks/>
          </p:cNvCxnSpPr>
          <p:nvPr/>
        </p:nvCxnSpPr>
        <p:spPr>
          <a:xfrm>
            <a:off x="3834958" y="4826259"/>
            <a:ext cx="1474084" cy="0"/>
          </a:xfrm>
          <a:prstGeom prst="straightConnector1">
            <a:avLst/>
          </a:prstGeom>
          <a:ln w="1397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86898961-909B-2B48-904C-6478AEDEDC8E}"/>
              </a:ext>
            </a:extLst>
          </p:cNvPr>
          <p:cNvCxnSpPr>
            <a:cxnSpLocks/>
          </p:cNvCxnSpPr>
          <p:nvPr/>
        </p:nvCxnSpPr>
        <p:spPr>
          <a:xfrm flipH="1">
            <a:off x="3787170" y="5229200"/>
            <a:ext cx="1474083" cy="0"/>
          </a:xfrm>
          <a:prstGeom prst="straightConnector1">
            <a:avLst/>
          </a:prstGeom>
          <a:ln w="139700">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8092F70E-16A5-5C40-832C-D7030DB238AD}"/>
              </a:ext>
            </a:extLst>
          </p:cNvPr>
          <p:cNvSpPr txBox="1"/>
          <p:nvPr/>
        </p:nvSpPr>
        <p:spPr>
          <a:xfrm>
            <a:off x="3710225" y="4147284"/>
            <a:ext cx="1723549" cy="400110"/>
          </a:xfrm>
          <a:prstGeom prst="rect">
            <a:avLst/>
          </a:prstGeom>
          <a:noFill/>
        </p:spPr>
        <p:txBody>
          <a:bodyPr wrap="none" rtlCol="0">
            <a:spAutoFit/>
          </a:bodyPr>
          <a:lstStyle/>
          <a:p>
            <a:pPr algn="l" rtl="0" fontAlgn="base">
              <a:spcBef>
                <a:spcPct val="0"/>
              </a:spcBef>
              <a:spcAft>
                <a:spcPct val="0"/>
              </a:spcAft>
            </a:pPr>
            <a:r>
              <a:rPr kumimoji="1" lang="ja-JP" altLang="en-US" sz="2000">
                <a:latin typeface="+mn-ea"/>
                <a:ea typeface="+mn-ea"/>
              </a:rPr>
              <a:t>安全配慮義務</a:t>
            </a:r>
          </a:p>
        </p:txBody>
      </p:sp>
      <p:sp>
        <p:nvSpPr>
          <p:cNvPr id="16" name="テキスト プレースホルダー 23">
            <a:extLst>
              <a:ext uri="{FF2B5EF4-FFF2-40B4-BE49-F238E27FC236}">
                <a16:creationId xmlns:a16="http://schemas.microsoft.com/office/drawing/2014/main" id="{C9B6048E-9B6D-E041-AA75-CAAF3C771CA0}"/>
              </a:ext>
            </a:extLst>
          </p:cNvPr>
          <p:cNvSpPr txBox="1">
            <a:spLocks/>
          </p:cNvSpPr>
          <p:nvPr/>
        </p:nvSpPr>
        <p:spPr>
          <a:xfrm>
            <a:off x="7956376" y="0"/>
            <a:ext cx="1188000" cy="871141"/>
          </a:xfrm>
          <a:prstGeom prst="rect">
            <a:avLst/>
          </a:prstGeom>
        </p:spPr>
        <p:txBody>
          <a:bodyPr vert="horz" wrap="square" lIns="108000" tIns="288000" rIns="108000" bIns="18000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dirty="0"/>
              <a:t>p.</a:t>
            </a:r>
            <a:r>
              <a:rPr lang="en-US" altLang="ja-JP" sz="2800" dirty="0"/>
              <a:t>10</a:t>
            </a:r>
            <a:endParaRPr lang="ja-JP" altLang="en-US" sz="2800"/>
          </a:p>
        </p:txBody>
      </p:sp>
      <p:pic>
        <p:nvPicPr>
          <p:cNvPr id="8" name="図 7">
            <a:extLst>
              <a:ext uri="{FF2B5EF4-FFF2-40B4-BE49-F238E27FC236}">
                <a16:creationId xmlns:a16="http://schemas.microsoft.com/office/drawing/2014/main" id="{1B888615-3586-C64B-9B40-D2752E9BD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903" y="3210835"/>
            <a:ext cx="1743590" cy="2926025"/>
          </a:xfrm>
          <a:prstGeom prst="rect">
            <a:avLst/>
          </a:prstGeom>
        </p:spPr>
      </p:pic>
      <p:pic>
        <p:nvPicPr>
          <p:cNvPr id="23" name="図 22" descr="時計 が含まれている画像&#10;&#10;自動的に生成された説明">
            <a:extLst>
              <a:ext uri="{FF2B5EF4-FFF2-40B4-BE49-F238E27FC236}">
                <a16:creationId xmlns:a16="http://schemas.microsoft.com/office/drawing/2014/main" id="{BF2F96E4-612B-A249-8435-8A0E4F33FF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7906" y="3210835"/>
            <a:ext cx="1723549" cy="2926025"/>
          </a:xfrm>
          <a:prstGeom prst="rect">
            <a:avLst/>
          </a:prstGeom>
        </p:spPr>
      </p:pic>
      <p:sp>
        <p:nvSpPr>
          <p:cNvPr id="22" name="テキスト ボックス 21">
            <a:extLst>
              <a:ext uri="{FF2B5EF4-FFF2-40B4-BE49-F238E27FC236}">
                <a16:creationId xmlns:a16="http://schemas.microsoft.com/office/drawing/2014/main" id="{B99C1191-D498-6C48-8792-B05D6F8AA697}"/>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917232445"/>
      </p:ext>
    </p:extLst>
  </p:cSld>
  <p:clrMapOvr>
    <a:masterClrMapping/>
  </p:clrMapOvr>
  <mc:AlternateContent xmlns:mc="http://schemas.openxmlformats.org/markup-compatibility/2006" xmlns:p14="http://schemas.microsoft.com/office/powerpoint/2010/main">
    <mc:Choice Requires="p14">
      <p:transition spd="slow" p14:dur="2000" advTm="33046"/>
    </mc:Choice>
    <mc:Fallback xmlns="">
      <p:transition spd="slow" advTm="33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6">
                                            <p:txEl>
                                              <p:pRg st="0" end="0"/>
                                            </p:txEl>
                                          </p:spTgt>
                                        </p:tgtEl>
                                        <p:attrNameLst>
                                          <p:attrName>style.opacity</p:attrName>
                                        </p:attrNameLst>
                                      </p:cBhvr>
                                      <p:to>
                                        <p:strVal val="0.25"/>
                                      </p:to>
                                    </p:set>
                                    <p:animEffect filter="image" prLst="opacity: 0.25">
                                      <p:cBhvr rctx="IE">
                                        <p:cTn id="7" dur="indefinite"/>
                                        <p:tgtEl>
                                          <p:spTgt spid="6">
                                            <p:txEl>
                                              <p:pRg st="0" end="0"/>
                                            </p:txEl>
                                          </p:spTgt>
                                        </p:tgtEl>
                                      </p:cBhvr>
                                    </p:animEffect>
                                  </p:childTnLst>
                                </p:cTn>
                              </p:par>
                              <p:par>
                                <p:cTn id="8" presetID="9" presetClass="emph" presetSubtype="0" nodeType="withEffect">
                                  <p:stCondLst>
                                    <p:cond delay="0"/>
                                  </p:stCondLst>
                                  <p:childTnLst>
                                    <p:set>
                                      <p:cBhvr>
                                        <p:cTn id="9" dur="indefinite"/>
                                        <p:tgtEl>
                                          <p:spTgt spid="6">
                                            <p:txEl>
                                              <p:pRg st="1" end="1"/>
                                            </p:txEl>
                                          </p:spTgt>
                                        </p:tgtEl>
                                        <p:attrNameLst>
                                          <p:attrName>style.opacity</p:attrName>
                                        </p:attrNameLst>
                                      </p:cBhvr>
                                      <p:to>
                                        <p:strVal val="0.25"/>
                                      </p:to>
                                    </p:set>
                                    <p:animEffect filter="image" prLst="opacity: 0.25">
                                      <p:cBhvr rctx="IE">
                                        <p:cTn id="10" dur="indefinite"/>
                                        <p:tgtEl>
                                          <p:spTgt spid="6">
                                            <p:txEl>
                                              <p:pRg st="1" end="1"/>
                                            </p:txEl>
                                          </p:spTgt>
                                        </p:tgtEl>
                                      </p:cBhvr>
                                    </p:animEffect>
                                  </p:childTnLst>
                                </p:cTn>
                              </p:par>
                              <p:par>
                                <p:cTn id="11" presetID="9" presetClass="emph" presetSubtype="0" nodeType="withEffect">
                                  <p:stCondLst>
                                    <p:cond delay="0"/>
                                  </p:stCondLst>
                                  <p:childTnLst>
                                    <p:set>
                                      <p:cBhvr>
                                        <p:cTn id="12" dur="indefinite"/>
                                        <p:tgtEl>
                                          <p:spTgt spid="6">
                                            <p:txEl>
                                              <p:pRg st="2" end="2"/>
                                            </p:txEl>
                                          </p:spTgt>
                                        </p:tgtEl>
                                        <p:attrNameLst>
                                          <p:attrName>style.opacity</p:attrName>
                                        </p:attrNameLst>
                                      </p:cBhvr>
                                      <p:to>
                                        <p:strVal val="0.25"/>
                                      </p:to>
                                    </p:set>
                                    <p:animEffect filter="image" prLst="opacity: 0.25">
                                      <p:cBhvr rctx="IE">
                                        <p:cTn id="13" dur="indefinite"/>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6">
                                            <p:txEl>
                                              <p:pRg st="0" end="0"/>
                                            </p:txEl>
                                          </p:spTgt>
                                        </p:tgtEl>
                                        <p:attrNameLst>
                                          <p:attrName>style.opacity</p:attrName>
                                        </p:attrNameLst>
                                      </p:cBhvr>
                                      <p:to>
                                        <p:strVal val="0.75"/>
                                      </p:to>
                                    </p:set>
                                    <p:animEffect filter="image" prLst="opacity: 0.75">
                                      <p:cBhvr rctx="IE">
                                        <p:cTn id="18" dur="indefinite"/>
                                        <p:tgtEl>
                                          <p:spTgt spid="6">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par>
                                <p:cTn id="25" presetID="10" presetClass="entr" presetSubtype="0" fill="hold" nodeType="withEffect">
                                  <p:stCondLst>
                                    <p:cond delay="2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200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200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6">
                                            <p:txEl>
                                              <p:pRg st="1" end="1"/>
                                            </p:txEl>
                                          </p:spTgt>
                                        </p:tgtEl>
                                        <p:attrNameLst>
                                          <p:attrName>style.opacity</p:attrName>
                                        </p:attrNameLst>
                                      </p:cBhvr>
                                      <p:to>
                                        <p:strVal val="0.75"/>
                                      </p:to>
                                    </p:set>
                                    <p:animEffect filter="image" prLst="opacity: 0.75">
                                      <p:cBhvr rctx="IE">
                                        <p:cTn id="38" dur="indefinite"/>
                                        <p:tgtEl>
                                          <p:spTgt spid="6">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mph" presetSubtype="0" nodeType="clickEffect">
                                  <p:stCondLst>
                                    <p:cond delay="0"/>
                                  </p:stCondLst>
                                  <p:childTnLst>
                                    <p:set>
                                      <p:cBhvr>
                                        <p:cTn id="42" dur="indefinite"/>
                                        <p:tgtEl>
                                          <p:spTgt spid="6">
                                            <p:txEl>
                                              <p:pRg st="2" end="2"/>
                                            </p:txEl>
                                          </p:spTgt>
                                        </p:tgtEl>
                                        <p:attrNameLst>
                                          <p:attrName>style.opacity</p:attrName>
                                        </p:attrNameLst>
                                      </p:cBhvr>
                                      <p:to>
                                        <p:strVal val="0.75"/>
                                      </p:to>
                                    </p:set>
                                    <p:animEffect filter="image" prLst="opacity: 0.75">
                                      <p:cBhvr rctx="IE">
                                        <p:cTn id="43" dur="indefinite"/>
                                        <p:tgtEl>
                                          <p:spTgt spid="6">
                                            <p:txEl>
                                              <p:pRg st="2" end="2"/>
                                            </p:txEl>
                                          </p:spTgt>
                                        </p:tgtEl>
                                      </p:cBhvr>
                                    </p:animEffect>
                                  </p:childTnLst>
                                </p:cTn>
                              </p:par>
                            </p:childTnLst>
                          </p:cTn>
                        </p:par>
                        <p:par>
                          <p:cTn id="44" fill="hold">
                            <p:stCondLst>
                              <p:cond delay="0"/>
                            </p:stCondLst>
                            <p:childTnLst>
                              <p:par>
                                <p:cTn id="45" presetID="10"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extLst>
    <p:ext uri="{E180D4A7-C9FB-4DFB-919C-405C955672EB}">
      <p14:showEvtLst xmlns:p14="http://schemas.microsoft.com/office/powerpoint/2010/main">
        <p14:playEvt time="29" objId="13"/>
        <p14:playEvt time="3561" objId="3"/>
        <p14:stopEvt time="3705" objId="13"/>
        <p14:playEvt time="17610" objId="18"/>
        <p14:stopEvt time="17753" objId="3"/>
        <p14:playEvt time="24494" objId="19"/>
        <p14:stopEvt time="24638" objId="18"/>
        <p14:stopEvt time="32096" objId="19"/>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orient="vert" sz="quarter" idx="10"/>
          </p:nvPr>
        </p:nvSpPr>
        <p:spPr/>
        <p:txBody>
          <a:bodyPr>
            <a:spAutoFit/>
          </a:bodyPr>
          <a:lstStyle/>
          <a:p>
            <a:pPr lvl="0"/>
            <a:r>
              <a:rPr lang="ja-JP" altLang="en-US"/>
              <a:t>⓫</a:t>
            </a:r>
            <a:endParaRPr lang="ja-JP" altLang="en-US" sz="3600"/>
          </a:p>
        </p:txBody>
      </p:sp>
      <p:sp>
        <p:nvSpPr>
          <p:cNvPr id="2" name="タイトル 1">
            <a:extLst>
              <a:ext uri="{FF2B5EF4-FFF2-40B4-BE49-F238E27FC236}">
                <a16:creationId xmlns:a16="http://schemas.microsoft.com/office/drawing/2014/main" id="{7BD60A25-C99D-4F8E-975B-CAFBD88EA209}"/>
              </a:ext>
            </a:extLst>
          </p:cNvPr>
          <p:cNvSpPr>
            <a:spLocks noGrp="1"/>
          </p:cNvSpPr>
          <p:nvPr>
            <p:ph type="ctrTitle"/>
          </p:nvPr>
        </p:nvSpPr>
        <p:spPr/>
        <p:txBody>
          <a:bodyPr>
            <a:normAutofit/>
          </a:bodyPr>
          <a:lstStyle/>
          <a:p>
            <a:r>
              <a:rPr lang="ja-JP" altLang="en-US">
                <a:solidFill>
                  <a:srgbClr val="000000"/>
                </a:solidFill>
              </a:rPr>
              <a:t>安全衛生の３管理</a:t>
            </a:r>
            <a:endParaRPr kumimoji="1" lang="ja-JP" altLang="en-US" dirty="0"/>
          </a:p>
        </p:txBody>
      </p:sp>
      <p:sp>
        <p:nvSpPr>
          <p:cNvPr id="6" name="テキスト プレースホルダー 5">
            <a:extLst>
              <a:ext uri="{FF2B5EF4-FFF2-40B4-BE49-F238E27FC236}">
                <a16:creationId xmlns:a16="http://schemas.microsoft.com/office/drawing/2014/main" id="{8783B46D-5509-ED4F-9FE7-7F01398FFCBE}"/>
              </a:ext>
            </a:extLst>
          </p:cNvPr>
          <p:cNvSpPr>
            <a:spLocks noGrp="1"/>
          </p:cNvSpPr>
          <p:nvPr>
            <p:ph type="body" sz="quarter" idx="12"/>
          </p:nvPr>
        </p:nvSpPr>
        <p:spPr/>
        <p:txBody>
          <a:bodyPr/>
          <a:lstStyle/>
          <a:p>
            <a:pPr marL="347663" indent="-339725">
              <a:lnSpc>
                <a:spcPct val="110000"/>
              </a:lnSpc>
            </a:pPr>
            <a:r>
              <a:rPr lang="ja-JP" altLang="en-US">
                <a:solidFill>
                  <a:srgbClr val="000000"/>
                </a:solidFill>
                <a:latin typeface="+mn-ea"/>
                <a:ea typeface="+mn-ea"/>
              </a:rPr>
              <a:t>作業環境管理</a:t>
            </a:r>
            <a:r>
              <a:rPr lang="en-US" altLang="ja-JP" dirty="0">
                <a:solidFill>
                  <a:srgbClr val="000000"/>
                </a:solidFill>
                <a:latin typeface="+mn-ea"/>
                <a:ea typeface="+mn-ea"/>
              </a:rPr>
              <a:t>…</a:t>
            </a:r>
            <a:r>
              <a:rPr lang="ja-JP" altLang="en-US">
                <a:solidFill>
                  <a:srgbClr val="000000"/>
                </a:solidFill>
                <a:latin typeface="+mn-ea"/>
                <a:ea typeface="+mn-ea"/>
              </a:rPr>
              <a:t>作業を行う場の適正化</a:t>
            </a:r>
          </a:p>
          <a:p>
            <a:pPr marL="347663" indent="-339725">
              <a:lnSpc>
                <a:spcPct val="110000"/>
              </a:lnSpc>
            </a:pPr>
            <a:r>
              <a:rPr lang="ja-JP" altLang="en-US">
                <a:solidFill>
                  <a:srgbClr val="000000"/>
                </a:solidFill>
                <a:latin typeface="+mn-ea"/>
                <a:ea typeface="+mn-ea"/>
              </a:rPr>
              <a:t>作業管理</a:t>
            </a:r>
            <a:r>
              <a:rPr lang="en-US" altLang="ja-JP" dirty="0">
                <a:solidFill>
                  <a:srgbClr val="000000"/>
                </a:solidFill>
                <a:latin typeface="+mn-ea"/>
                <a:ea typeface="+mn-ea"/>
              </a:rPr>
              <a:t>………</a:t>
            </a:r>
            <a:r>
              <a:rPr lang="ja-JP" altLang="en-US">
                <a:solidFill>
                  <a:srgbClr val="000000"/>
                </a:solidFill>
                <a:latin typeface="+mn-ea"/>
                <a:ea typeface="+mn-ea"/>
              </a:rPr>
              <a:t>作業方法の適正化</a:t>
            </a:r>
          </a:p>
          <a:p>
            <a:pPr marL="347663" indent="-339725">
              <a:lnSpc>
                <a:spcPct val="110000"/>
              </a:lnSpc>
            </a:pPr>
            <a:r>
              <a:rPr lang="ja-JP" altLang="en-US">
                <a:solidFill>
                  <a:srgbClr val="000000"/>
                </a:solidFill>
                <a:latin typeface="+mn-ea"/>
                <a:ea typeface="+mn-ea"/>
              </a:rPr>
              <a:t>健康管理</a:t>
            </a:r>
            <a:r>
              <a:rPr lang="en-US" altLang="ja-JP" dirty="0">
                <a:solidFill>
                  <a:srgbClr val="000000"/>
                </a:solidFill>
                <a:latin typeface="+mn-ea"/>
                <a:ea typeface="+mn-ea"/>
              </a:rPr>
              <a:t>………</a:t>
            </a:r>
            <a:r>
              <a:rPr lang="ja-JP" altLang="en-US">
                <a:solidFill>
                  <a:srgbClr val="000000"/>
                </a:solidFill>
                <a:latin typeface="+mn-ea"/>
                <a:ea typeface="+mn-ea"/>
              </a:rPr>
              <a:t>健康を保つ</a:t>
            </a:r>
            <a:endParaRPr lang="ja-JP" altLang="en-US" kern="0" dirty="0">
              <a:solidFill>
                <a:srgbClr val="000000"/>
              </a:solidFill>
              <a:latin typeface="+mn-ea"/>
              <a:ea typeface="+mn-ea"/>
            </a:endParaRPr>
          </a:p>
        </p:txBody>
      </p:sp>
      <p:sp>
        <p:nvSpPr>
          <p:cNvPr id="8" name="円/楕円 7">
            <a:extLst>
              <a:ext uri="{FF2B5EF4-FFF2-40B4-BE49-F238E27FC236}">
                <a16:creationId xmlns:a16="http://schemas.microsoft.com/office/drawing/2014/main" id="{A316F3BB-97D2-204A-855D-AF06518493E4}"/>
              </a:ext>
            </a:extLst>
          </p:cNvPr>
          <p:cNvSpPr/>
          <p:nvPr/>
        </p:nvSpPr>
        <p:spPr>
          <a:xfrm>
            <a:off x="3685631" y="2939369"/>
            <a:ext cx="1772738" cy="177273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chemeClr val="tx1">
                    <a:lumMod val="65000"/>
                    <a:lumOff val="35000"/>
                  </a:schemeClr>
                </a:solidFill>
              </a:rPr>
              <a:t>作業環境</a:t>
            </a:r>
            <a:endParaRPr kumimoji="1" lang="en-US" altLang="ja-JP" sz="2000" dirty="0">
              <a:solidFill>
                <a:schemeClr val="tx1">
                  <a:lumMod val="65000"/>
                  <a:lumOff val="35000"/>
                </a:schemeClr>
              </a:solidFill>
            </a:endParaRPr>
          </a:p>
          <a:p>
            <a:pPr algn="ctr"/>
            <a:r>
              <a:rPr kumimoji="1" lang="ja-JP" altLang="en-US" sz="2000">
                <a:solidFill>
                  <a:schemeClr val="tx1">
                    <a:lumMod val="65000"/>
                    <a:lumOff val="35000"/>
                  </a:schemeClr>
                </a:solidFill>
              </a:rPr>
              <a:t>管理</a:t>
            </a:r>
          </a:p>
        </p:txBody>
      </p:sp>
      <p:sp>
        <p:nvSpPr>
          <p:cNvPr id="9" name="円/楕円 8">
            <a:extLst>
              <a:ext uri="{FF2B5EF4-FFF2-40B4-BE49-F238E27FC236}">
                <a16:creationId xmlns:a16="http://schemas.microsoft.com/office/drawing/2014/main" id="{08183E3A-71FD-6541-A72C-F7175D03130C}"/>
              </a:ext>
            </a:extLst>
          </p:cNvPr>
          <p:cNvSpPr/>
          <p:nvPr/>
        </p:nvSpPr>
        <p:spPr>
          <a:xfrm>
            <a:off x="2722388" y="4582975"/>
            <a:ext cx="1772738" cy="177273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chemeClr val="tx1">
                    <a:lumMod val="65000"/>
                    <a:lumOff val="35000"/>
                  </a:schemeClr>
                </a:solidFill>
              </a:rPr>
              <a:t>作業</a:t>
            </a:r>
            <a:endParaRPr kumimoji="1" lang="en-US" altLang="ja-JP" sz="2000" dirty="0">
              <a:solidFill>
                <a:schemeClr val="tx1">
                  <a:lumMod val="65000"/>
                  <a:lumOff val="35000"/>
                </a:schemeClr>
              </a:solidFill>
            </a:endParaRPr>
          </a:p>
          <a:p>
            <a:pPr algn="ctr"/>
            <a:r>
              <a:rPr kumimoji="1" lang="ja-JP" altLang="en-US" sz="2000">
                <a:solidFill>
                  <a:schemeClr val="tx1">
                    <a:lumMod val="65000"/>
                    <a:lumOff val="35000"/>
                  </a:schemeClr>
                </a:solidFill>
              </a:rPr>
              <a:t>管理</a:t>
            </a:r>
          </a:p>
        </p:txBody>
      </p:sp>
      <p:sp>
        <p:nvSpPr>
          <p:cNvPr id="10" name="円/楕円 9">
            <a:extLst>
              <a:ext uri="{FF2B5EF4-FFF2-40B4-BE49-F238E27FC236}">
                <a16:creationId xmlns:a16="http://schemas.microsoft.com/office/drawing/2014/main" id="{092DADB0-1640-204A-BC74-8ED0C66DB827}"/>
              </a:ext>
            </a:extLst>
          </p:cNvPr>
          <p:cNvSpPr/>
          <p:nvPr/>
        </p:nvSpPr>
        <p:spPr>
          <a:xfrm>
            <a:off x="4648875" y="4588695"/>
            <a:ext cx="1772738" cy="177273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chemeClr val="tx1">
                    <a:lumMod val="65000"/>
                    <a:lumOff val="35000"/>
                  </a:schemeClr>
                </a:solidFill>
              </a:rPr>
              <a:t>健康</a:t>
            </a:r>
            <a:endParaRPr kumimoji="1" lang="en-US" altLang="ja-JP" sz="2000" dirty="0">
              <a:solidFill>
                <a:schemeClr val="tx1">
                  <a:lumMod val="65000"/>
                  <a:lumOff val="35000"/>
                </a:schemeClr>
              </a:solidFill>
            </a:endParaRPr>
          </a:p>
          <a:p>
            <a:pPr algn="ctr"/>
            <a:r>
              <a:rPr kumimoji="1" lang="ja-JP" altLang="en-US" sz="2000">
                <a:solidFill>
                  <a:schemeClr val="tx1">
                    <a:lumMod val="65000"/>
                    <a:lumOff val="35000"/>
                  </a:schemeClr>
                </a:solidFill>
              </a:rPr>
              <a:t>管理</a:t>
            </a:r>
          </a:p>
        </p:txBody>
      </p:sp>
      <p:sp>
        <p:nvSpPr>
          <p:cNvPr id="14" name="テキスト プレースホルダー 23">
            <a:extLst>
              <a:ext uri="{FF2B5EF4-FFF2-40B4-BE49-F238E27FC236}">
                <a16:creationId xmlns:a16="http://schemas.microsoft.com/office/drawing/2014/main" id="{27DF5F4F-E933-5E4F-9321-42D3453F15C9}"/>
              </a:ext>
            </a:extLst>
          </p:cNvPr>
          <p:cNvSpPr txBox="1">
            <a:spLocks/>
          </p:cNvSpPr>
          <p:nvPr/>
        </p:nvSpPr>
        <p:spPr>
          <a:xfrm>
            <a:off x="7956376" y="0"/>
            <a:ext cx="1188000" cy="1124744"/>
          </a:xfrm>
          <a:prstGeom prst="rect">
            <a:avLst/>
          </a:prstGeom>
        </p:spPr>
        <p:txBody>
          <a:bodyPr vert="horz" wrap="square" lIns="108000" tIns="288000" rIns="108000" bIns="18000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dirty="0"/>
              <a:t>p.</a:t>
            </a:r>
            <a:r>
              <a:rPr lang="en-US" altLang="ja-JP" sz="2800" dirty="0"/>
              <a:t>11</a:t>
            </a:r>
            <a:endParaRPr lang="ja-JP" altLang="en-US" sz="2800"/>
          </a:p>
        </p:txBody>
      </p:sp>
      <p:sp>
        <p:nvSpPr>
          <p:cNvPr id="16" name="テキスト ボックス 15">
            <a:extLst>
              <a:ext uri="{FF2B5EF4-FFF2-40B4-BE49-F238E27FC236}">
                <a16:creationId xmlns:a16="http://schemas.microsoft.com/office/drawing/2014/main" id="{A146B1F8-DF6B-C048-8244-D02A36E2CBE9}"/>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4090497959"/>
      </p:ext>
    </p:extLst>
  </p:cSld>
  <p:clrMapOvr>
    <a:masterClrMapping/>
  </p:clrMapOvr>
  <mc:AlternateContent xmlns:mc="http://schemas.openxmlformats.org/markup-compatibility/2006" xmlns:p14="http://schemas.microsoft.com/office/powerpoint/2010/main">
    <mc:Choice Requires="p14">
      <p:transition spd="slow" p14:dur="2000" advTm="29459"/>
    </mc:Choice>
    <mc:Fallback xmlns="">
      <p:transition spd="slow" advTm="29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6">
                                            <p:txEl>
                                              <p:pRg st="0" end="0"/>
                                            </p:txEl>
                                          </p:spTgt>
                                        </p:tgtEl>
                                        <p:attrNameLst>
                                          <p:attrName>style.opacity</p:attrName>
                                        </p:attrNameLst>
                                      </p:cBhvr>
                                      <p:to>
                                        <p:strVal val="0.25"/>
                                      </p:to>
                                    </p:set>
                                    <p:animEffect filter="image" prLst="opacity: 0.25">
                                      <p:cBhvr rctx="IE">
                                        <p:cTn id="7" dur="indefinite"/>
                                        <p:tgtEl>
                                          <p:spTgt spid="6">
                                            <p:txEl>
                                              <p:pRg st="0" end="0"/>
                                            </p:txEl>
                                          </p:spTgt>
                                        </p:tgtEl>
                                      </p:cBhvr>
                                    </p:animEffect>
                                  </p:childTnLst>
                                </p:cTn>
                              </p:par>
                              <p:par>
                                <p:cTn id="8" presetID="9" presetClass="emph" presetSubtype="0" nodeType="withEffect">
                                  <p:stCondLst>
                                    <p:cond delay="0"/>
                                  </p:stCondLst>
                                  <p:childTnLst>
                                    <p:set>
                                      <p:cBhvr>
                                        <p:cTn id="9" dur="indefinite"/>
                                        <p:tgtEl>
                                          <p:spTgt spid="6">
                                            <p:txEl>
                                              <p:pRg st="1" end="1"/>
                                            </p:txEl>
                                          </p:spTgt>
                                        </p:tgtEl>
                                        <p:attrNameLst>
                                          <p:attrName>style.opacity</p:attrName>
                                        </p:attrNameLst>
                                      </p:cBhvr>
                                      <p:to>
                                        <p:strVal val="0.25"/>
                                      </p:to>
                                    </p:set>
                                    <p:animEffect filter="image" prLst="opacity: 0.25">
                                      <p:cBhvr rctx="IE">
                                        <p:cTn id="10" dur="indefinite"/>
                                        <p:tgtEl>
                                          <p:spTgt spid="6">
                                            <p:txEl>
                                              <p:pRg st="1" end="1"/>
                                            </p:txEl>
                                          </p:spTgt>
                                        </p:tgtEl>
                                      </p:cBhvr>
                                    </p:animEffect>
                                  </p:childTnLst>
                                </p:cTn>
                              </p:par>
                              <p:par>
                                <p:cTn id="11" presetID="9" presetClass="emph" presetSubtype="0" nodeType="withEffect">
                                  <p:stCondLst>
                                    <p:cond delay="0"/>
                                  </p:stCondLst>
                                  <p:childTnLst>
                                    <p:set>
                                      <p:cBhvr>
                                        <p:cTn id="12" dur="indefinite"/>
                                        <p:tgtEl>
                                          <p:spTgt spid="6">
                                            <p:txEl>
                                              <p:pRg st="2" end="2"/>
                                            </p:txEl>
                                          </p:spTgt>
                                        </p:tgtEl>
                                        <p:attrNameLst>
                                          <p:attrName>style.opacity</p:attrName>
                                        </p:attrNameLst>
                                      </p:cBhvr>
                                      <p:to>
                                        <p:strVal val="0.25"/>
                                      </p:to>
                                    </p:set>
                                    <p:animEffect filter="image" prLst="opacity: 0.25">
                                      <p:cBhvr rctx="IE">
                                        <p:cTn id="13" dur="indefinite"/>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6">
                                            <p:txEl>
                                              <p:pRg st="0" end="0"/>
                                            </p:txEl>
                                          </p:spTgt>
                                        </p:tgtEl>
                                        <p:attrNameLst>
                                          <p:attrName>style.opacity</p:attrName>
                                        </p:attrNameLst>
                                      </p:cBhvr>
                                      <p:to>
                                        <p:strVal val="0.75"/>
                                      </p:to>
                                    </p:set>
                                    <p:animEffect filter="image" prLst="opacity: 0.75">
                                      <p:cBhvr rctx="IE">
                                        <p:cTn id="18" dur="indefinite"/>
                                        <p:tgtEl>
                                          <p:spTgt spid="6">
                                            <p:txEl>
                                              <p:pRg st="0" end="0"/>
                                            </p:txEl>
                                          </p:spTgt>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6">
                                            <p:txEl>
                                              <p:pRg st="1" end="1"/>
                                            </p:txEl>
                                          </p:spTgt>
                                        </p:tgtEl>
                                        <p:attrNameLst>
                                          <p:attrName>style.opacity</p:attrName>
                                        </p:attrNameLst>
                                      </p:cBhvr>
                                      <p:to>
                                        <p:strVal val="0.75"/>
                                      </p:to>
                                    </p:set>
                                    <p:animEffect filter="image" prLst="opacity: 0.75">
                                      <p:cBhvr rctx="IE">
                                        <p:cTn id="26" dur="indefinite"/>
                                        <p:tgtEl>
                                          <p:spTgt spid="6">
                                            <p:txEl>
                                              <p:pRg st="1" end="1"/>
                                            </p:txEl>
                                          </p:spTgt>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mph" presetSubtype="0" nodeType="clickEffect">
                                  <p:stCondLst>
                                    <p:cond delay="0"/>
                                  </p:stCondLst>
                                  <p:childTnLst>
                                    <p:set>
                                      <p:cBhvr>
                                        <p:cTn id="33" dur="indefinite"/>
                                        <p:tgtEl>
                                          <p:spTgt spid="6">
                                            <p:txEl>
                                              <p:pRg st="2" end="2"/>
                                            </p:txEl>
                                          </p:spTgt>
                                        </p:tgtEl>
                                        <p:attrNameLst>
                                          <p:attrName>style.opacity</p:attrName>
                                        </p:attrNameLst>
                                      </p:cBhvr>
                                      <p:to>
                                        <p:strVal val="0.75"/>
                                      </p:to>
                                    </p:set>
                                    <p:animEffect filter="image" prLst="opacity: 0.75">
                                      <p:cBhvr rctx="IE">
                                        <p:cTn id="34" dur="indefinite"/>
                                        <p:tgtEl>
                                          <p:spTgt spid="6">
                                            <p:txEl>
                                              <p:pRg st="2" end="2"/>
                                            </p:txEl>
                                          </p:spTgt>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6" grpId="0" animBg="1"/>
    </p:bldLst>
  </p:timing>
  <p:extLst>
    <p:ext uri="{E180D4A7-C9FB-4DFB-919C-405C955672EB}">
      <p14:showEvtLst xmlns:p14="http://schemas.microsoft.com/office/powerpoint/2010/main">
        <p14:playEvt time="35" objId="5"/>
        <p14:playEvt time="4864" objId="7"/>
        <p14:stopEvt time="5027" objId="5"/>
        <p14:playEvt time="10627" objId="12"/>
        <p14:stopEvt time="10722" objId="7"/>
        <p14:playEvt time="15486" objId="13"/>
        <p14:stopEvt time="15603" objId="12"/>
        <p14:stopEvt time="27910" objId="1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orient="vert" sz="quarter" idx="10"/>
          </p:nvPr>
        </p:nvSpPr>
        <p:spPr/>
        <p:txBody>
          <a:bodyPr>
            <a:normAutofit/>
          </a:bodyPr>
          <a:lstStyle/>
          <a:p>
            <a:pPr marL="174625" indent="-174625"/>
            <a:r>
              <a:rPr kumimoji="1" lang="ja-JP" altLang="en-US"/>
              <a:t>⓬</a:t>
            </a:r>
            <a:endParaRPr kumimoji="1" lang="ja-JP" altLang="en-US" dirty="0"/>
          </a:p>
        </p:txBody>
      </p:sp>
      <p:sp>
        <p:nvSpPr>
          <p:cNvPr id="2" name="タイトル 1">
            <a:extLst>
              <a:ext uri="{FF2B5EF4-FFF2-40B4-BE49-F238E27FC236}">
                <a16:creationId xmlns:a16="http://schemas.microsoft.com/office/drawing/2014/main" id="{7BD60A25-C99D-4F8E-975B-CAFBD88EA209}"/>
              </a:ext>
            </a:extLst>
          </p:cNvPr>
          <p:cNvSpPr>
            <a:spLocks noGrp="1"/>
          </p:cNvSpPr>
          <p:nvPr>
            <p:ph type="ctrTitle"/>
          </p:nvPr>
        </p:nvSpPr>
        <p:spPr/>
        <p:txBody>
          <a:bodyPr>
            <a:normAutofit/>
          </a:bodyPr>
          <a:lstStyle/>
          <a:p>
            <a:r>
              <a:rPr lang="en-US" altLang="ja-JP" dirty="0">
                <a:solidFill>
                  <a:srgbClr val="000000"/>
                </a:solidFill>
              </a:rPr>
              <a:t>4S</a:t>
            </a:r>
            <a:r>
              <a:rPr lang="ja-JP" altLang="en-US">
                <a:solidFill>
                  <a:srgbClr val="000000"/>
                </a:solidFill>
              </a:rPr>
              <a:t>（よんえす）</a:t>
            </a:r>
            <a:endParaRPr lang="ja-JP" altLang="en-US" kern="0" dirty="0"/>
          </a:p>
        </p:txBody>
      </p:sp>
      <p:sp>
        <p:nvSpPr>
          <p:cNvPr id="6" name="テキスト プレースホルダー 5">
            <a:extLst>
              <a:ext uri="{FF2B5EF4-FFF2-40B4-BE49-F238E27FC236}">
                <a16:creationId xmlns:a16="http://schemas.microsoft.com/office/drawing/2014/main" id="{0609AAEB-DEC8-994E-94F7-9A79C65CE967}"/>
              </a:ext>
            </a:extLst>
          </p:cNvPr>
          <p:cNvSpPr>
            <a:spLocks noGrp="1"/>
          </p:cNvSpPr>
          <p:nvPr>
            <p:ph type="body" sz="quarter" idx="12"/>
          </p:nvPr>
        </p:nvSpPr>
        <p:spPr/>
        <p:txBody>
          <a:bodyPr/>
          <a:lstStyle/>
          <a:p>
            <a:pPr marL="355600" indent="-347663">
              <a:lnSpc>
                <a:spcPct val="100000"/>
              </a:lnSpc>
            </a:pPr>
            <a:r>
              <a:rPr lang="ja-JP" altLang="en-US">
                <a:solidFill>
                  <a:srgbClr val="000000"/>
                </a:solidFill>
                <a:latin typeface="+mn-ea"/>
                <a:ea typeface="+mn-ea"/>
              </a:rPr>
              <a:t>整理</a:t>
            </a:r>
            <a:r>
              <a:rPr lang="ja-JP" altLang="en-US">
                <a:solidFill>
                  <a:srgbClr val="000000"/>
                </a:solidFill>
                <a:latin typeface="+mn-ea"/>
                <a:ea typeface="+mn-ea"/>
                <a:cs typeface="Arial" panose="020B0604020202020204" pitchFamily="34" charset="0"/>
              </a:rPr>
              <a:t>（</a:t>
            </a:r>
            <a:r>
              <a:rPr lang="en-US" altLang="ja-JP" dirty="0" err="1">
                <a:solidFill>
                  <a:srgbClr val="000000"/>
                </a:solidFill>
                <a:latin typeface="+mn-ea"/>
                <a:ea typeface="+mn-ea"/>
                <a:cs typeface="Arial" panose="020B0604020202020204" pitchFamily="34" charset="0"/>
              </a:rPr>
              <a:t>Seiri</a:t>
            </a:r>
            <a:r>
              <a:rPr lang="ja-JP" altLang="en-US">
                <a:solidFill>
                  <a:srgbClr val="000000"/>
                </a:solidFill>
                <a:latin typeface="+mn-ea"/>
                <a:ea typeface="+mn-ea"/>
                <a:cs typeface="Arial" panose="020B0604020202020204" pitchFamily="34" charset="0"/>
              </a:rPr>
              <a:t>）</a:t>
            </a:r>
            <a:br>
              <a:rPr lang="en-US" altLang="ja-JP" dirty="0">
                <a:solidFill>
                  <a:srgbClr val="000000"/>
                </a:solidFill>
                <a:latin typeface="+mn-ea"/>
                <a:ea typeface="+mn-ea"/>
                <a:cs typeface="Arial" panose="020B0604020202020204" pitchFamily="34" charset="0"/>
              </a:rPr>
            </a:br>
            <a:r>
              <a:rPr lang="ja-JP" altLang="en-US">
                <a:solidFill>
                  <a:srgbClr val="000000"/>
                </a:solidFill>
                <a:latin typeface="+mn-ea"/>
                <a:ea typeface="+mn-ea"/>
                <a:cs typeface="Arial" panose="020B0604020202020204" pitchFamily="34" charset="0"/>
              </a:rPr>
              <a:t>　</a:t>
            </a:r>
            <a:r>
              <a:rPr lang="en-US" altLang="ja-JP" dirty="0">
                <a:solidFill>
                  <a:srgbClr val="000000"/>
                </a:solidFill>
                <a:latin typeface="+mn-ea"/>
                <a:ea typeface="+mn-ea"/>
              </a:rPr>
              <a:t>………</a:t>
            </a:r>
            <a:r>
              <a:rPr lang="ja-JP" altLang="en-US">
                <a:solidFill>
                  <a:srgbClr val="000000"/>
                </a:solidFill>
                <a:latin typeface="+mn-ea"/>
                <a:ea typeface="+mn-ea"/>
              </a:rPr>
              <a:t>不要物を廃棄する</a:t>
            </a:r>
          </a:p>
          <a:p>
            <a:pPr marL="355600" indent="-347663">
              <a:lnSpc>
                <a:spcPct val="100000"/>
              </a:lnSpc>
            </a:pPr>
            <a:r>
              <a:rPr lang="ja-JP" altLang="en-US">
                <a:solidFill>
                  <a:srgbClr val="000000"/>
                </a:solidFill>
                <a:latin typeface="+mn-ea"/>
                <a:ea typeface="+mn-ea"/>
              </a:rPr>
              <a:t>整頓</a:t>
            </a:r>
            <a:r>
              <a:rPr lang="ja-JP" altLang="en-US">
                <a:solidFill>
                  <a:srgbClr val="000000"/>
                </a:solidFill>
                <a:latin typeface="+mn-ea"/>
                <a:ea typeface="+mn-ea"/>
                <a:cs typeface="Arial" panose="020B0604020202020204" pitchFamily="34" charset="0"/>
              </a:rPr>
              <a:t>（</a:t>
            </a:r>
            <a:r>
              <a:rPr lang="en-US" altLang="ja-JP" dirty="0" err="1">
                <a:solidFill>
                  <a:srgbClr val="000000"/>
                </a:solidFill>
                <a:latin typeface="+mn-ea"/>
                <a:ea typeface="+mn-ea"/>
                <a:cs typeface="Arial" panose="020B0604020202020204" pitchFamily="34" charset="0"/>
              </a:rPr>
              <a:t>Seiton</a:t>
            </a:r>
            <a:r>
              <a:rPr lang="ja-JP" altLang="en-US">
                <a:solidFill>
                  <a:srgbClr val="000000"/>
                </a:solidFill>
                <a:latin typeface="+mn-ea"/>
                <a:ea typeface="+mn-ea"/>
                <a:cs typeface="Arial" panose="020B0604020202020204" pitchFamily="34" charset="0"/>
              </a:rPr>
              <a:t>）</a:t>
            </a:r>
            <a:br>
              <a:rPr lang="en-US" altLang="ja-JP" dirty="0">
                <a:solidFill>
                  <a:srgbClr val="000000"/>
                </a:solidFill>
                <a:latin typeface="+mn-ea"/>
                <a:ea typeface="+mn-ea"/>
                <a:cs typeface="Arial" panose="020B0604020202020204" pitchFamily="34" charset="0"/>
              </a:rPr>
            </a:br>
            <a:r>
              <a:rPr lang="ja-JP" altLang="en-US">
                <a:solidFill>
                  <a:srgbClr val="000000"/>
                </a:solidFill>
                <a:latin typeface="+mn-ea"/>
                <a:ea typeface="+mn-ea"/>
                <a:cs typeface="Arial" panose="020B0604020202020204" pitchFamily="34" charset="0"/>
              </a:rPr>
              <a:t>　</a:t>
            </a:r>
            <a:r>
              <a:rPr lang="en-US" altLang="ja-JP" dirty="0">
                <a:solidFill>
                  <a:srgbClr val="000000"/>
                </a:solidFill>
                <a:latin typeface="+mn-ea"/>
              </a:rPr>
              <a:t>………</a:t>
            </a:r>
            <a:r>
              <a:rPr lang="ja-JP" altLang="en-US">
                <a:solidFill>
                  <a:srgbClr val="000000"/>
                </a:solidFill>
                <a:latin typeface="+mn-ea"/>
                <a:ea typeface="+mn-ea"/>
              </a:rPr>
              <a:t>必要なものはすぐ使える状態に整える</a:t>
            </a:r>
          </a:p>
          <a:p>
            <a:pPr marL="355600" indent="-347663">
              <a:lnSpc>
                <a:spcPct val="100000"/>
              </a:lnSpc>
            </a:pPr>
            <a:r>
              <a:rPr lang="ja-JP" altLang="en-US">
                <a:solidFill>
                  <a:srgbClr val="000000"/>
                </a:solidFill>
                <a:latin typeface="+mn-ea"/>
                <a:ea typeface="+mn-ea"/>
              </a:rPr>
              <a:t>清掃</a:t>
            </a:r>
            <a:r>
              <a:rPr lang="ja-JP" altLang="en-US">
                <a:solidFill>
                  <a:srgbClr val="000000"/>
                </a:solidFill>
                <a:latin typeface="+mn-ea"/>
                <a:ea typeface="+mn-ea"/>
                <a:cs typeface="Arial" panose="020B0604020202020204" pitchFamily="34" charset="0"/>
              </a:rPr>
              <a:t>（</a:t>
            </a:r>
            <a:r>
              <a:rPr lang="en-US" altLang="ja-JP" dirty="0" err="1">
                <a:solidFill>
                  <a:srgbClr val="000000"/>
                </a:solidFill>
                <a:latin typeface="+mn-ea"/>
                <a:ea typeface="+mn-ea"/>
                <a:cs typeface="Arial" panose="020B0604020202020204" pitchFamily="34" charset="0"/>
              </a:rPr>
              <a:t>Seisou</a:t>
            </a:r>
            <a:r>
              <a:rPr lang="ja-JP" altLang="en-US">
                <a:solidFill>
                  <a:srgbClr val="000000"/>
                </a:solidFill>
                <a:latin typeface="+mn-ea"/>
                <a:ea typeface="+mn-ea"/>
                <a:cs typeface="Arial" panose="020B0604020202020204" pitchFamily="34" charset="0"/>
              </a:rPr>
              <a:t>）</a:t>
            </a:r>
            <a:br>
              <a:rPr lang="en-US" altLang="ja-JP" dirty="0">
                <a:solidFill>
                  <a:srgbClr val="000000"/>
                </a:solidFill>
                <a:latin typeface="+mn-ea"/>
                <a:ea typeface="+mn-ea"/>
                <a:cs typeface="Arial" panose="020B0604020202020204" pitchFamily="34" charset="0"/>
              </a:rPr>
            </a:br>
            <a:r>
              <a:rPr lang="ja-JP" altLang="en-US">
                <a:solidFill>
                  <a:srgbClr val="000000"/>
                </a:solidFill>
                <a:latin typeface="+mn-ea"/>
                <a:ea typeface="+mn-ea"/>
                <a:cs typeface="Arial" panose="020B0604020202020204" pitchFamily="34" charset="0"/>
              </a:rPr>
              <a:t>　</a:t>
            </a:r>
            <a:r>
              <a:rPr lang="en-US" altLang="ja-JP" dirty="0">
                <a:solidFill>
                  <a:srgbClr val="000000"/>
                </a:solidFill>
                <a:latin typeface="+mn-ea"/>
              </a:rPr>
              <a:t>………</a:t>
            </a:r>
            <a:r>
              <a:rPr lang="ja-JP" altLang="en-US">
                <a:solidFill>
                  <a:srgbClr val="000000"/>
                </a:solidFill>
                <a:latin typeface="+mn-ea"/>
                <a:ea typeface="+mn-ea"/>
              </a:rPr>
              <a:t>ごみ・汚れを除去して作業しやすくする</a:t>
            </a:r>
          </a:p>
          <a:p>
            <a:pPr marL="355600" indent="-347663">
              <a:lnSpc>
                <a:spcPct val="100000"/>
              </a:lnSpc>
            </a:pPr>
            <a:r>
              <a:rPr lang="ja-JP" altLang="en-US">
                <a:solidFill>
                  <a:srgbClr val="000000"/>
                </a:solidFill>
                <a:latin typeface="+mn-ea"/>
                <a:ea typeface="+mn-ea"/>
              </a:rPr>
              <a:t>清潔</a:t>
            </a:r>
            <a:r>
              <a:rPr lang="ja-JP" altLang="en-US">
                <a:solidFill>
                  <a:srgbClr val="000000"/>
                </a:solidFill>
                <a:latin typeface="+mn-ea"/>
                <a:ea typeface="+mn-ea"/>
                <a:cs typeface="Arial" panose="020B0604020202020204" pitchFamily="34" charset="0"/>
              </a:rPr>
              <a:t>（</a:t>
            </a:r>
            <a:r>
              <a:rPr lang="en-US" altLang="ja-JP" dirty="0" err="1">
                <a:solidFill>
                  <a:srgbClr val="000000"/>
                </a:solidFill>
                <a:latin typeface="+mn-ea"/>
                <a:ea typeface="+mn-ea"/>
                <a:cs typeface="Arial" panose="020B0604020202020204" pitchFamily="34" charset="0"/>
              </a:rPr>
              <a:t>Seiketsu</a:t>
            </a:r>
            <a:r>
              <a:rPr lang="ja-JP" altLang="en-US">
                <a:solidFill>
                  <a:srgbClr val="000000"/>
                </a:solidFill>
                <a:latin typeface="+mn-ea"/>
                <a:ea typeface="+mn-ea"/>
                <a:cs typeface="Arial" panose="020B0604020202020204" pitchFamily="34" charset="0"/>
              </a:rPr>
              <a:t>）</a:t>
            </a:r>
            <a:br>
              <a:rPr lang="en-US" altLang="ja-JP" dirty="0">
                <a:solidFill>
                  <a:srgbClr val="000000"/>
                </a:solidFill>
                <a:latin typeface="+mn-ea"/>
                <a:ea typeface="+mn-ea"/>
                <a:cs typeface="Arial" panose="020B0604020202020204" pitchFamily="34" charset="0"/>
              </a:rPr>
            </a:br>
            <a:r>
              <a:rPr lang="ja-JP" altLang="en-US">
                <a:solidFill>
                  <a:srgbClr val="000000"/>
                </a:solidFill>
                <a:latin typeface="+mn-ea"/>
                <a:ea typeface="+mn-ea"/>
                <a:cs typeface="Arial" panose="020B0604020202020204" pitchFamily="34" charset="0"/>
              </a:rPr>
              <a:t>　</a:t>
            </a:r>
            <a:r>
              <a:rPr lang="en-US" altLang="ja-JP" dirty="0">
                <a:solidFill>
                  <a:srgbClr val="000000"/>
                </a:solidFill>
                <a:latin typeface="+mn-ea"/>
              </a:rPr>
              <a:t>………</a:t>
            </a:r>
            <a:r>
              <a:rPr lang="ja-JP" altLang="en-US">
                <a:solidFill>
                  <a:srgbClr val="000000"/>
                </a:solidFill>
                <a:latin typeface="+mn-ea"/>
                <a:ea typeface="+mn-ea"/>
              </a:rPr>
              <a:t>作業場や作業者を汚れのない状態に保つ</a:t>
            </a:r>
            <a:endParaRPr lang="ja-JP" altLang="en-US" kern="0">
              <a:solidFill>
                <a:srgbClr val="000000"/>
              </a:solidFill>
              <a:latin typeface="+mn-ea"/>
              <a:ea typeface="+mn-ea"/>
            </a:endParaRPr>
          </a:p>
          <a:p>
            <a:endParaRPr kumimoji="1" lang="ja-JP" altLang="en-US"/>
          </a:p>
        </p:txBody>
      </p:sp>
      <p:sp>
        <p:nvSpPr>
          <p:cNvPr id="11" name="テキスト プレースホルダー 23">
            <a:extLst>
              <a:ext uri="{FF2B5EF4-FFF2-40B4-BE49-F238E27FC236}">
                <a16:creationId xmlns:a16="http://schemas.microsoft.com/office/drawing/2014/main" id="{D98AAC4C-CC2F-3D43-9ECF-915652C77E47}"/>
              </a:ext>
            </a:extLst>
          </p:cNvPr>
          <p:cNvSpPr txBox="1">
            <a:spLocks/>
          </p:cNvSpPr>
          <p:nvPr/>
        </p:nvSpPr>
        <p:spPr>
          <a:xfrm>
            <a:off x="7956376" y="0"/>
            <a:ext cx="1188000" cy="871141"/>
          </a:xfrm>
          <a:prstGeom prst="rect">
            <a:avLst/>
          </a:prstGeom>
        </p:spPr>
        <p:txBody>
          <a:bodyPr vert="horz" wrap="square" lIns="108000" tIns="288000" rIns="108000" bIns="18000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dirty="0"/>
              <a:t>p.</a:t>
            </a:r>
            <a:r>
              <a:rPr lang="en-US" altLang="ja-JP" sz="2800" dirty="0"/>
              <a:t>12</a:t>
            </a:r>
            <a:endParaRPr lang="ja-JP" altLang="en-US" sz="2800"/>
          </a:p>
        </p:txBody>
      </p:sp>
      <p:sp>
        <p:nvSpPr>
          <p:cNvPr id="13" name="テキスト ボックス 12">
            <a:extLst>
              <a:ext uri="{FF2B5EF4-FFF2-40B4-BE49-F238E27FC236}">
                <a16:creationId xmlns:a16="http://schemas.microsoft.com/office/drawing/2014/main" id="{90BBC507-FC36-F044-A217-65DDCD519AC5}"/>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3618112383"/>
      </p:ext>
    </p:extLst>
  </p:cSld>
  <p:clrMapOvr>
    <a:masterClrMapping/>
  </p:clrMapOvr>
  <mc:AlternateContent xmlns:mc="http://schemas.openxmlformats.org/markup-compatibility/2006" xmlns:p14="http://schemas.microsoft.com/office/powerpoint/2010/main">
    <mc:Choice Requires="p14">
      <p:transition spd="slow" p14:dur="2000" advTm="27219"/>
    </mc:Choice>
    <mc:Fallback xmlns="">
      <p:transition spd="slow" advTm="27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6">
                                            <p:txEl>
                                              <p:pRg st="0" end="0"/>
                                            </p:txEl>
                                          </p:spTgt>
                                        </p:tgtEl>
                                        <p:attrNameLst>
                                          <p:attrName>style.opacity</p:attrName>
                                        </p:attrNameLst>
                                      </p:cBhvr>
                                      <p:to>
                                        <p:strVal val="0.25"/>
                                      </p:to>
                                    </p:set>
                                    <p:animEffect filter="image" prLst="opacity: 0.25">
                                      <p:cBhvr rctx="IE">
                                        <p:cTn id="7" dur="indefinite"/>
                                        <p:tgtEl>
                                          <p:spTgt spid="6">
                                            <p:txEl>
                                              <p:pRg st="0" end="0"/>
                                            </p:txEl>
                                          </p:spTgt>
                                        </p:tgtEl>
                                      </p:cBhvr>
                                    </p:animEffect>
                                  </p:childTnLst>
                                </p:cTn>
                              </p:par>
                              <p:par>
                                <p:cTn id="8" presetID="9" presetClass="emph" presetSubtype="0" nodeType="withEffect">
                                  <p:stCondLst>
                                    <p:cond delay="0"/>
                                  </p:stCondLst>
                                  <p:childTnLst>
                                    <p:set>
                                      <p:cBhvr>
                                        <p:cTn id="9" dur="indefinite"/>
                                        <p:tgtEl>
                                          <p:spTgt spid="6">
                                            <p:txEl>
                                              <p:pRg st="1" end="1"/>
                                            </p:txEl>
                                          </p:spTgt>
                                        </p:tgtEl>
                                        <p:attrNameLst>
                                          <p:attrName>style.opacity</p:attrName>
                                        </p:attrNameLst>
                                      </p:cBhvr>
                                      <p:to>
                                        <p:strVal val="0.25"/>
                                      </p:to>
                                    </p:set>
                                    <p:animEffect filter="image" prLst="opacity: 0.25">
                                      <p:cBhvr rctx="IE">
                                        <p:cTn id="10" dur="indefinite"/>
                                        <p:tgtEl>
                                          <p:spTgt spid="6">
                                            <p:txEl>
                                              <p:pRg st="1" end="1"/>
                                            </p:txEl>
                                          </p:spTgt>
                                        </p:tgtEl>
                                      </p:cBhvr>
                                    </p:animEffect>
                                  </p:childTnLst>
                                </p:cTn>
                              </p:par>
                              <p:par>
                                <p:cTn id="11" presetID="9" presetClass="emph" presetSubtype="0" nodeType="withEffect">
                                  <p:stCondLst>
                                    <p:cond delay="0"/>
                                  </p:stCondLst>
                                  <p:childTnLst>
                                    <p:set>
                                      <p:cBhvr>
                                        <p:cTn id="12" dur="indefinite"/>
                                        <p:tgtEl>
                                          <p:spTgt spid="6">
                                            <p:txEl>
                                              <p:pRg st="2" end="2"/>
                                            </p:txEl>
                                          </p:spTgt>
                                        </p:tgtEl>
                                        <p:attrNameLst>
                                          <p:attrName>style.opacity</p:attrName>
                                        </p:attrNameLst>
                                      </p:cBhvr>
                                      <p:to>
                                        <p:strVal val="0.25"/>
                                      </p:to>
                                    </p:set>
                                    <p:animEffect filter="image" prLst="opacity: 0.25">
                                      <p:cBhvr rctx="IE">
                                        <p:cTn id="13" dur="indefinite"/>
                                        <p:tgtEl>
                                          <p:spTgt spid="6">
                                            <p:txEl>
                                              <p:pRg st="2" end="2"/>
                                            </p:txEl>
                                          </p:spTgt>
                                        </p:tgtEl>
                                      </p:cBhvr>
                                    </p:animEffect>
                                  </p:childTnLst>
                                </p:cTn>
                              </p:par>
                              <p:par>
                                <p:cTn id="14" presetID="9" presetClass="emph" presetSubtype="0" nodeType="withEffect">
                                  <p:stCondLst>
                                    <p:cond delay="0"/>
                                  </p:stCondLst>
                                  <p:childTnLst>
                                    <p:set>
                                      <p:cBhvr>
                                        <p:cTn id="15" dur="indefinite"/>
                                        <p:tgtEl>
                                          <p:spTgt spid="6">
                                            <p:txEl>
                                              <p:pRg st="3" end="3"/>
                                            </p:txEl>
                                          </p:spTgt>
                                        </p:tgtEl>
                                        <p:attrNameLst>
                                          <p:attrName>style.opacity</p:attrName>
                                        </p:attrNameLst>
                                      </p:cBhvr>
                                      <p:to>
                                        <p:strVal val="0.25"/>
                                      </p:to>
                                    </p:set>
                                    <p:animEffect filter="image" prLst="opacity: 0.25">
                                      <p:cBhvr rctx="IE">
                                        <p:cTn id="16" dur="indefinite"/>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6">
                                            <p:txEl>
                                              <p:pRg st="0" end="0"/>
                                            </p:txEl>
                                          </p:spTgt>
                                        </p:tgtEl>
                                        <p:attrNameLst>
                                          <p:attrName>style.opacity</p:attrName>
                                        </p:attrNameLst>
                                      </p:cBhvr>
                                      <p:to>
                                        <p:strVal val="0.75"/>
                                      </p:to>
                                    </p:set>
                                    <p:animEffect filter="image" prLst="opacity: 0.75">
                                      <p:cBhvr rctx="IE">
                                        <p:cTn id="21" dur="indefinite"/>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6">
                                            <p:txEl>
                                              <p:pRg st="1" end="1"/>
                                            </p:txEl>
                                          </p:spTgt>
                                        </p:tgtEl>
                                        <p:attrNameLst>
                                          <p:attrName>style.opacity</p:attrName>
                                        </p:attrNameLst>
                                      </p:cBhvr>
                                      <p:to>
                                        <p:strVal val="0.75"/>
                                      </p:to>
                                    </p:set>
                                    <p:animEffect filter="image" prLst="opacity: 0.75">
                                      <p:cBhvr rctx="IE">
                                        <p:cTn id="26" dur="indefinite"/>
                                        <p:tgtEl>
                                          <p:spTgt spid="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6">
                                            <p:txEl>
                                              <p:pRg st="2" end="2"/>
                                            </p:txEl>
                                          </p:spTgt>
                                        </p:tgtEl>
                                        <p:attrNameLst>
                                          <p:attrName>style.opacity</p:attrName>
                                        </p:attrNameLst>
                                      </p:cBhvr>
                                      <p:to>
                                        <p:strVal val="0.75"/>
                                      </p:to>
                                    </p:set>
                                    <p:animEffect filter="image" prLst="opacity: 0.75">
                                      <p:cBhvr rctx="IE">
                                        <p:cTn id="31" dur="indefinite"/>
                                        <p:tgtEl>
                                          <p:spTgt spid="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6">
                                            <p:txEl>
                                              <p:pRg st="3" end="3"/>
                                            </p:txEl>
                                          </p:spTgt>
                                        </p:tgtEl>
                                        <p:attrNameLst>
                                          <p:attrName>style.opacity</p:attrName>
                                        </p:attrNameLst>
                                      </p:cBhvr>
                                      <p:to>
                                        <p:strVal val="0.75"/>
                                      </p:to>
                                    </p:set>
                                    <p:animEffect filter="image" prLst="opacity: 0.75">
                                      <p:cBhvr rctx="IE">
                                        <p:cTn id="36" dur="indefinite"/>
                                        <p:tgtEl>
                                          <p:spTgt spid="6">
                                            <p:txEl>
                                              <p:pRg st="3" end="3"/>
                                            </p:txEl>
                                          </p:spTgt>
                                        </p:tgtEl>
                                      </p:cBhvr>
                                    </p:animEffect>
                                  </p:childTnLst>
                                </p:cTn>
                              </p:par>
                            </p:childTnLst>
                          </p:cTn>
                        </p:par>
                        <p:par>
                          <p:cTn id="37" fill="hold">
                            <p:stCondLst>
                              <p:cond delay="0"/>
                            </p:stCondLst>
                            <p:childTnLst>
                              <p:par>
                                <p:cTn id="38" presetID="10"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extLst>
    <p:ext uri="{E180D4A7-C9FB-4DFB-919C-405C955672EB}">
      <p14:showEvtLst xmlns:p14="http://schemas.microsoft.com/office/powerpoint/2010/main">
        <p14:playEvt time="29" objId="5"/>
        <p14:playEvt time="2998" objId="7"/>
        <p14:stopEvt time="3141" objId="5"/>
        <p14:playEvt time="6811" objId="9"/>
        <p14:stopEvt time="6955" objId="7"/>
        <p14:playEvt time="12643" objId="10"/>
        <p14:stopEvt time="12786" objId="9"/>
        <p14:playEvt time="18576" objId="3"/>
        <p14:stopEvt time="18719" objId="10"/>
        <p14:stopEvt time="25415" objId="3"/>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orient="vert" sz="quarter" idx="10"/>
          </p:nvPr>
        </p:nvSpPr>
        <p:spPr/>
        <p:txBody>
          <a:bodyPr>
            <a:normAutofit/>
          </a:bodyPr>
          <a:lstStyle/>
          <a:p>
            <a:pPr marL="174625" indent="-174625"/>
            <a:r>
              <a:rPr kumimoji="1" lang="en-US" altLang="ja-JP" dirty="0"/>
              <a:t>⓭</a:t>
            </a:r>
            <a:endParaRPr kumimoji="1" lang="ja-JP" altLang="en-US" dirty="0"/>
          </a:p>
        </p:txBody>
      </p:sp>
      <p:sp>
        <p:nvSpPr>
          <p:cNvPr id="2" name="タイトル 1">
            <a:extLst>
              <a:ext uri="{FF2B5EF4-FFF2-40B4-BE49-F238E27FC236}">
                <a16:creationId xmlns:a16="http://schemas.microsoft.com/office/drawing/2014/main" id="{7BD60A25-C99D-4F8E-975B-CAFBD88EA209}"/>
              </a:ext>
            </a:extLst>
          </p:cNvPr>
          <p:cNvSpPr>
            <a:spLocks noGrp="1"/>
          </p:cNvSpPr>
          <p:nvPr>
            <p:ph type="ctrTitle"/>
          </p:nvPr>
        </p:nvSpPr>
        <p:spPr/>
        <p:txBody>
          <a:bodyPr>
            <a:normAutofit/>
          </a:bodyPr>
          <a:lstStyle/>
          <a:p>
            <a:r>
              <a:rPr lang="ja-JP" altLang="en-US">
                <a:solidFill>
                  <a:srgbClr val="000000"/>
                </a:solidFill>
              </a:rPr>
              <a:t>認知バイアスに注意</a:t>
            </a:r>
            <a:endParaRPr lang="ja-JP" altLang="en-US" kern="0" dirty="0"/>
          </a:p>
        </p:txBody>
      </p:sp>
      <p:sp>
        <p:nvSpPr>
          <p:cNvPr id="6" name="テキスト プレースホルダー 5">
            <a:extLst>
              <a:ext uri="{FF2B5EF4-FFF2-40B4-BE49-F238E27FC236}">
                <a16:creationId xmlns:a16="http://schemas.microsoft.com/office/drawing/2014/main" id="{0609AAEB-DEC8-994E-94F7-9A79C65CE967}"/>
              </a:ext>
            </a:extLst>
          </p:cNvPr>
          <p:cNvSpPr>
            <a:spLocks noGrp="1"/>
          </p:cNvSpPr>
          <p:nvPr>
            <p:ph type="body" sz="quarter" idx="12"/>
          </p:nvPr>
        </p:nvSpPr>
        <p:spPr/>
        <p:txBody>
          <a:bodyPr/>
          <a:lstStyle/>
          <a:p>
            <a:pPr marL="355600" indent="-355600">
              <a:lnSpc>
                <a:spcPct val="100000"/>
              </a:lnSpc>
            </a:pPr>
            <a:r>
              <a:rPr lang="ja-JP" altLang="en-US">
                <a:solidFill>
                  <a:srgbClr val="000000"/>
                </a:solidFill>
                <a:latin typeface="+mn-ea"/>
                <a:ea typeface="+mn-ea"/>
              </a:rPr>
              <a:t>正常性バイアス</a:t>
            </a:r>
            <a:r>
              <a:rPr lang="en-US" altLang="ja-JP" dirty="0">
                <a:solidFill>
                  <a:srgbClr val="000000"/>
                </a:solidFill>
                <a:latin typeface="+mn-ea"/>
                <a:ea typeface="+mn-ea"/>
              </a:rPr>
              <a:t> </a:t>
            </a:r>
            <a:br>
              <a:rPr lang="en-US" altLang="ja-JP" dirty="0">
                <a:solidFill>
                  <a:srgbClr val="000000"/>
                </a:solidFill>
                <a:latin typeface="+mn-ea"/>
                <a:ea typeface="+mn-ea"/>
              </a:rPr>
            </a:br>
            <a:r>
              <a:rPr lang="ja-JP" altLang="en-US">
                <a:solidFill>
                  <a:srgbClr val="000000"/>
                </a:solidFill>
                <a:latin typeface="+mn-ea"/>
                <a:ea typeface="+mn-ea"/>
              </a:rPr>
              <a:t>　</a:t>
            </a:r>
            <a:r>
              <a:rPr lang="en-US" altLang="ja-JP" dirty="0">
                <a:solidFill>
                  <a:srgbClr val="000000"/>
                </a:solidFill>
                <a:latin typeface="+mn-ea"/>
                <a:ea typeface="+mn-ea"/>
              </a:rPr>
              <a:t>…</a:t>
            </a:r>
            <a:r>
              <a:rPr lang="en-US" altLang="ja-JP" dirty="0">
                <a:solidFill>
                  <a:srgbClr val="000000"/>
                </a:solidFill>
                <a:latin typeface="+mn-ea"/>
              </a:rPr>
              <a:t>…</a:t>
            </a:r>
            <a:r>
              <a:rPr lang="ja-JP" altLang="en-US">
                <a:solidFill>
                  <a:srgbClr val="000000"/>
                </a:solidFill>
                <a:latin typeface="+mn-ea"/>
                <a:ea typeface="+mn-ea"/>
              </a:rPr>
              <a:t>「自分だけは大丈夫」「今回は大丈夫」</a:t>
            </a:r>
          </a:p>
          <a:p>
            <a:pPr marL="355600" indent="-355600">
              <a:lnSpc>
                <a:spcPct val="100000"/>
              </a:lnSpc>
            </a:pPr>
            <a:r>
              <a:rPr lang="ja-JP" altLang="en-US">
                <a:solidFill>
                  <a:srgbClr val="000000"/>
                </a:solidFill>
                <a:latin typeface="+mn-ea"/>
                <a:ea typeface="+mn-ea"/>
              </a:rPr>
              <a:t>確証バイアス</a:t>
            </a:r>
            <a:r>
              <a:rPr lang="en-US" altLang="ja-JP" dirty="0">
                <a:solidFill>
                  <a:srgbClr val="000000"/>
                </a:solidFill>
                <a:latin typeface="+mn-ea"/>
                <a:ea typeface="+mn-ea"/>
              </a:rPr>
              <a:t> </a:t>
            </a:r>
            <a:br>
              <a:rPr lang="en-US" altLang="ja-JP" dirty="0">
                <a:solidFill>
                  <a:srgbClr val="000000"/>
                </a:solidFill>
                <a:latin typeface="+mn-ea"/>
                <a:ea typeface="+mn-ea"/>
              </a:rPr>
            </a:br>
            <a:r>
              <a:rPr lang="ja-JP" altLang="en-US">
                <a:solidFill>
                  <a:srgbClr val="000000"/>
                </a:solidFill>
                <a:latin typeface="+mn-ea"/>
                <a:ea typeface="+mn-ea"/>
              </a:rPr>
              <a:t>　</a:t>
            </a:r>
            <a:r>
              <a:rPr lang="en-US" altLang="ja-JP" dirty="0">
                <a:solidFill>
                  <a:srgbClr val="000000"/>
                </a:solidFill>
                <a:latin typeface="+mn-ea"/>
                <a:ea typeface="+mn-ea"/>
              </a:rPr>
              <a:t>……</a:t>
            </a:r>
            <a:r>
              <a:rPr lang="ja-JP" altLang="en-US">
                <a:solidFill>
                  <a:srgbClr val="000000"/>
                </a:solidFill>
                <a:latin typeface="+mn-ea"/>
                <a:ea typeface="+mn-ea"/>
              </a:rPr>
              <a:t>「きっとそうに違いない」</a:t>
            </a:r>
            <a:br>
              <a:rPr lang="en-US" altLang="ja-JP" dirty="0">
                <a:solidFill>
                  <a:srgbClr val="000000"/>
                </a:solidFill>
                <a:latin typeface="+mn-ea"/>
                <a:ea typeface="+mn-ea"/>
              </a:rPr>
            </a:br>
            <a:r>
              <a:rPr lang="ja-JP" altLang="en-US">
                <a:solidFill>
                  <a:srgbClr val="000000"/>
                </a:solidFill>
                <a:latin typeface="+mn-ea"/>
                <a:ea typeface="+mn-ea"/>
              </a:rPr>
              <a:t>　　　「ほら、自分の思った通りだ」</a:t>
            </a:r>
          </a:p>
          <a:p>
            <a:pPr marL="355600" indent="-355600">
              <a:lnSpc>
                <a:spcPct val="100000"/>
              </a:lnSpc>
            </a:pPr>
            <a:r>
              <a:rPr lang="ja-JP" altLang="en-US">
                <a:solidFill>
                  <a:srgbClr val="000000"/>
                </a:solidFill>
                <a:latin typeface="+mn-ea"/>
                <a:ea typeface="+mn-ea"/>
              </a:rPr>
              <a:t>リスキーシフト</a:t>
            </a:r>
            <a:br>
              <a:rPr lang="en-US" altLang="ja-JP" dirty="0">
                <a:solidFill>
                  <a:srgbClr val="000000"/>
                </a:solidFill>
                <a:latin typeface="+mn-ea"/>
                <a:ea typeface="+mn-ea"/>
              </a:rPr>
            </a:br>
            <a:r>
              <a:rPr lang="ja-JP" altLang="en-US">
                <a:solidFill>
                  <a:srgbClr val="000000"/>
                </a:solidFill>
                <a:latin typeface="+mn-ea"/>
                <a:ea typeface="+mn-ea"/>
              </a:rPr>
              <a:t>　</a:t>
            </a:r>
            <a:r>
              <a:rPr lang="en-US" altLang="ja-JP" dirty="0">
                <a:solidFill>
                  <a:srgbClr val="000000"/>
                </a:solidFill>
                <a:latin typeface="+mn-ea"/>
                <a:ea typeface="+mn-ea"/>
              </a:rPr>
              <a:t>…</a:t>
            </a:r>
            <a:r>
              <a:rPr lang="en-US" altLang="ja-JP" dirty="0">
                <a:solidFill>
                  <a:srgbClr val="000000"/>
                </a:solidFill>
                <a:latin typeface="+mn-ea"/>
              </a:rPr>
              <a:t>…</a:t>
            </a:r>
            <a:r>
              <a:rPr lang="ja-JP" altLang="en-US">
                <a:solidFill>
                  <a:srgbClr val="000000"/>
                </a:solidFill>
                <a:latin typeface="+mn-ea"/>
                <a:ea typeface="+mn-ea"/>
              </a:rPr>
              <a:t>「他の人も大丈夫だからきっと自分も大丈夫。」</a:t>
            </a:r>
            <a:endParaRPr lang="ja-JP" altLang="en-US" dirty="0">
              <a:latin typeface="+mn-ea"/>
              <a:ea typeface="+mn-ea"/>
            </a:endParaRPr>
          </a:p>
        </p:txBody>
      </p:sp>
      <p:sp>
        <p:nvSpPr>
          <p:cNvPr id="13" name="テキスト プレースホルダー 23">
            <a:extLst>
              <a:ext uri="{FF2B5EF4-FFF2-40B4-BE49-F238E27FC236}">
                <a16:creationId xmlns:a16="http://schemas.microsoft.com/office/drawing/2014/main" id="{4BB8AAF0-4421-EA45-AFE7-8AE04A2BF48C}"/>
              </a:ext>
            </a:extLst>
          </p:cNvPr>
          <p:cNvSpPr txBox="1">
            <a:spLocks/>
          </p:cNvSpPr>
          <p:nvPr/>
        </p:nvSpPr>
        <p:spPr>
          <a:xfrm>
            <a:off x="7956375" y="0"/>
            <a:ext cx="1188000" cy="871141"/>
          </a:xfrm>
          <a:prstGeom prst="rect">
            <a:avLst/>
          </a:prstGeom>
        </p:spPr>
        <p:txBody>
          <a:bodyPr vert="horz" wrap="square" lIns="108000" tIns="288000" rIns="108000" bIns="18000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dirty="0"/>
              <a:t>p.</a:t>
            </a:r>
            <a:r>
              <a:rPr lang="en-US" altLang="ja-JP" sz="2800" dirty="0"/>
              <a:t>13</a:t>
            </a:r>
            <a:endParaRPr lang="ja-JP" altLang="en-US" sz="2800"/>
          </a:p>
        </p:txBody>
      </p:sp>
      <p:sp>
        <p:nvSpPr>
          <p:cNvPr id="12" name="テキスト ボックス 11">
            <a:extLst>
              <a:ext uri="{FF2B5EF4-FFF2-40B4-BE49-F238E27FC236}">
                <a16:creationId xmlns:a16="http://schemas.microsoft.com/office/drawing/2014/main" id="{49BAD7B0-C7BC-CF44-8411-9EA27961E53B}"/>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3218598931"/>
      </p:ext>
    </p:extLst>
  </p:cSld>
  <p:clrMapOvr>
    <a:masterClrMapping/>
  </p:clrMapOvr>
  <mc:AlternateContent xmlns:mc="http://schemas.openxmlformats.org/markup-compatibility/2006" xmlns:p14="http://schemas.microsoft.com/office/powerpoint/2010/main">
    <mc:Choice Requires="p14">
      <p:transition spd="slow" p14:dur="2000" advTm="55548"/>
    </mc:Choice>
    <mc:Fallback xmlns="">
      <p:transition spd="slow" advTm="55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6">
                                            <p:txEl>
                                              <p:pRg st="0" end="0"/>
                                            </p:txEl>
                                          </p:spTgt>
                                        </p:tgtEl>
                                        <p:attrNameLst>
                                          <p:attrName>style.opacity</p:attrName>
                                        </p:attrNameLst>
                                      </p:cBhvr>
                                      <p:to>
                                        <p:strVal val="0.25"/>
                                      </p:to>
                                    </p:set>
                                    <p:animEffect filter="image" prLst="opacity: 0.25">
                                      <p:cBhvr rctx="IE">
                                        <p:cTn id="7" dur="indefinite"/>
                                        <p:tgtEl>
                                          <p:spTgt spid="6">
                                            <p:txEl>
                                              <p:pRg st="0" end="0"/>
                                            </p:txEl>
                                          </p:spTgt>
                                        </p:tgtEl>
                                      </p:cBhvr>
                                    </p:animEffect>
                                  </p:childTnLst>
                                </p:cTn>
                              </p:par>
                              <p:par>
                                <p:cTn id="8" presetID="9" presetClass="emph" presetSubtype="0" nodeType="withEffect">
                                  <p:stCondLst>
                                    <p:cond delay="0"/>
                                  </p:stCondLst>
                                  <p:childTnLst>
                                    <p:set>
                                      <p:cBhvr>
                                        <p:cTn id="9" dur="indefinite"/>
                                        <p:tgtEl>
                                          <p:spTgt spid="6">
                                            <p:txEl>
                                              <p:pRg st="1" end="1"/>
                                            </p:txEl>
                                          </p:spTgt>
                                        </p:tgtEl>
                                        <p:attrNameLst>
                                          <p:attrName>style.opacity</p:attrName>
                                        </p:attrNameLst>
                                      </p:cBhvr>
                                      <p:to>
                                        <p:strVal val="0.25"/>
                                      </p:to>
                                    </p:set>
                                    <p:animEffect filter="image" prLst="opacity: 0.25">
                                      <p:cBhvr rctx="IE">
                                        <p:cTn id="10" dur="indefinite"/>
                                        <p:tgtEl>
                                          <p:spTgt spid="6">
                                            <p:txEl>
                                              <p:pRg st="1" end="1"/>
                                            </p:txEl>
                                          </p:spTgt>
                                        </p:tgtEl>
                                      </p:cBhvr>
                                    </p:animEffect>
                                  </p:childTnLst>
                                </p:cTn>
                              </p:par>
                              <p:par>
                                <p:cTn id="11" presetID="9" presetClass="emph" presetSubtype="0" nodeType="withEffect">
                                  <p:stCondLst>
                                    <p:cond delay="0"/>
                                  </p:stCondLst>
                                  <p:childTnLst>
                                    <p:set>
                                      <p:cBhvr>
                                        <p:cTn id="12" dur="indefinite"/>
                                        <p:tgtEl>
                                          <p:spTgt spid="6">
                                            <p:txEl>
                                              <p:pRg st="2" end="2"/>
                                            </p:txEl>
                                          </p:spTgt>
                                        </p:tgtEl>
                                        <p:attrNameLst>
                                          <p:attrName>style.opacity</p:attrName>
                                        </p:attrNameLst>
                                      </p:cBhvr>
                                      <p:to>
                                        <p:strVal val="0.25"/>
                                      </p:to>
                                    </p:set>
                                    <p:animEffect filter="image" prLst="opacity: 0.25">
                                      <p:cBhvr rctx="IE">
                                        <p:cTn id="13" dur="indefinite"/>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6">
                                            <p:txEl>
                                              <p:pRg st="0" end="0"/>
                                            </p:txEl>
                                          </p:spTgt>
                                        </p:tgtEl>
                                        <p:attrNameLst>
                                          <p:attrName>style.opacity</p:attrName>
                                        </p:attrNameLst>
                                      </p:cBhvr>
                                      <p:to>
                                        <p:strVal val="0.75"/>
                                      </p:to>
                                    </p:set>
                                    <p:animEffect filter="image" prLst="opacity: 0.75">
                                      <p:cBhvr rctx="IE">
                                        <p:cTn id="18" dur="indefinite"/>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6">
                                            <p:txEl>
                                              <p:pRg st="1" end="1"/>
                                            </p:txEl>
                                          </p:spTgt>
                                        </p:tgtEl>
                                        <p:attrNameLst>
                                          <p:attrName>style.opacity</p:attrName>
                                        </p:attrNameLst>
                                      </p:cBhvr>
                                      <p:to>
                                        <p:strVal val="0.75"/>
                                      </p:to>
                                    </p:set>
                                    <p:animEffect filter="image" prLst="opacity: 0.75">
                                      <p:cBhvr rctx="IE">
                                        <p:cTn id="23" dur="indefinite"/>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p:cTn id="27" dur="indefinite"/>
                                        <p:tgtEl>
                                          <p:spTgt spid="6">
                                            <p:txEl>
                                              <p:pRg st="2" end="2"/>
                                            </p:txEl>
                                          </p:spTgt>
                                        </p:tgtEl>
                                        <p:attrNameLst>
                                          <p:attrName>style.opacity</p:attrName>
                                        </p:attrNameLst>
                                      </p:cBhvr>
                                      <p:to>
                                        <p:strVal val="0.75"/>
                                      </p:to>
                                    </p:set>
                                    <p:animEffect filter="image" prLst="opacity: 0.75">
                                      <p:cBhvr rctx="IE">
                                        <p:cTn id="28" dur="indefinite"/>
                                        <p:tgtEl>
                                          <p:spTgt spid="6">
                                            <p:txEl>
                                              <p:pRg st="2" end="2"/>
                                            </p:txEl>
                                          </p:spTgt>
                                        </p:tgtEl>
                                      </p:cBhvr>
                                    </p:animEffect>
                                  </p:childTnLst>
                                </p:cTn>
                              </p:par>
                            </p:childTnLst>
                          </p:cTn>
                        </p:par>
                        <p:par>
                          <p:cTn id="29" fill="hold">
                            <p:stCondLst>
                              <p:cond delay="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p:ext uri="{E180D4A7-C9FB-4DFB-919C-405C955672EB}">
      <p14:showEvtLst xmlns:p14="http://schemas.microsoft.com/office/powerpoint/2010/main">
        <p14:playEvt time="37" objId="3"/>
        <p14:playEvt time="4311" objId="8"/>
        <p14:stopEvt time="4497" objId="3"/>
        <p14:playEvt time="23292" objId="9"/>
        <p14:stopEvt time="23386" objId="8"/>
        <p14:playEvt time="38158" objId="10"/>
        <p14:stopEvt time="38275" objId="9"/>
        <p14:stopEvt time="53821" objId="10"/>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9C15639E-FFB0-004C-9C95-834208613F52}"/>
              </a:ext>
            </a:extLst>
          </p:cNvPr>
          <p:cNvSpPr txBox="1"/>
          <p:nvPr/>
        </p:nvSpPr>
        <p:spPr>
          <a:xfrm>
            <a:off x="1259552" y="1272657"/>
            <a:ext cx="3990233" cy="643884"/>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安全に対する考え方</a:t>
            </a:r>
          </a:p>
        </p:txBody>
      </p:sp>
      <p:sp>
        <p:nvSpPr>
          <p:cNvPr id="6" name="平行四辺形 5">
            <a:extLst>
              <a:ext uri="{FF2B5EF4-FFF2-40B4-BE49-F238E27FC236}">
                <a16:creationId xmlns:a16="http://schemas.microsoft.com/office/drawing/2014/main" id="{258FD2C7-E99F-D24E-896E-4C6D97227192}"/>
              </a:ext>
            </a:extLst>
          </p:cNvPr>
          <p:cNvSpPr/>
          <p:nvPr/>
        </p:nvSpPr>
        <p:spPr>
          <a:xfrm>
            <a:off x="507219" y="1272657"/>
            <a:ext cx="720000" cy="648000"/>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10" name="テキスト ボックス 9">
            <a:extLst>
              <a:ext uri="{FF2B5EF4-FFF2-40B4-BE49-F238E27FC236}">
                <a16:creationId xmlns:a16="http://schemas.microsoft.com/office/drawing/2014/main" id="{4BEC45A7-3D73-DA47-9CD3-0A66BE998103}"/>
              </a:ext>
            </a:extLst>
          </p:cNvPr>
          <p:cNvSpPr txBox="1"/>
          <p:nvPr/>
        </p:nvSpPr>
        <p:spPr>
          <a:xfrm>
            <a:off x="507218" y="1272657"/>
            <a:ext cx="719999" cy="648000"/>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1</a:t>
            </a:r>
            <a:endParaRPr kumimoji="1" lang="ja-JP" altLang="en-US" sz="2800">
              <a:solidFill>
                <a:schemeClr val="bg1"/>
              </a:solidFill>
              <a:ea typeface="MS PGothic" panose="020B0600070205080204" pitchFamily="34" charset="-128"/>
            </a:endParaRPr>
          </a:p>
        </p:txBody>
      </p:sp>
      <p:sp>
        <p:nvSpPr>
          <p:cNvPr id="13" name="テキスト ボックス 12">
            <a:extLst>
              <a:ext uri="{FF2B5EF4-FFF2-40B4-BE49-F238E27FC236}">
                <a16:creationId xmlns:a16="http://schemas.microsoft.com/office/drawing/2014/main" id="{ED508702-7622-9C40-AB1E-8CC55327E1AB}"/>
              </a:ext>
            </a:extLst>
          </p:cNvPr>
          <p:cNvSpPr txBox="1"/>
          <p:nvPr/>
        </p:nvSpPr>
        <p:spPr>
          <a:xfrm>
            <a:off x="1980236" y="2161257"/>
            <a:ext cx="6318175" cy="635806"/>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本学の安全衛生管理体制</a:t>
            </a:r>
          </a:p>
        </p:txBody>
      </p:sp>
      <p:sp>
        <p:nvSpPr>
          <p:cNvPr id="12" name="平行四辺形 11">
            <a:extLst>
              <a:ext uri="{FF2B5EF4-FFF2-40B4-BE49-F238E27FC236}">
                <a16:creationId xmlns:a16="http://schemas.microsoft.com/office/drawing/2014/main" id="{46B0C704-DB99-E641-8185-8BF7F624DEAA}"/>
              </a:ext>
            </a:extLst>
          </p:cNvPr>
          <p:cNvSpPr/>
          <p:nvPr/>
        </p:nvSpPr>
        <p:spPr>
          <a:xfrm>
            <a:off x="1237899" y="2157599"/>
            <a:ext cx="720000" cy="648000"/>
          </a:xfrm>
          <a:prstGeom prst="parallelogram">
            <a:avLst/>
          </a:prstGeom>
          <a:solidFill>
            <a:srgbClr val="1AA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14" name="テキスト ボックス 13">
            <a:extLst>
              <a:ext uri="{FF2B5EF4-FFF2-40B4-BE49-F238E27FC236}">
                <a16:creationId xmlns:a16="http://schemas.microsoft.com/office/drawing/2014/main" id="{100377B9-A754-A84C-99D7-9CAE940CD8C6}"/>
              </a:ext>
            </a:extLst>
          </p:cNvPr>
          <p:cNvSpPr txBox="1"/>
          <p:nvPr/>
        </p:nvSpPr>
        <p:spPr>
          <a:xfrm>
            <a:off x="1237899" y="2157599"/>
            <a:ext cx="719999" cy="639820"/>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2</a:t>
            </a:r>
            <a:endParaRPr kumimoji="1" lang="ja-JP" altLang="en-US" sz="2800">
              <a:solidFill>
                <a:schemeClr val="bg1"/>
              </a:solidFill>
              <a:ea typeface="MS PGothic" panose="020B0600070205080204" pitchFamily="34" charset="-128"/>
            </a:endParaRPr>
          </a:p>
        </p:txBody>
      </p:sp>
      <p:sp>
        <p:nvSpPr>
          <p:cNvPr id="15" name="正方形/長方形 14">
            <a:extLst>
              <a:ext uri="{FF2B5EF4-FFF2-40B4-BE49-F238E27FC236}">
                <a16:creationId xmlns:a16="http://schemas.microsoft.com/office/drawing/2014/main" id="{90724931-3A5D-DA48-835B-E62DF9330556}"/>
              </a:ext>
            </a:extLst>
          </p:cNvPr>
          <p:cNvSpPr/>
          <p:nvPr/>
        </p:nvSpPr>
        <p:spPr>
          <a:xfrm>
            <a:off x="1734540" y="2701962"/>
            <a:ext cx="7416000" cy="107727"/>
          </a:xfrm>
          <a:prstGeom prst="rect">
            <a:avLst/>
          </a:prstGeom>
          <a:solidFill>
            <a:srgbClr val="1AA4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19" name="テキスト ボックス 18">
            <a:extLst>
              <a:ext uri="{FF2B5EF4-FFF2-40B4-BE49-F238E27FC236}">
                <a16:creationId xmlns:a16="http://schemas.microsoft.com/office/drawing/2014/main" id="{69A246FC-7169-9846-8312-9C9F21301037}"/>
              </a:ext>
            </a:extLst>
          </p:cNvPr>
          <p:cNvSpPr txBox="1"/>
          <p:nvPr/>
        </p:nvSpPr>
        <p:spPr>
          <a:xfrm>
            <a:off x="3415333" y="3930153"/>
            <a:ext cx="3420021" cy="645330"/>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健康管理</a:t>
            </a:r>
          </a:p>
        </p:txBody>
      </p:sp>
      <p:sp>
        <p:nvSpPr>
          <p:cNvPr id="17" name="平行四辺形 16">
            <a:extLst>
              <a:ext uri="{FF2B5EF4-FFF2-40B4-BE49-F238E27FC236}">
                <a16:creationId xmlns:a16="http://schemas.microsoft.com/office/drawing/2014/main" id="{0A830D3B-5478-694A-BDEB-93F0E20DA33C}"/>
              </a:ext>
            </a:extLst>
          </p:cNvPr>
          <p:cNvSpPr/>
          <p:nvPr/>
        </p:nvSpPr>
        <p:spPr>
          <a:xfrm>
            <a:off x="2699259" y="3927483"/>
            <a:ext cx="720000" cy="648000"/>
          </a:xfrm>
          <a:prstGeom prst="parallelogram">
            <a:avLst/>
          </a:prstGeom>
          <a:solidFill>
            <a:srgbClr val="1B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20" name="テキスト ボックス 19">
            <a:extLst>
              <a:ext uri="{FF2B5EF4-FFF2-40B4-BE49-F238E27FC236}">
                <a16:creationId xmlns:a16="http://schemas.microsoft.com/office/drawing/2014/main" id="{38BCC237-83E8-1447-BAE2-5714F5ECC453}"/>
              </a:ext>
            </a:extLst>
          </p:cNvPr>
          <p:cNvSpPr txBox="1"/>
          <p:nvPr/>
        </p:nvSpPr>
        <p:spPr>
          <a:xfrm>
            <a:off x="2688579" y="3927076"/>
            <a:ext cx="720000" cy="629173"/>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4</a:t>
            </a:r>
            <a:endParaRPr kumimoji="1" lang="ja-JP" altLang="en-US" sz="2800">
              <a:solidFill>
                <a:schemeClr val="bg1"/>
              </a:solidFill>
              <a:ea typeface="MS PGothic" panose="020B0600070205080204" pitchFamily="34" charset="-128"/>
            </a:endParaRPr>
          </a:p>
        </p:txBody>
      </p:sp>
      <p:sp>
        <p:nvSpPr>
          <p:cNvPr id="24" name="テキスト ボックス 23">
            <a:extLst>
              <a:ext uri="{FF2B5EF4-FFF2-40B4-BE49-F238E27FC236}">
                <a16:creationId xmlns:a16="http://schemas.microsoft.com/office/drawing/2014/main" id="{C622B8D4-F2EE-404F-921F-D648813E471F}"/>
              </a:ext>
            </a:extLst>
          </p:cNvPr>
          <p:cNvSpPr txBox="1"/>
          <p:nvPr/>
        </p:nvSpPr>
        <p:spPr>
          <a:xfrm>
            <a:off x="4137785" y="4819159"/>
            <a:ext cx="4012662" cy="641267"/>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さまざまなリスクへの備え</a:t>
            </a:r>
          </a:p>
        </p:txBody>
      </p:sp>
      <p:sp>
        <p:nvSpPr>
          <p:cNvPr id="23" name="平行四辺形 22">
            <a:extLst>
              <a:ext uri="{FF2B5EF4-FFF2-40B4-BE49-F238E27FC236}">
                <a16:creationId xmlns:a16="http://schemas.microsoft.com/office/drawing/2014/main" id="{B5B32641-867C-6B43-A96F-F53BBA5083F7}"/>
              </a:ext>
            </a:extLst>
          </p:cNvPr>
          <p:cNvSpPr/>
          <p:nvPr/>
        </p:nvSpPr>
        <p:spPr>
          <a:xfrm>
            <a:off x="3429940" y="4812426"/>
            <a:ext cx="720000" cy="648000"/>
          </a:xfrm>
          <a:prstGeom prst="parallelogram">
            <a:avLst/>
          </a:prstGeom>
          <a:solidFill>
            <a:srgbClr val="169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25" name="テキスト ボックス 24">
            <a:extLst>
              <a:ext uri="{FF2B5EF4-FFF2-40B4-BE49-F238E27FC236}">
                <a16:creationId xmlns:a16="http://schemas.microsoft.com/office/drawing/2014/main" id="{469F4A38-138C-6949-880D-0B801BC45651}"/>
              </a:ext>
            </a:extLst>
          </p:cNvPr>
          <p:cNvSpPr txBox="1"/>
          <p:nvPr/>
        </p:nvSpPr>
        <p:spPr>
          <a:xfrm>
            <a:off x="3429940" y="4812426"/>
            <a:ext cx="719999" cy="650017"/>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5</a:t>
            </a:r>
            <a:endParaRPr kumimoji="1" lang="ja-JP" altLang="en-US" sz="2800">
              <a:solidFill>
                <a:schemeClr val="bg1"/>
              </a:solidFill>
              <a:ea typeface="MS PGothic" panose="020B0600070205080204" pitchFamily="34" charset="-128"/>
            </a:endParaRPr>
          </a:p>
        </p:txBody>
      </p:sp>
      <p:sp>
        <p:nvSpPr>
          <p:cNvPr id="28" name="テキスト ボックス 27">
            <a:extLst>
              <a:ext uri="{FF2B5EF4-FFF2-40B4-BE49-F238E27FC236}">
                <a16:creationId xmlns:a16="http://schemas.microsoft.com/office/drawing/2014/main" id="{E7DCA7FE-64E7-944F-B0CB-FF015BEED3C9}"/>
              </a:ext>
            </a:extLst>
          </p:cNvPr>
          <p:cNvSpPr txBox="1"/>
          <p:nvPr/>
        </p:nvSpPr>
        <p:spPr>
          <a:xfrm>
            <a:off x="2699552" y="3042541"/>
            <a:ext cx="3186335" cy="642489"/>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緊急時の対応</a:t>
            </a:r>
          </a:p>
        </p:txBody>
      </p:sp>
      <p:sp>
        <p:nvSpPr>
          <p:cNvPr id="27" name="平行四辺形 26">
            <a:extLst>
              <a:ext uri="{FF2B5EF4-FFF2-40B4-BE49-F238E27FC236}">
                <a16:creationId xmlns:a16="http://schemas.microsoft.com/office/drawing/2014/main" id="{D950ADD1-70FB-574A-AE07-A10314663236}"/>
              </a:ext>
            </a:extLst>
          </p:cNvPr>
          <p:cNvSpPr/>
          <p:nvPr/>
        </p:nvSpPr>
        <p:spPr>
          <a:xfrm>
            <a:off x="1968579" y="3042541"/>
            <a:ext cx="720000" cy="648000"/>
          </a:xfrm>
          <a:prstGeom prst="parallelogram">
            <a:avLst/>
          </a:prstGeom>
          <a:solidFill>
            <a:srgbClr val="B74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29" name="テキスト ボックス 28">
            <a:extLst>
              <a:ext uri="{FF2B5EF4-FFF2-40B4-BE49-F238E27FC236}">
                <a16:creationId xmlns:a16="http://schemas.microsoft.com/office/drawing/2014/main" id="{085DE626-C304-0544-8084-7A55833125D7}"/>
              </a:ext>
            </a:extLst>
          </p:cNvPr>
          <p:cNvSpPr txBox="1"/>
          <p:nvPr/>
        </p:nvSpPr>
        <p:spPr>
          <a:xfrm>
            <a:off x="1968579" y="3038477"/>
            <a:ext cx="720000" cy="648000"/>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3</a:t>
            </a:r>
          </a:p>
        </p:txBody>
      </p:sp>
      <p:sp>
        <p:nvSpPr>
          <p:cNvPr id="36" name="タイトル 35">
            <a:extLst>
              <a:ext uri="{FF2B5EF4-FFF2-40B4-BE49-F238E27FC236}">
                <a16:creationId xmlns:a16="http://schemas.microsoft.com/office/drawing/2014/main" id="{F6818933-BA9A-694D-ABF5-67978F0E9B2F}"/>
              </a:ext>
            </a:extLst>
          </p:cNvPr>
          <p:cNvSpPr>
            <a:spLocks noGrp="1"/>
          </p:cNvSpPr>
          <p:nvPr>
            <p:ph type="title"/>
          </p:nvPr>
        </p:nvSpPr>
        <p:spPr/>
        <p:txBody>
          <a:bodyPr/>
          <a:lstStyle/>
          <a:p>
            <a:pPr algn="ctr"/>
            <a:r>
              <a:rPr kumimoji="1" lang="ja-JP" altLang="en-US" sz="3200" b="1"/>
              <a:t>安全の手引</a:t>
            </a:r>
          </a:p>
        </p:txBody>
      </p:sp>
      <p:pic>
        <p:nvPicPr>
          <p:cNvPr id="4" name="sound2" descr="sound2">
            <a:hlinkClick r:id="" action="ppaction://media"/>
            <a:extLst>
              <a:ext uri="{FF2B5EF4-FFF2-40B4-BE49-F238E27FC236}">
                <a16:creationId xmlns:a16="http://schemas.microsoft.com/office/drawing/2014/main" id="{FE29FBB6-6596-D640-95C4-D04A1BF8F4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4528" y="4996876"/>
            <a:ext cx="812800" cy="812800"/>
          </a:xfrm>
          <a:prstGeom prst="rect">
            <a:avLst/>
          </a:prstGeom>
        </p:spPr>
      </p:pic>
      <p:sp>
        <p:nvSpPr>
          <p:cNvPr id="22" name="テキスト ボックス 21">
            <a:extLst>
              <a:ext uri="{FF2B5EF4-FFF2-40B4-BE49-F238E27FC236}">
                <a16:creationId xmlns:a16="http://schemas.microsoft.com/office/drawing/2014/main" id="{238231D8-0C65-374D-8B05-76328CB5A9C7}"/>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
        <p:nvSpPr>
          <p:cNvPr id="30" name="タイトル 1">
            <a:extLst>
              <a:ext uri="{FF2B5EF4-FFF2-40B4-BE49-F238E27FC236}">
                <a16:creationId xmlns:a16="http://schemas.microsoft.com/office/drawing/2014/main" id="{2616A825-20B7-FA49-B627-587575540130}"/>
              </a:ext>
            </a:extLst>
          </p:cNvPr>
          <p:cNvSpPr txBox="1">
            <a:spLocks/>
          </p:cNvSpPr>
          <p:nvPr/>
        </p:nvSpPr>
        <p:spPr>
          <a:xfrm>
            <a:off x="507218" y="5665067"/>
            <a:ext cx="5307542" cy="6747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kern="1200">
                <a:solidFill>
                  <a:schemeClr val="tx1"/>
                </a:solidFill>
                <a:latin typeface="ＭＳ Ｐゴシック" panose="020B0600070205080204" pitchFamily="50" charset="-128"/>
                <a:ea typeface="ＭＳ Ｐゴシック" panose="020B0600070205080204" pitchFamily="50" charset="-128"/>
                <a:cs typeface="+mj-cs"/>
              </a:defRPr>
            </a:lvl1pPr>
          </a:lstStyle>
          <a:p>
            <a:pPr defTabSz="914377" fontAlgn="auto">
              <a:lnSpc>
                <a:spcPct val="120000"/>
              </a:lnSpc>
              <a:spcAft>
                <a:spcPts val="0"/>
              </a:spcAft>
              <a:defRPr/>
            </a:pPr>
            <a:r>
              <a:rPr lang="zh-CN" altLang="en-US" sz="1800" dirty="0">
                <a:solidFill>
                  <a:schemeClr val="tx1">
                    <a:lumMod val="75000"/>
                    <a:lumOff val="25000"/>
                  </a:schemeClr>
                </a:solidFill>
                <a:latin typeface="Meiryo UI" panose="020B0604030504040204" pitchFamily="34" charset="-128"/>
                <a:ea typeface="Meiryo UI" panose="020B0604030504040204" pitchFamily="34" charset="-128"/>
              </a:rPr>
              <a:t>北海道大学</a:t>
            </a:r>
            <a:r>
              <a:rPr lang="ja-JP" altLang="en-US" sz="1800" dirty="0">
                <a:solidFill>
                  <a:schemeClr val="tx1">
                    <a:lumMod val="75000"/>
                    <a:lumOff val="25000"/>
                  </a:schemeClr>
                </a:solidFill>
                <a:latin typeface="Meiryo UI" panose="020B0604030504040204" pitchFamily="34" charset="-128"/>
                <a:ea typeface="Meiryo UI" panose="020B0604030504040204" pitchFamily="34" charset="-128"/>
              </a:rPr>
              <a:t>　</a:t>
            </a:r>
            <a:r>
              <a:rPr lang="zh-CN" altLang="en-US" sz="1800" dirty="0">
                <a:solidFill>
                  <a:schemeClr val="tx1">
                    <a:lumMod val="75000"/>
                    <a:lumOff val="25000"/>
                  </a:schemeClr>
                </a:solidFill>
                <a:latin typeface="Meiryo UI" panose="020B0604030504040204" pitchFamily="34" charset="-128"/>
                <a:ea typeface="Meiryo UI" panose="020B0604030504040204" pitchFamily="34" charset="-128"/>
              </a:rPr>
              <a:t> </a:t>
            </a:r>
            <a:r>
              <a:rPr lang="ja-JP" altLang="en-US" sz="1800" dirty="0">
                <a:solidFill>
                  <a:schemeClr val="tx1">
                    <a:lumMod val="75000"/>
                    <a:lumOff val="25000"/>
                  </a:schemeClr>
                </a:solidFill>
                <a:latin typeface="Meiryo UI" panose="020B0604030504040204" pitchFamily="34" charset="-128"/>
                <a:ea typeface="Meiryo UI" panose="020B0604030504040204" pitchFamily="34" charset="-128"/>
              </a:rPr>
              <a:t>公共政策学教育部</a:t>
            </a:r>
            <a:endParaRPr lang="en-US" altLang="ja-JP" sz="1800" dirty="0">
              <a:solidFill>
                <a:schemeClr val="tx1">
                  <a:lumMod val="75000"/>
                  <a:lumOff val="25000"/>
                </a:schemeClr>
              </a:solidFill>
              <a:latin typeface="Meiryo UI" panose="020B0604030504040204" pitchFamily="34" charset="-128"/>
              <a:ea typeface="Meiryo UI" panose="020B0604030504040204" pitchFamily="34" charset="-128"/>
            </a:endParaRPr>
          </a:p>
          <a:p>
            <a:pPr defTabSz="914377" fontAlgn="auto">
              <a:lnSpc>
                <a:spcPct val="120000"/>
              </a:lnSpc>
              <a:spcAft>
                <a:spcPts val="0"/>
              </a:spcAft>
              <a:defRPr/>
            </a:pPr>
            <a:r>
              <a:rPr lang="ja-JP" altLang="en-US" sz="1800" dirty="0">
                <a:solidFill>
                  <a:schemeClr val="tx1">
                    <a:lumMod val="75000"/>
                    <a:lumOff val="25000"/>
                  </a:schemeClr>
                </a:solidFill>
                <a:latin typeface="+mn-ea"/>
                <a:ea typeface="+mn-ea"/>
              </a:rPr>
              <a:t>リスクを低減するために必要な安全教育</a:t>
            </a:r>
          </a:p>
        </p:txBody>
      </p:sp>
    </p:spTree>
    <p:extLst>
      <p:ext uri="{BB962C8B-B14F-4D97-AF65-F5344CB8AC3E}">
        <p14:creationId xmlns:p14="http://schemas.microsoft.com/office/powerpoint/2010/main" val="361908426"/>
      </p:ext>
    </p:extLst>
  </p:cSld>
  <p:clrMapOvr>
    <a:masterClrMapping/>
  </p:clrMapOvr>
  <mc:AlternateContent xmlns:mc="http://schemas.openxmlformats.org/markup-compatibility/2006" xmlns:p14="http://schemas.microsoft.com/office/powerpoint/2010/main">
    <mc:Choice Requires="p14">
      <p:transition spd="slow" p14:dur="2000" advTm="7380"/>
    </mc:Choice>
    <mc:Fallback xmlns="">
      <p:transition spd="slow" advTm="73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8" fill="hold"/>
                                        <p:tgtEl>
                                          <p:spTgt spid="4"/>
                                        </p:tgtEl>
                                      </p:cBhvr>
                                    </p:cmd>
                                  </p:childTnLst>
                                </p:cTn>
                              </p:par>
                              <p:par>
                                <p:cTn id="7" presetID="17" presetClass="entr" presetSubtype="8" fill="hold" grpId="0" nodeType="withEffect">
                                  <p:stCondLst>
                                    <p:cond delay="1000"/>
                                  </p:stCondLst>
                                  <p:childTnLst>
                                    <p:set>
                                      <p:cBhvr>
                                        <p:cTn id="8" dur="1" fill="hold">
                                          <p:stCondLst>
                                            <p:cond delay="0"/>
                                          </p:stCondLst>
                                        </p:cTn>
                                        <p:tgtEl>
                                          <p:spTgt spid="15"/>
                                        </p:tgtEl>
                                        <p:attrNameLst>
                                          <p:attrName>style.visibility</p:attrName>
                                        </p:attrNameLst>
                                      </p:cBhvr>
                                      <p:to>
                                        <p:strVal val="visible"/>
                                      </p:to>
                                    </p:set>
                                    <p:anim calcmode="lin" valueType="num">
                                      <p:cBhvr>
                                        <p:cTn id="9" dur="500" fill="hold"/>
                                        <p:tgtEl>
                                          <p:spTgt spid="15"/>
                                        </p:tgtEl>
                                        <p:attrNameLst>
                                          <p:attrName>ppt_x</p:attrName>
                                        </p:attrNameLst>
                                      </p:cBhvr>
                                      <p:tavLst>
                                        <p:tav tm="0">
                                          <p:val>
                                            <p:strVal val="#ppt_x-#ppt_w/2"/>
                                          </p:val>
                                        </p:tav>
                                        <p:tav tm="100000">
                                          <p:val>
                                            <p:strVal val="#ppt_x"/>
                                          </p:val>
                                        </p:tav>
                                      </p:tavLst>
                                    </p:anim>
                                    <p:anim calcmode="lin" valueType="num">
                                      <p:cBhvr>
                                        <p:cTn id="10" dur="500" fill="hold"/>
                                        <p:tgtEl>
                                          <p:spTgt spid="15"/>
                                        </p:tgtEl>
                                        <p:attrNameLst>
                                          <p:attrName>ppt_y</p:attrName>
                                        </p:attrNameLst>
                                      </p:cBhvr>
                                      <p:tavLst>
                                        <p:tav tm="0">
                                          <p:val>
                                            <p:strVal val="#ppt_y"/>
                                          </p:val>
                                        </p:tav>
                                        <p:tav tm="100000">
                                          <p:val>
                                            <p:strVal val="#ppt_y"/>
                                          </p:val>
                                        </p:tav>
                                      </p:tavLst>
                                    </p:anim>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strVal val="#ppt_h"/>
                                          </p:val>
                                        </p:tav>
                                        <p:tav tm="100000">
                                          <p:val>
                                            <p:strVal val="#ppt_h"/>
                                          </p:val>
                                        </p:tav>
                                      </p:tavLst>
                                    </p:anim>
                                  </p:childTnLst>
                                </p:cTn>
                              </p:par>
                              <p:par>
                                <p:cTn id="13" presetID="9" presetClass="emph" presetSubtype="0" grpId="0" nodeType="withEffect">
                                  <p:stCondLst>
                                    <p:cond delay="1000"/>
                                  </p:stCondLst>
                                  <p:childTnLst>
                                    <p:set>
                                      <p:cBhvr>
                                        <p:cTn id="14" dur="indefinite"/>
                                        <p:tgtEl>
                                          <p:spTgt spid="9"/>
                                        </p:tgtEl>
                                        <p:attrNameLst>
                                          <p:attrName>style.opacity</p:attrName>
                                        </p:attrNameLst>
                                      </p:cBhvr>
                                      <p:to>
                                        <p:strVal val="0.5"/>
                                      </p:to>
                                    </p:set>
                                    <p:animEffect filter="image" prLst="opacity: 0.5">
                                      <p:cBhvr rctx="IE">
                                        <p:cTn id="15" dur="indefinite"/>
                                        <p:tgtEl>
                                          <p:spTgt spid="9"/>
                                        </p:tgtEl>
                                      </p:cBhvr>
                                    </p:animEffect>
                                  </p:childTnLst>
                                </p:cTn>
                              </p:par>
                              <p:par>
                                <p:cTn id="16" presetID="9" presetClass="emph" presetSubtype="0" grpId="0" nodeType="withEffect">
                                  <p:stCondLst>
                                    <p:cond delay="1000"/>
                                  </p:stCondLst>
                                  <p:childTnLst>
                                    <p:set>
                                      <p:cBhvr>
                                        <p:cTn id="17" dur="indefinite"/>
                                        <p:tgtEl>
                                          <p:spTgt spid="28"/>
                                        </p:tgtEl>
                                        <p:attrNameLst>
                                          <p:attrName>style.opacity</p:attrName>
                                        </p:attrNameLst>
                                      </p:cBhvr>
                                      <p:to>
                                        <p:strVal val="0.5"/>
                                      </p:to>
                                    </p:set>
                                    <p:animEffect filter="image" prLst="opacity: 0.5">
                                      <p:cBhvr rctx="IE">
                                        <p:cTn id="18" dur="indefinite"/>
                                        <p:tgtEl>
                                          <p:spTgt spid="28"/>
                                        </p:tgtEl>
                                      </p:cBhvr>
                                    </p:animEffect>
                                  </p:childTnLst>
                                </p:cTn>
                              </p:par>
                              <p:par>
                                <p:cTn id="19" presetID="9" presetClass="emph" presetSubtype="0" grpId="0" nodeType="withEffect">
                                  <p:stCondLst>
                                    <p:cond delay="1000"/>
                                  </p:stCondLst>
                                  <p:childTnLst>
                                    <p:set>
                                      <p:cBhvr>
                                        <p:cTn id="20" dur="indefinite"/>
                                        <p:tgtEl>
                                          <p:spTgt spid="24"/>
                                        </p:tgtEl>
                                        <p:attrNameLst>
                                          <p:attrName>style.opacity</p:attrName>
                                        </p:attrNameLst>
                                      </p:cBhvr>
                                      <p:to>
                                        <p:strVal val="0.5"/>
                                      </p:to>
                                    </p:set>
                                    <p:animEffect filter="image" prLst="opacity: 0.5">
                                      <p:cBhvr rctx="IE">
                                        <p:cTn id="21" dur="indefinite"/>
                                        <p:tgtEl>
                                          <p:spTgt spid="24"/>
                                        </p:tgtEl>
                                      </p:cBhvr>
                                    </p:animEffect>
                                  </p:childTnLst>
                                </p:cTn>
                              </p:par>
                              <p:par>
                                <p:cTn id="22" presetID="9" presetClass="emph" presetSubtype="0" grpId="0" nodeType="withEffect">
                                  <p:stCondLst>
                                    <p:cond delay="1000"/>
                                  </p:stCondLst>
                                  <p:childTnLst>
                                    <p:set>
                                      <p:cBhvr>
                                        <p:cTn id="23" dur="indefinite"/>
                                        <p:tgtEl>
                                          <p:spTgt spid="19"/>
                                        </p:tgtEl>
                                        <p:attrNameLst>
                                          <p:attrName>style.opacity</p:attrName>
                                        </p:attrNameLst>
                                      </p:cBhvr>
                                      <p:to>
                                        <p:strVal val="0.5"/>
                                      </p:to>
                                    </p:set>
                                    <p:animEffect filter="image" prLst="opacity: 0.5">
                                      <p:cBhvr rctx="IE">
                                        <p:cTn id="24" dur="indefinite"/>
                                        <p:tgtEl>
                                          <p:spTgt spid="19"/>
                                        </p:tgtEl>
                                      </p:cBhvr>
                                    </p:animEffect>
                                  </p:childTnLst>
                                </p:cTn>
                              </p:par>
                            </p:childTnLst>
                          </p:cTn>
                        </p:par>
                        <p:par>
                          <p:cTn id="25" fill="hold">
                            <p:stCondLst>
                              <p:cond delay="3528"/>
                            </p:stCondLst>
                            <p:childTnLst>
                              <p:par>
                                <p:cTn id="26" presetID="10"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9" grpId="0"/>
      <p:bldP spid="15" grpId="0" animBg="1"/>
      <p:bldP spid="19" grpId="0"/>
      <p:bldP spid="24" grpId="0"/>
      <p:bldP spid="28" grpId="0"/>
      <p:bldP spid="22" grpId="0" animBg="1"/>
    </p:bldLst>
  </p:timing>
  <p:extLst>
    <p:ext uri="{E180D4A7-C9FB-4DFB-919C-405C955672EB}">
      <p14:showEvtLst xmlns:p14="http://schemas.microsoft.com/office/powerpoint/2010/main">
        <p14:playEvt time="30" objId="2"/>
        <p14:stopEvt time="5048"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縦書きテキスト プレースホルダー 11">
            <a:extLst>
              <a:ext uri="{FF2B5EF4-FFF2-40B4-BE49-F238E27FC236}">
                <a16:creationId xmlns:a16="http://schemas.microsoft.com/office/drawing/2014/main" id="{8D6BE679-168C-0148-876A-922D668C6F5F}"/>
              </a:ext>
            </a:extLst>
          </p:cNvPr>
          <p:cNvSpPr>
            <a:spLocks noGrp="1"/>
          </p:cNvSpPr>
          <p:nvPr>
            <p:ph type="body" orient="vert" sz="quarter" idx="10"/>
          </p:nvPr>
        </p:nvSpPr>
        <p:spPr/>
        <p:txBody>
          <a:bodyPr/>
          <a:lstStyle/>
          <a:p>
            <a:r>
              <a:rPr lang="en-US" altLang="ja-JP" dirty="0">
                <a:solidFill>
                  <a:schemeClr val="accent2"/>
                </a:solidFill>
              </a:rPr>
              <a:t>❶</a:t>
            </a:r>
            <a:endParaRPr lang="ja-JP" altLang="en-US">
              <a:solidFill>
                <a:schemeClr val="accent2"/>
              </a:solidFill>
            </a:endParaRP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rmAutofit/>
          </a:bodyPr>
          <a:lstStyle/>
          <a:p>
            <a:r>
              <a:rPr lang="ja-JP" altLang="en-US" b="1">
                <a:solidFill>
                  <a:srgbClr val="000000"/>
                </a:solidFill>
              </a:rPr>
              <a:t>安全</a:t>
            </a:r>
            <a:r>
              <a:rPr lang="ja-JP" altLang="en-US" b="1" dirty="0">
                <a:solidFill>
                  <a:srgbClr val="000000"/>
                </a:solidFill>
              </a:rPr>
              <a:t>衛生管理における大学の特徴</a:t>
            </a:r>
            <a:endParaRPr kumimoji="1" lang="ja-JP" altLang="en-US" b="1" dirty="0"/>
          </a:p>
        </p:txBody>
      </p:sp>
      <p:sp>
        <p:nvSpPr>
          <p:cNvPr id="7" name="テキスト プレースホルダー 6">
            <a:extLst>
              <a:ext uri="{FF2B5EF4-FFF2-40B4-BE49-F238E27FC236}">
                <a16:creationId xmlns:a16="http://schemas.microsoft.com/office/drawing/2014/main" id="{348CE481-4F0C-9F45-BCEB-F2BD5B3A0E39}"/>
              </a:ext>
            </a:extLst>
          </p:cNvPr>
          <p:cNvSpPr>
            <a:spLocks noGrp="1"/>
          </p:cNvSpPr>
          <p:nvPr>
            <p:ph type="body" sz="quarter" idx="12"/>
          </p:nvPr>
        </p:nvSpPr>
        <p:spPr/>
        <p:txBody>
          <a:bodyPr/>
          <a:lstStyle/>
          <a:p>
            <a:pPr marL="347663" indent="-339725">
              <a:lnSpc>
                <a:spcPct val="100000"/>
              </a:lnSpc>
              <a:buClr>
                <a:schemeClr val="accent2"/>
              </a:buClr>
            </a:pPr>
            <a:r>
              <a:rPr lang="ja-JP" altLang="en-US">
                <a:solidFill>
                  <a:srgbClr val="000000"/>
                </a:solidFill>
                <a:latin typeface="+mn-ea"/>
                <a:ea typeface="+mn-ea"/>
              </a:rPr>
              <a:t>社会に人材を送り出す高等教育機関である。</a:t>
            </a:r>
          </a:p>
          <a:p>
            <a:pPr marL="347663" indent="-339725">
              <a:lnSpc>
                <a:spcPct val="100000"/>
              </a:lnSpc>
              <a:buClr>
                <a:schemeClr val="accent2"/>
              </a:buClr>
            </a:pPr>
            <a:r>
              <a:rPr lang="ja-JP" altLang="en-US">
                <a:solidFill>
                  <a:srgbClr val="000000"/>
                </a:solidFill>
                <a:latin typeface="+mn-ea"/>
                <a:ea typeface="+mn-ea"/>
              </a:rPr>
              <a:t>最先端も含めて幅広い分野の特徴を併せ持つ。</a:t>
            </a:r>
            <a:endParaRPr lang="en-US" altLang="ja-JP" dirty="0">
              <a:solidFill>
                <a:srgbClr val="000000"/>
              </a:solidFill>
              <a:latin typeface="+mn-ea"/>
              <a:ea typeface="+mn-ea"/>
            </a:endParaRPr>
          </a:p>
          <a:p>
            <a:pPr marL="347663" indent="-339725">
              <a:lnSpc>
                <a:spcPct val="100000"/>
              </a:lnSpc>
              <a:buClr>
                <a:schemeClr val="accent2"/>
              </a:buClr>
            </a:pPr>
            <a:r>
              <a:rPr lang="ja-JP" altLang="en-US">
                <a:solidFill>
                  <a:srgbClr val="000000"/>
                </a:solidFill>
                <a:latin typeface="+mn-ea"/>
                <a:ea typeface="+mn-ea"/>
              </a:rPr>
              <a:t>多様な年齢・身分の構成員が存在しており、短期間で入れ替わる者も多い。</a:t>
            </a:r>
          </a:p>
          <a:p>
            <a:pPr marL="347663" indent="-339725">
              <a:lnSpc>
                <a:spcPct val="100000"/>
              </a:lnSpc>
              <a:buClr>
                <a:schemeClr val="accent2"/>
              </a:buClr>
            </a:pPr>
            <a:r>
              <a:rPr lang="ja-JP" altLang="en-US">
                <a:solidFill>
                  <a:srgbClr val="000000"/>
                </a:solidFill>
                <a:latin typeface="+mn-ea"/>
                <a:ea typeface="+mn-ea"/>
              </a:rPr>
              <a:t>公共機関として何かと社会的な注目を集めやすい。</a:t>
            </a:r>
            <a:endParaRPr lang="ja-JP" altLang="en-US">
              <a:latin typeface="+mn-ea"/>
              <a:ea typeface="+mn-ea"/>
            </a:endParaRPr>
          </a:p>
          <a:p>
            <a:endParaRPr kumimoji="1" lang="ja-JP" altLang="en-US"/>
          </a:p>
        </p:txBody>
      </p:sp>
      <p:sp>
        <p:nvSpPr>
          <p:cNvPr id="14" name="テキスト プレースホルダー 26">
            <a:extLst>
              <a:ext uri="{FF2B5EF4-FFF2-40B4-BE49-F238E27FC236}">
                <a16:creationId xmlns:a16="http://schemas.microsoft.com/office/drawing/2014/main" id="{41DBF7F3-A697-1240-9B35-68FC8EC8E7DD}"/>
              </a:ext>
            </a:extLst>
          </p:cNvPr>
          <p:cNvSpPr txBox="1">
            <a:spLocks/>
          </p:cNvSpPr>
          <p:nvPr/>
        </p:nvSpPr>
        <p:spPr>
          <a:xfrm>
            <a:off x="7956000" y="0"/>
            <a:ext cx="1188000" cy="726976"/>
          </a:xfrm>
          <a:prstGeom prst="rect">
            <a:avLst/>
          </a:prstGeom>
        </p:spPr>
        <p:txBody>
          <a:bodyPr vert="horz" wrap="square" lIns="108000" tIns="288000" rIns="108000" bIns="18000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14-</a:t>
            </a:r>
          </a:p>
          <a:p>
            <a:pPr fontAlgn="auto">
              <a:spcBef>
                <a:spcPts val="0"/>
              </a:spcBef>
              <a:spcAft>
                <a:spcPts val="0"/>
              </a:spcAft>
            </a:pPr>
            <a:r>
              <a:rPr lang="en-US" altLang="ja-JP" dirty="0"/>
              <a:t>   </a:t>
            </a:r>
            <a:r>
              <a:rPr lang="en-US" altLang="ja-JP" sz="2800" dirty="0"/>
              <a:t>15</a:t>
            </a:r>
            <a:endParaRPr lang="ja-JP" altLang="en-US" sz="2800"/>
          </a:p>
        </p:txBody>
      </p:sp>
      <p:grpSp>
        <p:nvGrpSpPr>
          <p:cNvPr id="20" name="グループ化 19">
            <a:extLst>
              <a:ext uri="{FF2B5EF4-FFF2-40B4-BE49-F238E27FC236}">
                <a16:creationId xmlns:a16="http://schemas.microsoft.com/office/drawing/2014/main" id="{57511DB3-D62B-5D41-910B-3AAC00CF03DD}"/>
              </a:ext>
            </a:extLst>
          </p:cNvPr>
          <p:cNvGrpSpPr/>
          <p:nvPr/>
        </p:nvGrpSpPr>
        <p:grpSpPr>
          <a:xfrm>
            <a:off x="465385" y="3442993"/>
            <a:ext cx="8200895" cy="2686450"/>
            <a:chOff x="465385" y="3442993"/>
            <a:chExt cx="8200895" cy="2686450"/>
          </a:xfrm>
        </p:grpSpPr>
        <p:grpSp>
          <p:nvGrpSpPr>
            <p:cNvPr id="19" name="グループ化 18">
              <a:extLst>
                <a:ext uri="{FF2B5EF4-FFF2-40B4-BE49-F238E27FC236}">
                  <a16:creationId xmlns:a16="http://schemas.microsoft.com/office/drawing/2014/main" id="{165F8539-99FB-5A4C-ABFF-8427F45093A4}"/>
                </a:ext>
              </a:extLst>
            </p:cNvPr>
            <p:cNvGrpSpPr/>
            <p:nvPr/>
          </p:nvGrpSpPr>
          <p:grpSpPr>
            <a:xfrm>
              <a:off x="473688" y="3442993"/>
              <a:ext cx="8192592" cy="2686450"/>
              <a:chOff x="473688" y="3442993"/>
              <a:chExt cx="8192592" cy="2686450"/>
            </a:xfrm>
          </p:grpSpPr>
          <p:pic>
            <p:nvPicPr>
              <p:cNvPr id="11" name="Picture 8" descr="https://www.hokudai.ac.jp/jimuk/gakunai/photo/images/c35/c35_06_th.jpg">
                <a:extLst>
                  <a:ext uri="{FF2B5EF4-FFF2-40B4-BE49-F238E27FC236}">
                    <a16:creationId xmlns:a16="http://schemas.microsoft.com/office/drawing/2014/main" id="{1730B175-3452-0342-8A02-62CE6D5EA8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6000"/>
                        </a14:imgEffect>
                        <a14:imgEffect>
                          <a14:brightnessContrast contrast="35000"/>
                        </a14:imgEffect>
                      </a14:imgLayer>
                    </a14:imgProps>
                  </a:ext>
                  <a:ext uri="{28A0092B-C50C-407E-A947-70E740481C1C}">
                    <a14:useLocalDpi xmlns:a14="http://schemas.microsoft.com/office/drawing/2010/main"/>
                  </a:ext>
                </a:extLst>
              </a:blip>
              <a:srcRect/>
              <a:stretch>
                <a:fillRect/>
              </a:stretch>
            </p:blipFill>
            <p:spPr bwMode="auto">
              <a:xfrm>
                <a:off x="473688" y="3442993"/>
                <a:ext cx="4029675" cy="26864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https://www.hokudai.ac.jp/jimuk/gakunai/photo/images/c27/c27_01_th.jpg">
                <a:extLst>
                  <a:ext uri="{FF2B5EF4-FFF2-40B4-BE49-F238E27FC236}">
                    <a16:creationId xmlns:a16="http://schemas.microsoft.com/office/drawing/2014/main" id="{35A309A6-4BC6-0E40-9571-F6F2B176439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36604" y="3442993"/>
                <a:ext cx="4029676" cy="2686450"/>
              </a:xfrm>
              <a:prstGeom prst="rect">
                <a:avLst/>
              </a:prstGeom>
              <a:noFill/>
              <a:extLst>
                <a:ext uri="{909E8E84-426E-40DD-AFC4-6F175D3DCCD1}">
                  <a14:hiddenFill xmlns:a14="http://schemas.microsoft.com/office/drawing/2010/main">
                    <a:solidFill>
                      <a:srgbClr val="FFFFFF"/>
                    </a:solidFill>
                  </a14:hiddenFill>
                </a:ext>
              </a:extLst>
            </p:spPr>
          </p:pic>
          <p:sp>
            <p:nvSpPr>
              <p:cNvPr id="18" name="正方形/長方形 17">
                <a:extLst>
                  <a:ext uri="{FF2B5EF4-FFF2-40B4-BE49-F238E27FC236}">
                    <a16:creationId xmlns:a16="http://schemas.microsoft.com/office/drawing/2014/main" id="{22BF4657-99AC-8048-AEFC-B7BEE68BDDC3}"/>
                  </a:ext>
                </a:extLst>
              </p:cNvPr>
              <p:cNvSpPr/>
              <p:nvPr/>
            </p:nvSpPr>
            <p:spPr>
              <a:xfrm>
                <a:off x="4636604" y="5808725"/>
                <a:ext cx="4029675" cy="315740"/>
              </a:xfrm>
              <a:prstGeom prst="rect">
                <a:avLst/>
              </a:prstGeom>
              <a:solidFill>
                <a:schemeClr val="bg1">
                  <a:alpha val="80000"/>
                </a:schemeClr>
              </a:solidFill>
              <a:effectLst>
                <a:softEdge rad="0"/>
              </a:effectLst>
            </p:spPr>
            <p:txBody>
              <a:bodyPr wrap="none">
                <a:noAutofit/>
              </a:bodyPr>
              <a:lstStyle/>
              <a:p>
                <a:pPr algn="ctr"/>
                <a:r>
                  <a:rPr lang="ja-JP" altLang="en-US" sz="2000" spc="300">
                    <a:effectLst/>
                    <a:latin typeface="+mn-ea"/>
                    <a:ea typeface="+mn-ea"/>
                  </a:rPr>
                  <a:t>函館キャンパス</a:t>
                </a:r>
                <a:endParaRPr lang="en-US" sz="2000" spc="300" dirty="0">
                  <a:effectLst/>
                  <a:latin typeface="+mn-ea"/>
                  <a:ea typeface="+mn-ea"/>
                </a:endParaRPr>
              </a:p>
            </p:txBody>
          </p:sp>
        </p:grpSp>
        <p:sp>
          <p:nvSpPr>
            <p:cNvPr id="17" name="正方形/長方形 16">
              <a:extLst>
                <a:ext uri="{FF2B5EF4-FFF2-40B4-BE49-F238E27FC236}">
                  <a16:creationId xmlns:a16="http://schemas.microsoft.com/office/drawing/2014/main" id="{DF614B66-E837-2D4F-A64C-F1DC0FD02E35}"/>
                </a:ext>
              </a:extLst>
            </p:cNvPr>
            <p:cNvSpPr/>
            <p:nvPr/>
          </p:nvSpPr>
          <p:spPr>
            <a:xfrm>
              <a:off x="465385" y="5809423"/>
              <a:ext cx="4037978" cy="315740"/>
            </a:xfrm>
            <a:prstGeom prst="rect">
              <a:avLst/>
            </a:prstGeom>
            <a:solidFill>
              <a:schemeClr val="bg1">
                <a:alpha val="80000"/>
              </a:schemeClr>
            </a:solidFill>
            <a:effectLst>
              <a:softEdge rad="0"/>
            </a:effectLst>
          </p:spPr>
          <p:txBody>
            <a:bodyPr wrap="none">
              <a:noAutofit/>
            </a:bodyPr>
            <a:lstStyle/>
            <a:p>
              <a:pPr algn="ctr"/>
              <a:r>
                <a:rPr lang="ja-JP" altLang="en-US" sz="2000" spc="300">
                  <a:effectLst/>
                  <a:latin typeface="+mn-ea"/>
                  <a:ea typeface="+mn-ea"/>
                </a:rPr>
                <a:t>札幌キャンパス</a:t>
              </a:r>
              <a:endParaRPr lang="en-US" sz="2000" spc="300" dirty="0">
                <a:effectLst/>
                <a:latin typeface="+mn-ea"/>
                <a:ea typeface="+mn-ea"/>
              </a:endParaRPr>
            </a:p>
          </p:txBody>
        </p:sp>
      </p:grpSp>
      <p:sp>
        <p:nvSpPr>
          <p:cNvPr id="22" name="テキスト ボックス 21">
            <a:extLst>
              <a:ext uri="{FF2B5EF4-FFF2-40B4-BE49-F238E27FC236}">
                <a16:creationId xmlns:a16="http://schemas.microsoft.com/office/drawing/2014/main" id="{E895607A-1344-0A4E-8224-6DAB50DD1488}"/>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122484899"/>
      </p:ext>
    </p:extLst>
  </p:cSld>
  <p:clrMapOvr>
    <a:masterClrMapping/>
  </p:clrMapOvr>
  <mc:AlternateContent xmlns:mc="http://schemas.openxmlformats.org/markup-compatibility/2006" xmlns:p14="http://schemas.microsoft.com/office/powerpoint/2010/main">
    <mc:Choice Requires="p14">
      <p:transition spd="slow" p14:dur="2000" advTm="33977"/>
    </mc:Choice>
    <mc:Fallback xmlns="">
      <p:transition spd="slow" advTm="33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7">
                                            <p:txEl>
                                              <p:pRg st="0" end="0"/>
                                            </p:txEl>
                                          </p:spTgt>
                                        </p:tgtEl>
                                        <p:attrNameLst>
                                          <p:attrName>style.opacity</p:attrName>
                                        </p:attrNameLst>
                                      </p:cBhvr>
                                      <p:to>
                                        <p:strVal val="0.25"/>
                                      </p:to>
                                    </p:set>
                                    <p:animEffect filter="image" prLst="opacity: 0.25">
                                      <p:cBhvr rctx="IE">
                                        <p:cTn id="7" dur="indefinite"/>
                                        <p:tgtEl>
                                          <p:spTgt spid="7">
                                            <p:txEl>
                                              <p:pRg st="0" end="0"/>
                                            </p:txEl>
                                          </p:spTgt>
                                        </p:tgtEl>
                                      </p:cBhvr>
                                    </p:animEffect>
                                  </p:childTnLst>
                                </p:cTn>
                              </p:par>
                              <p:par>
                                <p:cTn id="8" presetID="9" presetClass="emph" presetSubtype="0" nodeType="withEffect">
                                  <p:stCondLst>
                                    <p:cond delay="0"/>
                                  </p:stCondLst>
                                  <p:childTnLst>
                                    <p:set>
                                      <p:cBhvr>
                                        <p:cTn id="9" dur="indefinite"/>
                                        <p:tgtEl>
                                          <p:spTgt spid="7">
                                            <p:txEl>
                                              <p:pRg st="1" end="1"/>
                                            </p:txEl>
                                          </p:spTgt>
                                        </p:tgtEl>
                                        <p:attrNameLst>
                                          <p:attrName>style.opacity</p:attrName>
                                        </p:attrNameLst>
                                      </p:cBhvr>
                                      <p:to>
                                        <p:strVal val="0.25"/>
                                      </p:to>
                                    </p:set>
                                    <p:animEffect filter="image" prLst="opacity: 0.25">
                                      <p:cBhvr rctx="IE">
                                        <p:cTn id="10" dur="indefinite"/>
                                        <p:tgtEl>
                                          <p:spTgt spid="7">
                                            <p:txEl>
                                              <p:pRg st="1" end="1"/>
                                            </p:txEl>
                                          </p:spTgt>
                                        </p:tgtEl>
                                      </p:cBhvr>
                                    </p:animEffect>
                                  </p:childTnLst>
                                </p:cTn>
                              </p:par>
                              <p:par>
                                <p:cTn id="11" presetID="9" presetClass="emph" presetSubtype="0" nodeType="withEffect">
                                  <p:stCondLst>
                                    <p:cond delay="0"/>
                                  </p:stCondLst>
                                  <p:childTnLst>
                                    <p:set>
                                      <p:cBhvr>
                                        <p:cTn id="12" dur="indefinite"/>
                                        <p:tgtEl>
                                          <p:spTgt spid="7">
                                            <p:txEl>
                                              <p:pRg st="2" end="2"/>
                                            </p:txEl>
                                          </p:spTgt>
                                        </p:tgtEl>
                                        <p:attrNameLst>
                                          <p:attrName>style.opacity</p:attrName>
                                        </p:attrNameLst>
                                      </p:cBhvr>
                                      <p:to>
                                        <p:strVal val="0.25"/>
                                      </p:to>
                                    </p:set>
                                    <p:animEffect filter="image" prLst="opacity: 0.25">
                                      <p:cBhvr rctx="IE">
                                        <p:cTn id="13" dur="indefinite"/>
                                        <p:tgtEl>
                                          <p:spTgt spid="7">
                                            <p:txEl>
                                              <p:pRg st="2" end="2"/>
                                            </p:txEl>
                                          </p:spTgt>
                                        </p:tgtEl>
                                      </p:cBhvr>
                                    </p:animEffect>
                                  </p:childTnLst>
                                </p:cTn>
                              </p:par>
                              <p:par>
                                <p:cTn id="14" presetID="9" presetClass="emph" presetSubtype="0" nodeType="withEffect">
                                  <p:stCondLst>
                                    <p:cond delay="0"/>
                                  </p:stCondLst>
                                  <p:childTnLst>
                                    <p:set>
                                      <p:cBhvr>
                                        <p:cTn id="15" dur="indefinite"/>
                                        <p:tgtEl>
                                          <p:spTgt spid="7">
                                            <p:txEl>
                                              <p:pRg st="3" end="3"/>
                                            </p:txEl>
                                          </p:spTgt>
                                        </p:tgtEl>
                                        <p:attrNameLst>
                                          <p:attrName>style.opacity</p:attrName>
                                        </p:attrNameLst>
                                      </p:cBhvr>
                                      <p:to>
                                        <p:strVal val="0.25"/>
                                      </p:to>
                                    </p:set>
                                    <p:animEffect filter="image" prLst="opacity: 0.25">
                                      <p:cBhvr rctx="IE">
                                        <p:cTn id="16" dur="indefinite"/>
                                        <p:tgtEl>
                                          <p:spTgt spid="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7">
                                            <p:txEl>
                                              <p:pRg st="0" end="0"/>
                                            </p:txEl>
                                          </p:spTgt>
                                        </p:tgtEl>
                                        <p:attrNameLst>
                                          <p:attrName>style.opacity</p:attrName>
                                        </p:attrNameLst>
                                      </p:cBhvr>
                                      <p:to>
                                        <p:strVal val="0.75"/>
                                      </p:to>
                                    </p:set>
                                    <p:animEffect filter="image" prLst="opacity: 0.75">
                                      <p:cBhvr rctx="IE">
                                        <p:cTn id="21" dur="indefinite"/>
                                        <p:tgtEl>
                                          <p:spTgt spid="7">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p:cTn id="28" dur="indefinite"/>
                                        <p:tgtEl>
                                          <p:spTgt spid="7">
                                            <p:txEl>
                                              <p:pRg st="1" end="1"/>
                                            </p:txEl>
                                          </p:spTgt>
                                        </p:tgtEl>
                                        <p:attrNameLst>
                                          <p:attrName>style.opacity</p:attrName>
                                        </p:attrNameLst>
                                      </p:cBhvr>
                                      <p:to>
                                        <p:strVal val="0.75"/>
                                      </p:to>
                                    </p:set>
                                    <p:animEffect filter="image" prLst="opacity: 0.75">
                                      <p:cBhvr rctx="IE">
                                        <p:cTn id="29" dur="indefinite"/>
                                        <p:tgtEl>
                                          <p:spTgt spid="7">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mph" presetSubtype="0" nodeType="clickEffect">
                                  <p:stCondLst>
                                    <p:cond delay="0"/>
                                  </p:stCondLst>
                                  <p:childTnLst>
                                    <p:set>
                                      <p:cBhvr>
                                        <p:cTn id="33" dur="indefinite"/>
                                        <p:tgtEl>
                                          <p:spTgt spid="7">
                                            <p:txEl>
                                              <p:pRg st="2" end="2"/>
                                            </p:txEl>
                                          </p:spTgt>
                                        </p:tgtEl>
                                        <p:attrNameLst>
                                          <p:attrName>style.opacity</p:attrName>
                                        </p:attrNameLst>
                                      </p:cBhvr>
                                      <p:to>
                                        <p:strVal val="0.75"/>
                                      </p:to>
                                    </p:set>
                                    <p:animEffect filter="image" prLst="opacity: 0.75">
                                      <p:cBhvr rctx="IE">
                                        <p:cTn id="34" dur="indefinite"/>
                                        <p:tgtEl>
                                          <p:spTgt spid="7">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mph" presetSubtype="0" nodeType="clickEffect">
                                  <p:stCondLst>
                                    <p:cond delay="0"/>
                                  </p:stCondLst>
                                  <p:childTnLst>
                                    <p:set>
                                      <p:cBhvr>
                                        <p:cTn id="38" dur="indefinite"/>
                                        <p:tgtEl>
                                          <p:spTgt spid="7">
                                            <p:txEl>
                                              <p:pRg st="3" end="3"/>
                                            </p:txEl>
                                          </p:spTgt>
                                        </p:tgtEl>
                                        <p:attrNameLst>
                                          <p:attrName>style.opacity</p:attrName>
                                        </p:attrNameLst>
                                      </p:cBhvr>
                                      <p:to>
                                        <p:strVal val="0.75"/>
                                      </p:to>
                                    </p:set>
                                    <p:animEffect filter="image" prLst="opacity: 0.75">
                                      <p:cBhvr rctx="IE">
                                        <p:cTn id="39" dur="indefinite"/>
                                        <p:tgtEl>
                                          <p:spTgt spid="7">
                                            <p:txEl>
                                              <p:pRg st="3" end="3"/>
                                            </p:txEl>
                                          </p:spTgt>
                                        </p:tgtEl>
                                      </p:cBhvr>
                                    </p:animEffect>
                                  </p:childTnLst>
                                </p:cTn>
                              </p:par>
                            </p:childTnLst>
                          </p:cTn>
                        </p:par>
                        <p:par>
                          <p:cTn id="40" fill="hold">
                            <p:stCondLst>
                              <p:cond delay="0"/>
                            </p:stCondLst>
                            <p:childTnLst>
                              <p:par>
                                <p:cTn id="41" presetID="10"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extLst>
    <p:ext uri="{E180D4A7-C9FB-4DFB-919C-405C955672EB}">
      <p14:showEvtLst xmlns:p14="http://schemas.microsoft.com/office/powerpoint/2010/main">
        <p14:playEvt time="30" objId="3"/>
        <p14:playEvt time="5369" objId="4"/>
        <p14:stopEvt time="5514" objId="3"/>
        <p14:playEvt time="10554" objId="5"/>
        <p14:stopEvt time="10698" objId="4"/>
        <p14:playEvt time="16633" objId="21"/>
        <p14:stopEvt time="16778" objId="5"/>
        <p14:playEvt time="26825" objId="9"/>
        <p14:stopEvt time="26969" objId="21"/>
        <p14:stopEvt time="32625" objId="9"/>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42EAD707-5FBE-D442-83FB-9D19388EA46B}"/>
              </a:ext>
            </a:extLst>
          </p:cNvPr>
          <p:cNvSpPr/>
          <p:nvPr/>
        </p:nvSpPr>
        <p:spPr>
          <a:xfrm>
            <a:off x="0" y="548680"/>
            <a:ext cx="9144000" cy="576064"/>
          </a:xfrm>
          <a:prstGeom prst="rect">
            <a:avLst/>
          </a:prstGeom>
          <a:solidFill>
            <a:srgbClr val="FDB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タイトル 1">
            <a:extLst>
              <a:ext uri="{FF2B5EF4-FFF2-40B4-BE49-F238E27FC236}">
                <a16:creationId xmlns:a16="http://schemas.microsoft.com/office/drawing/2014/main" id="{5DF1413D-BFE2-4ECA-8280-AA8765DD90B1}"/>
              </a:ext>
            </a:extLst>
          </p:cNvPr>
          <p:cNvSpPr>
            <a:spLocks noGrp="1"/>
          </p:cNvSpPr>
          <p:nvPr>
            <p:ph type="title"/>
          </p:nvPr>
        </p:nvSpPr>
        <p:spPr>
          <a:xfrm>
            <a:off x="914399" y="643980"/>
            <a:ext cx="7315201" cy="440391"/>
          </a:xfrm>
        </p:spPr>
        <p:txBody>
          <a:bodyPr lIns="0">
            <a:normAutofit fontScale="90000"/>
          </a:bodyPr>
          <a:lstStyle/>
          <a:p>
            <a:r>
              <a:rPr lang="zh-CN" altLang="en-US" sz="2400" dirty="0">
                <a:solidFill>
                  <a:schemeClr val="tx1">
                    <a:lumMod val="75000"/>
                    <a:lumOff val="25000"/>
                  </a:schemeClr>
                </a:solidFill>
                <a:latin typeface="Meiryo UI" panose="020B0604030504040204" pitchFamily="34" charset="-128"/>
                <a:ea typeface="Meiryo UI" panose="020B0604030504040204" pitchFamily="34" charset="-128"/>
              </a:rPr>
              <a:t>北海道大学</a:t>
            </a:r>
            <a:r>
              <a:rPr lang="ja-JP" altLang="en-US" sz="2400" dirty="0">
                <a:solidFill>
                  <a:schemeClr val="tx1">
                    <a:lumMod val="75000"/>
                    <a:lumOff val="25000"/>
                  </a:schemeClr>
                </a:solidFill>
                <a:latin typeface="Meiryo UI" panose="020B0604030504040204" pitchFamily="34" charset="-128"/>
                <a:ea typeface="Meiryo UI" panose="020B0604030504040204" pitchFamily="34" charset="-128"/>
              </a:rPr>
              <a:t>　</a:t>
            </a:r>
            <a:r>
              <a:rPr lang="zh-CN" altLang="en-US" sz="2400" dirty="0">
                <a:solidFill>
                  <a:schemeClr val="tx1">
                    <a:lumMod val="75000"/>
                    <a:lumOff val="25000"/>
                  </a:schemeClr>
                </a:solidFill>
                <a:latin typeface="Meiryo UI" panose="020B0604030504040204" pitchFamily="34" charset="-128"/>
                <a:ea typeface="Meiryo UI" panose="020B0604030504040204" pitchFamily="34" charset="-128"/>
              </a:rPr>
              <a:t> </a:t>
            </a:r>
            <a:r>
              <a:rPr lang="ja-JP" altLang="en-US" sz="2400" dirty="0">
                <a:solidFill>
                  <a:schemeClr val="tx1">
                    <a:lumMod val="75000"/>
                    <a:lumOff val="25000"/>
                  </a:schemeClr>
                </a:solidFill>
                <a:latin typeface="Meiryo UI" panose="020B0604030504040204" pitchFamily="34" charset="-128"/>
                <a:ea typeface="Meiryo UI" panose="020B0604030504040204" pitchFamily="34" charset="-128"/>
              </a:rPr>
              <a:t>公共政策学教育部</a:t>
            </a:r>
            <a:r>
              <a:rPr lang="ja-JP" altLang="en-US" sz="2400" dirty="0"/>
              <a:t>における緊急時の連絡先</a:t>
            </a:r>
            <a:endParaRPr kumimoji="1" lang="ja-JP" altLang="en-US" sz="2400" dirty="0"/>
          </a:p>
        </p:txBody>
      </p:sp>
      <p:sp>
        <p:nvSpPr>
          <p:cNvPr id="2" name="テキスト ボックス 1">
            <a:extLst>
              <a:ext uri="{FF2B5EF4-FFF2-40B4-BE49-F238E27FC236}">
                <a16:creationId xmlns:a16="http://schemas.microsoft.com/office/drawing/2014/main" id="{DBF079AD-B115-B548-8610-65EA7F21FBA9}"/>
              </a:ext>
            </a:extLst>
          </p:cNvPr>
          <p:cNvSpPr txBox="1"/>
          <p:nvPr/>
        </p:nvSpPr>
        <p:spPr>
          <a:xfrm>
            <a:off x="971600" y="1623162"/>
            <a:ext cx="512961" cy="307777"/>
          </a:xfrm>
          <a:prstGeom prst="rect">
            <a:avLst/>
          </a:prstGeom>
          <a:noFill/>
        </p:spPr>
        <p:txBody>
          <a:bodyPr wrap="square" lIns="0" tIns="0" rIns="0" bIns="0" rtlCol="0">
            <a:spAutoFit/>
          </a:bodyPr>
          <a:lstStyle/>
          <a:p>
            <a:pPr algn="l"/>
            <a:r>
              <a:rPr kumimoji="1" lang="ja-JP" altLang="en-US" sz="2000" b="1" dirty="0">
                <a:latin typeface="+mn-ea"/>
                <a:ea typeface="+mn-ea"/>
              </a:rPr>
              <a:t>日中</a:t>
            </a:r>
          </a:p>
        </p:txBody>
      </p:sp>
      <p:sp>
        <p:nvSpPr>
          <p:cNvPr id="4" name="テキスト ボックス 3">
            <a:extLst>
              <a:ext uri="{FF2B5EF4-FFF2-40B4-BE49-F238E27FC236}">
                <a16:creationId xmlns:a16="http://schemas.microsoft.com/office/drawing/2014/main" id="{6BE92C60-1F6A-8547-B4B1-EF8EA6D2939F}"/>
              </a:ext>
            </a:extLst>
          </p:cNvPr>
          <p:cNvSpPr txBox="1"/>
          <p:nvPr/>
        </p:nvSpPr>
        <p:spPr>
          <a:xfrm>
            <a:off x="914399" y="2168028"/>
            <a:ext cx="1296143" cy="307777"/>
          </a:xfrm>
          <a:prstGeom prst="rect">
            <a:avLst/>
          </a:prstGeom>
          <a:noFill/>
        </p:spPr>
        <p:txBody>
          <a:bodyPr wrap="square" lIns="0" tIns="0" rIns="0" bIns="0" rtlCol="0">
            <a:spAutoFit/>
          </a:bodyPr>
          <a:lstStyle/>
          <a:p>
            <a:pPr algn="l"/>
            <a:r>
              <a:rPr kumimoji="1" lang="ja-JP" altLang="en-US" sz="2000" b="1" dirty="0">
                <a:latin typeface="+mn-ea"/>
                <a:ea typeface="+mn-ea"/>
              </a:rPr>
              <a:t>夜間・休日</a:t>
            </a:r>
          </a:p>
        </p:txBody>
      </p:sp>
      <p:sp>
        <p:nvSpPr>
          <p:cNvPr id="5" name="テキスト ボックス 4">
            <a:extLst>
              <a:ext uri="{FF2B5EF4-FFF2-40B4-BE49-F238E27FC236}">
                <a16:creationId xmlns:a16="http://schemas.microsoft.com/office/drawing/2014/main" id="{409D410D-4364-8343-BF27-F95675ED079C}"/>
              </a:ext>
            </a:extLst>
          </p:cNvPr>
          <p:cNvSpPr txBox="1"/>
          <p:nvPr/>
        </p:nvSpPr>
        <p:spPr>
          <a:xfrm>
            <a:off x="2003904" y="1633985"/>
            <a:ext cx="6456528" cy="553998"/>
          </a:xfrm>
          <a:prstGeom prst="rect">
            <a:avLst/>
          </a:prstGeom>
          <a:noFill/>
        </p:spPr>
        <p:txBody>
          <a:bodyPr wrap="square" lIns="0" tIns="0" rIns="0" bIns="0" rtlCol="0">
            <a:spAutoFit/>
          </a:bodyPr>
          <a:lstStyle/>
          <a:p>
            <a:r>
              <a:rPr lang="ja-JP" altLang="en-US" dirty="0">
                <a:solidFill>
                  <a:schemeClr val="accent3"/>
                </a:solidFill>
                <a:latin typeface="+mn-ea"/>
                <a:ea typeface="+mn-ea"/>
              </a:rPr>
              <a:t>（法学研究科・法学部事務室　庶務担当　</a:t>
            </a:r>
            <a:r>
              <a:rPr lang="en-US" altLang="ja-JP" dirty="0">
                <a:solidFill>
                  <a:schemeClr val="accent3"/>
                </a:solidFill>
                <a:latin typeface="+mn-ea"/>
                <a:ea typeface="+mn-ea"/>
              </a:rPr>
              <a:t>011-706-3118</a:t>
            </a:r>
            <a:r>
              <a:rPr lang="ja-JP" altLang="en-US" dirty="0">
                <a:solidFill>
                  <a:schemeClr val="accent3"/>
                </a:solidFill>
                <a:latin typeface="+mn-ea"/>
                <a:ea typeface="+mn-ea"/>
              </a:rPr>
              <a:t>）</a:t>
            </a:r>
          </a:p>
          <a:p>
            <a:endParaRPr kumimoji="1" lang="ja-JP" altLang="en-US" dirty="0"/>
          </a:p>
        </p:txBody>
      </p:sp>
      <p:sp>
        <p:nvSpPr>
          <p:cNvPr id="14" name="テキスト ボックス 13">
            <a:extLst>
              <a:ext uri="{FF2B5EF4-FFF2-40B4-BE49-F238E27FC236}">
                <a16:creationId xmlns:a16="http://schemas.microsoft.com/office/drawing/2014/main" id="{F7586799-C3CA-3449-9217-9CEEC832E037}"/>
              </a:ext>
            </a:extLst>
          </p:cNvPr>
          <p:cNvSpPr txBox="1"/>
          <p:nvPr/>
        </p:nvSpPr>
        <p:spPr>
          <a:xfrm>
            <a:off x="2267744" y="2198806"/>
            <a:ext cx="3244543" cy="553998"/>
          </a:xfrm>
          <a:prstGeom prst="rect">
            <a:avLst/>
          </a:prstGeom>
          <a:noFill/>
        </p:spPr>
        <p:txBody>
          <a:bodyPr wrap="none" lIns="0" tIns="0" rIns="0" bIns="0" rtlCol="0">
            <a:spAutoFit/>
          </a:bodyPr>
          <a:lstStyle/>
          <a:p>
            <a:r>
              <a:rPr lang="ja-JP" altLang="en-US" dirty="0">
                <a:solidFill>
                  <a:schemeClr val="accent3"/>
                </a:solidFill>
                <a:latin typeface="+mn-ea"/>
                <a:ea typeface="+mn-ea"/>
              </a:rPr>
              <a:t>（警備員室　</a:t>
            </a:r>
            <a:r>
              <a:rPr lang="en-US" altLang="ja-JP" dirty="0">
                <a:solidFill>
                  <a:schemeClr val="accent3"/>
                </a:solidFill>
                <a:latin typeface="+mn-ea"/>
                <a:ea typeface="+mn-ea"/>
              </a:rPr>
              <a:t>011-706-3074</a:t>
            </a:r>
            <a:r>
              <a:rPr lang="ja-JP" altLang="en-US" dirty="0">
                <a:solidFill>
                  <a:schemeClr val="accent3"/>
                </a:solidFill>
                <a:latin typeface="+mn-ea"/>
                <a:ea typeface="+mn-ea"/>
              </a:rPr>
              <a:t>）</a:t>
            </a:r>
          </a:p>
          <a:p>
            <a:endParaRPr kumimoji="1" lang="ja-JP" altLang="en-US" dirty="0"/>
          </a:p>
        </p:txBody>
      </p:sp>
      <p:sp>
        <p:nvSpPr>
          <p:cNvPr id="21" name="フッター プレースホルダー 1">
            <a:extLst>
              <a:ext uri="{FF2B5EF4-FFF2-40B4-BE49-F238E27FC236}">
                <a16:creationId xmlns:a16="http://schemas.microsoft.com/office/drawing/2014/main" id="{91120EBD-8B67-3E46-A5E3-5FC49B5696CF}"/>
              </a:ext>
            </a:extLst>
          </p:cNvPr>
          <p:cNvSpPr txBox="1">
            <a:spLocks/>
          </p:cNvSpPr>
          <p:nvPr/>
        </p:nvSpPr>
        <p:spPr>
          <a:xfrm>
            <a:off x="5735113" y="6376358"/>
            <a:ext cx="3168352" cy="178611"/>
          </a:xfrm>
          <a:prstGeom prst="rect">
            <a:avLst/>
          </a:prstGeom>
          <a:solidFill>
            <a:schemeClr val="bg1">
              <a:alpha val="70000"/>
            </a:schemeClr>
          </a:solidFill>
        </p:spPr>
        <p:txBody>
          <a:bodyPr vert="horz" lIns="72000" tIns="36000" rIns="72000" bIns="36000" rtlCol="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fontAlgn="auto">
              <a:spcAft>
                <a:spcPts val="0"/>
              </a:spcAft>
            </a:pPr>
            <a:r>
              <a:rPr lang="ja-JP" altLang="en-US" sz="1400">
                <a:solidFill>
                  <a:schemeClr val="tx1">
                    <a:lumMod val="65000"/>
                    <a:lumOff val="35000"/>
                  </a:schemeClr>
                </a:solidFill>
              </a:rPr>
              <a:t>北海道大学安全衛生本部</a:t>
            </a:r>
          </a:p>
          <a:p>
            <a:pPr fontAlgn="auto">
              <a:spcAft>
                <a:spcPts val="0"/>
              </a:spcAft>
            </a:pPr>
            <a:endParaRPr lang="ja-JP" altLang="en-US" sz="1400"/>
          </a:p>
        </p:txBody>
      </p:sp>
      <p:sp>
        <p:nvSpPr>
          <p:cNvPr id="23" name="テキスト ボックス 22">
            <a:extLst>
              <a:ext uri="{FF2B5EF4-FFF2-40B4-BE49-F238E27FC236}">
                <a16:creationId xmlns:a16="http://schemas.microsoft.com/office/drawing/2014/main" id="{BB562195-7847-0849-97B1-BCA968636392}"/>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122713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縦書きテキスト プレースホルダー 9">
            <a:extLst>
              <a:ext uri="{FF2B5EF4-FFF2-40B4-BE49-F238E27FC236}">
                <a16:creationId xmlns:a16="http://schemas.microsoft.com/office/drawing/2014/main" id="{DEEB47E4-6B14-814F-9005-2F9FF3F7178C}"/>
              </a:ext>
            </a:extLst>
          </p:cNvPr>
          <p:cNvSpPr>
            <a:spLocks noGrp="1"/>
          </p:cNvSpPr>
          <p:nvPr>
            <p:ph type="body" orient="vert" sz="quarter" idx="10"/>
          </p:nvPr>
        </p:nvSpPr>
        <p:spPr/>
        <p:txBody>
          <a:bodyPr/>
          <a:lstStyle/>
          <a:p>
            <a:r>
              <a:rPr lang="ja-JP" altLang="en-US">
                <a:solidFill>
                  <a:schemeClr val="accent2"/>
                </a:solidFill>
              </a:rPr>
              <a:t>❷</a:t>
            </a: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rmAutofit/>
          </a:bodyPr>
          <a:lstStyle/>
          <a:p>
            <a:r>
              <a:rPr lang="ja-JP" altLang="en-US">
                <a:solidFill>
                  <a:srgbClr val="000000"/>
                </a:solidFill>
                <a:latin typeface="+mn-ea"/>
                <a:ea typeface="+mn-ea"/>
              </a:rPr>
              <a:t>本学における安全衛生管理組織の概要</a:t>
            </a:r>
            <a:endParaRPr kumimoji="1" lang="ja-JP" altLang="en-US" b="1" dirty="0">
              <a:latin typeface="+mn-ea"/>
              <a:ea typeface="+mn-ea"/>
            </a:endParaRPr>
          </a:p>
        </p:txBody>
      </p:sp>
      <p:sp>
        <p:nvSpPr>
          <p:cNvPr id="7" name="テキスト プレースホルダー 6">
            <a:extLst>
              <a:ext uri="{FF2B5EF4-FFF2-40B4-BE49-F238E27FC236}">
                <a16:creationId xmlns:a16="http://schemas.microsoft.com/office/drawing/2014/main" id="{348CE481-4F0C-9F45-BCEB-F2BD5B3A0E39}"/>
              </a:ext>
            </a:extLst>
          </p:cNvPr>
          <p:cNvSpPr>
            <a:spLocks noGrp="1"/>
          </p:cNvSpPr>
          <p:nvPr>
            <p:ph type="body" sz="quarter" idx="12"/>
          </p:nvPr>
        </p:nvSpPr>
        <p:spPr>
          <a:xfrm>
            <a:off x="468000" y="1080000"/>
            <a:ext cx="5256127" cy="5555530"/>
          </a:xfrm>
        </p:spPr>
        <p:txBody>
          <a:bodyPr/>
          <a:lstStyle/>
          <a:p>
            <a:pPr marL="355600" indent="-355600">
              <a:lnSpc>
                <a:spcPct val="100000"/>
              </a:lnSpc>
              <a:buClr>
                <a:schemeClr val="accent2"/>
              </a:buClr>
            </a:pPr>
            <a:r>
              <a:rPr lang="ja-JP" altLang="en-US" sz="2300">
                <a:solidFill>
                  <a:srgbClr val="000000"/>
                </a:solidFill>
                <a:latin typeface="+mn-ea"/>
                <a:ea typeface="+mn-ea"/>
              </a:rPr>
              <a:t>総長・首席総括安全衛生管理者</a:t>
            </a:r>
            <a:br>
              <a:rPr lang="en-US" altLang="ja-JP" sz="2300" dirty="0">
                <a:solidFill>
                  <a:srgbClr val="000000"/>
                </a:solidFill>
                <a:latin typeface="+mn-ea"/>
                <a:ea typeface="+mn-ea"/>
              </a:rPr>
            </a:br>
            <a:r>
              <a:rPr lang="en-US" altLang="ja-JP" sz="2300" dirty="0">
                <a:solidFill>
                  <a:srgbClr val="000000"/>
                </a:solidFill>
                <a:latin typeface="+mn-ea"/>
                <a:ea typeface="+mn-ea"/>
              </a:rPr>
              <a:t>…</a:t>
            </a:r>
            <a:r>
              <a:rPr lang="ja-JP" altLang="en-US" sz="2300">
                <a:solidFill>
                  <a:srgbClr val="000000"/>
                </a:solidFill>
                <a:latin typeface="+mn-ea"/>
                <a:ea typeface="+mn-ea"/>
              </a:rPr>
              <a:t>全学的な安全衛生管理に責任</a:t>
            </a:r>
            <a:endParaRPr lang="en-US" altLang="ja-JP" sz="2300" dirty="0">
              <a:solidFill>
                <a:srgbClr val="000000"/>
              </a:solidFill>
              <a:latin typeface="+mn-ea"/>
              <a:ea typeface="+mn-ea"/>
            </a:endParaRPr>
          </a:p>
          <a:p>
            <a:pPr marL="355600" indent="-355600">
              <a:lnSpc>
                <a:spcPct val="100000"/>
              </a:lnSpc>
              <a:buClr>
                <a:schemeClr val="accent2"/>
              </a:buClr>
            </a:pPr>
            <a:r>
              <a:rPr lang="ja-JP" altLang="en-US" sz="2300">
                <a:solidFill>
                  <a:srgbClr val="000000"/>
                </a:solidFill>
                <a:latin typeface="+mn-ea"/>
                <a:ea typeface="+mn-ea"/>
              </a:rPr>
              <a:t>管理者（総括安全衛生管理者、</a:t>
            </a:r>
            <a:br>
              <a:rPr lang="en-US" altLang="ja-JP" sz="2300" dirty="0">
                <a:solidFill>
                  <a:srgbClr val="000000"/>
                </a:solidFill>
                <a:latin typeface="+mn-ea"/>
                <a:ea typeface="+mn-ea"/>
              </a:rPr>
            </a:br>
            <a:r>
              <a:rPr lang="ja-JP" altLang="en-US" sz="2300">
                <a:solidFill>
                  <a:srgbClr val="000000"/>
                </a:solidFill>
                <a:latin typeface="+mn-ea"/>
                <a:ea typeface="+mn-ea"/>
              </a:rPr>
              <a:t>安全衛生管理者、船長）</a:t>
            </a:r>
            <a:r>
              <a:rPr lang="en-US" altLang="ja-JP" sz="2300" dirty="0">
                <a:solidFill>
                  <a:srgbClr val="000000"/>
                </a:solidFill>
                <a:latin typeface="+mn-ea"/>
                <a:ea typeface="+mn-ea"/>
              </a:rPr>
              <a:t> </a:t>
            </a:r>
            <a:br>
              <a:rPr lang="en-US" altLang="ja-JP" sz="2300" dirty="0">
                <a:solidFill>
                  <a:srgbClr val="000000"/>
                </a:solidFill>
                <a:latin typeface="+mn-ea"/>
                <a:ea typeface="+mn-ea"/>
              </a:rPr>
            </a:br>
            <a:r>
              <a:rPr lang="en-US" altLang="ja-JP" sz="2300" dirty="0">
                <a:solidFill>
                  <a:srgbClr val="000000"/>
                </a:solidFill>
                <a:latin typeface="+mn-ea"/>
                <a:ea typeface="+mn-ea"/>
              </a:rPr>
              <a:t>…</a:t>
            </a:r>
            <a:r>
              <a:rPr lang="ja-JP" altLang="en-US" sz="2300">
                <a:solidFill>
                  <a:srgbClr val="000000"/>
                </a:solidFill>
                <a:latin typeface="+mn-ea"/>
                <a:ea typeface="+mn-ea"/>
              </a:rPr>
              <a:t>各事業場の安全衛生に責任</a:t>
            </a:r>
            <a:endParaRPr lang="en-US" altLang="ja-JP" sz="2300" dirty="0">
              <a:solidFill>
                <a:srgbClr val="000000"/>
              </a:solidFill>
              <a:latin typeface="+mn-ea"/>
              <a:ea typeface="+mn-ea"/>
            </a:endParaRPr>
          </a:p>
          <a:p>
            <a:pPr marL="355600" indent="-355600">
              <a:lnSpc>
                <a:spcPct val="100000"/>
              </a:lnSpc>
              <a:buClr>
                <a:schemeClr val="accent2"/>
              </a:buClr>
            </a:pPr>
            <a:r>
              <a:rPr lang="ja-JP" altLang="en-US" sz="2300">
                <a:solidFill>
                  <a:srgbClr val="000000"/>
                </a:solidFill>
                <a:latin typeface="+mn-ea"/>
                <a:ea typeface="+mn-ea"/>
              </a:rPr>
              <a:t>安全監督者（＝部局等の長）</a:t>
            </a:r>
            <a:br>
              <a:rPr lang="en-US" altLang="ja-JP" sz="2300" dirty="0">
                <a:solidFill>
                  <a:srgbClr val="000000"/>
                </a:solidFill>
                <a:latin typeface="+mn-ea"/>
                <a:ea typeface="+mn-ea"/>
              </a:rPr>
            </a:br>
            <a:r>
              <a:rPr lang="en-US" altLang="ja-JP" sz="2300" dirty="0">
                <a:solidFill>
                  <a:srgbClr val="000000"/>
                </a:solidFill>
                <a:latin typeface="+mn-ea"/>
                <a:ea typeface="+mn-ea"/>
              </a:rPr>
              <a:t>…</a:t>
            </a:r>
            <a:r>
              <a:rPr lang="ja-JP" altLang="en-US" sz="2300">
                <a:solidFill>
                  <a:srgbClr val="000000"/>
                </a:solidFill>
                <a:latin typeface="+mn-ea"/>
                <a:ea typeface="+mn-ea"/>
              </a:rPr>
              <a:t>研究教育組織等（＝部局等）</a:t>
            </a:r>
            <a:br>
              <a:rPr lang="en-US" altLang="ja-JP" sz="2300" dirty="0">
                <a:solidFill>
                  <a:srgbClr val="000000"/>
                </a:solidFill>
                <a:latin typeface="+mn-ea"/>
                <a:ea typeface="+mn-ea"/>
              </a:rPr>
            </a:br>
            <a:r>
              <a:rPr lang="ja-JP" altLang="en-US" sz="2300">
                <a:solidFill>
                  <a:srgbClr val="000000"/>
                </a:solidFill>
                <a:latin typeface="+mn-ea"/>
                <a:ea typeface="+mn-ea"/>
              </a:rPr>
              <a:t>における安全衛生に責任</a:t>
            </a:r>
            <a:endParaRPr lang="en-US" altLang="ja-JP" sz="2300" dirty="0">
              <a:solidFill>
                <a:srgbClr val="000000"/>
              </a:solidFill>
              <a:latin typeface="+mn-ea"/>
              <a:ea typeface="+mn-ea"/>
            </a:endParaRPr>
          </a:p>
          <a:p>
            <a:pPr marL="355600" indent="-355600">
              <a:lnSpc>
                <a:spcPct val="100000"/>
              </a:lnSpc>
              <a:buClr>
                <a:schemeClr val="accent2"/>
              </a:buClr>
            </a:pPr>
            <a:r>
              <a:rPr lang="ja-JP" altLang="en-US" sz="2300">
                <a:solidFill>
                  <a:srgbClr val="000000"/>
                </a:solidFill>
                <a:latin typeface="+mn-ea"/>
                <a:ea typeface="+mn-ea"/>
              </a:rPr>
              <a:t>安全主任者（＝研究室等の長）</a:t>
            </a:r>
            <a:br>
              <a:rPr lang="en-US" altLang="ja-JP" sz="2300" dirty="0">
                <a:solidFill>
                  <a:srgbClr val="000000"/>
                </a:solidFill>
                <a:latin typeface="+mn-ea"/>
                <a:ea typeface="+mn-ea"/>
              </a:rPr>
            </a:br>
            <a:r>
              <a:rPr lang="en-US" altLang="ja-JP" sz="2300" dirty="0">
                <a:solidFill>
                  <a:srgbClr val="000000"/>
                </a:solidFill>
                <a:latin typeface="+mn-ea"/>
                <a:ea typeface="+mn-ea"/>
              </a:rPr>
              <a:t>…</a:t>
            </a:r>
            <a:r>
              <a:rPr lang="ja-JP" altLang="en-US" sz="2300">
                <a:solidFill>
                  <a:srgbClr val="000000"/>
                </a:solidFill>
                <a:latin typeface="+mn-ea"/>
                <a:ea typeface="+mn-ea"/>
              </a:rPr>
              <a:t>研究室等における安全衛生に責任</a:t>
            </a:r>
          </a:p>
          <a:p>
            <a:pPr marL="355600" indent="-355600">
              <a:lnSpc>
                <a:spcPct val="100000"/>
              </a:lnSpc>
              <a:buClr>
                <a:schemeClr val="accent2"/>
              </a:buClr>
            </a:pPr>
            <a:r>
              <a:rPr lang="ja-JP" altLang="en-US" sz="2300">
                <a:solidFill>
                  <a:srgbClr val="000000"/>
                </a:solidFill>
                <a:latin typeface="+mn-ea"/>
                <a:ea typeface="+mn-ea"/>
              </a:rPr>
              <a:t>職員等（職員、学生、その他本学で活動する全ての構成員）</a:t>
            </a:r>
            <a:br>
              <a:rPr lang="en-US" altLang="ja-JP" sz="2300" dirty="0">
                <a:solidFill>
                  <a:srgbClr val="000000"/>
                </a:solidFill>
                <a:latin typeface="+mn-ea"/>
                <a:ea typeface="+mn-ea"/>
              </a:rPr>
            </a:br>
            <a:r>
              <a:rPr lang="en-US" altLang="ja-JP" sz="2300" dirty="0">
                <a:solidFill>
                  <a:srgbClr val="000000"/>
                </a:solidFill>
                <a:latin typeface="+mn-ea"/>
                <a:ea typeface="+mn-ea"/>
              </a:rPr>
              <a:t>…</a:t>
            </a:r>
            <a:r>
              <a:rPr lang="ja-JP" altLang="en-US" sz="2300">
                <a:solidFill>
                  <a:srgbClr val="000000"/>
                </a:solidFill>
                <a:latin typeface="+mn-ea"/>
                <a:ea typeface="+mn-ea"/>
              </a:rPr>
              <a:t>当人の携わる範囲における安全衛生に責任</a:t>
            </a:r>
            <a:endParaRPr lang="ja-JP" altLang="en-US" sz="2300" kern="0">
              <a:solidFill>
                <a:srgbClr val="000000"/>
              </a:solidFill>
              <a:latin typeface="+mn-ea"/>
              <a:ea typeface="+mn-ea"/>
            </a:endParaRPr>
          </a:p>
        </p:txBody>
      </p:sp>
      <p:grpSp>
        <p:nvGrpSpPr>
          <p:cNvPr id="34" name="グループ化 33">
            <a:extLst>
              <a:ext uri="{FF2B5EF4-FFF2-40B4-BE49-F238E27FC236}">
                <a16:creationId xmlns:a16="http://schemas.microsoft.com/office/drawing/2014/main" id="{1F326F7B-AD1A-3A4D-89A0-DF5C0C5F9118}"/>
              </a:ext>
            </a:extLst>
          </p:cNvPr>
          <p:cNvGrpSpPr/>
          <p:nvPr/>
        </p:nvGrpSpPr>
        <p:grpSpPr>
          <a:xfrm>
            <a:off x="5428579" y="1297717"/>
            <a:ext cx="2966692" cy="1218127"/>
            <a:chOff x="5428579" y="1297717"/>
            <a:chExt cx="2966692" cy="1218127"/>
          </a:xfrm>
        </p:grpSpPr>
        <p:grpSp>
          <p:nvGrpSpPr>
            <p:cNvPr id="40" name="グループ化 39">
              <a:extLst>
                <a:ext uri="{FF2B5EF4-FFF2-40B4-BE49-F238E27FC236}">
                  <a16:creationId xmlns:a16="http://schemas.microsoft.com/office/drawing/2014/main" id="{DC4B3292-6ABF-E449-89E1-393497A5116F}"/>
                </a:ext>
              </a:extLst>
            </p:cNvPr>
            <p:cNvGrpSpPr/>
            <p:nvPr/>
          </p:nvGrpSpPr>
          <p:grpSpPr>
            <a:xfrm>
              <a:off x="5428579" y="1297717"/>
              <a:ext cx="2966692" cy="1218127"/>
              <a:chOff x="5428579" y="1332537"/>
              <a:chExt cx="2966692" cy="1218127"/>
            </a:xfrm>
          </p:grpSpPr>
          <p:sp>
            <p:nvSpPr>
              <p:cNvPr id="42" name="テキスト ボックス 41">
                <a:extLst>
                  <a:ext uri="{FF2B5EF4-FFF2-40B4-BE49-F238E27FC236}">
                    <a16:creationId xmlns:a16="http://schemas.microsoft.com/office/drawing/2014/main" id="{35CAD87B-9C5B-E94C-A4A2-445806137CEA}"/>
                  </a:ext>
                </a:extLst>
              </p:cNvPr>
              <p:cNvSpPr txBox="1"/>
              <p:nvPr/>
            </p:nvSpPr>
            <p:spPr>
              <a:xfrm>
                <a:off x="5941540" y="1332537"/>
                <a:ext cx="1940771"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kumimoji="1" lang="ja-JP" altLang="en-US" sz="2000">
                    <a:latin typeface="+mn-ea"/>
                    <a:ea typeface="+mn-ea"/>
                  </a:rPr>
                  <a:t>事業者（総長）</a:t>
                </a:r>
              </a:p>
            </p:txBody>
          </p:sp>
          <p:sp>
            <p:nvSpPr>
              <p:cNvPr id="43" name="テキスト ボックス 42">
                <a:extLst>
                  <a:ext uri="{FF2B5EF4-FFF2-40B4-BE49-F238E27FC236}">
                    <a16:creationId xmlns:a16="http://schemas.microsoft.com/office/drawing/2014/main" id="{0589D0E1-F95B-314B-9518-C6B635ABBC7B}"/>
                  </a:ext>
                </a:extLst>
              </p:cNvPr>
              <p:cNvSpPr txBox="1"/>
              <p:nvPr/>
            </p:nvSpPr>
            <p:spPr>
              <a:xfrm>
                <a:off x="5428579" y="2097481"/>
                <a:ext cx="2966692"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a:solidFill>
                      <a:srgbClr val="000000"/>
                    </a:solidFill>
                    <a:latin typeface="+mn-ea"/>
                    <a:ea typeface="+mn-ea"/>
                  </a:rPr>
                  <a:t>首席総括安全衛生管理者</a:t>
                </a:r>
                <a:endParaRPr kumimoji="1" lang="ja-JP" altLang="en-US" sz="2000">
                  <a:latin typeface="+mn-ea"/>
                  <a:ea typeface="+mn-ea"/>
                </a:endParaRPr>
              </a:p>
            </p:txBody>
          </p:sp>
        </p:grpSp>
        <p:cxnSp>
          <p:nvCxnSpPr>
            <p:cNvPr id="41" name="直線コネクタ 40">
              <a:extLst>
                <a:ext uri="{FF2B5EF4-FFF2-40B4-BE49-F238E27FC236}">
                  <a16:creationId xmlns:a16="http://schemas.microsoft.com/office/drawing/2014/main" id="{936E6FED-4F79-A646-B17E-B5311EF8BAE3}"/>
                </a:ext>
              </a:extLst>
            </p:cNvPr>
            <p:cNvCxnSpPr>
              <a:stCxn id="42" idx="2"/>
              <a:endCxn id="43" idx="0"/>
            </p:cNvCxnSpPr>
            <p:nvPr/>
          </p:nvCxnSpPr>
          <p:spPr>
            <a:xfrm flipH="1">
              <a:off x="6911925" y="1750900"/>
              <a:ext cx="1" cy="311761"/>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4" name="グループ化 43">
            <a:extLst>
              <a:ext uri="{FF2B5EF4-FFF2-40B4-BE49-F238E27FC236}">
                <a16:creationId xmlns:a16="http://schemas.microsoft.com/office/drawing/2014/main" id="{284D01D6-D293-5C49-8FBA-508D8AD42A5F}"/>
              </a:ext>
            </a:extLst>
          </p:cNvPr>
          <p:cNvGrpSpPr/>
          <p:nvPr/>
        </p:nvGrpSpPr>
        <p:grpSpPr>
          <a:xfrm>
            <a:off x="5556819" y="2512681"/>
            <a:ext cx="2710212" cy="1112179"/>
            <a:chOff x="5556815" y="2512681"/>
            <a:chExt cx="2710212" cy="1112179"/>
          </a:xfrm>
        </p:grpSpPr>
        <p:sp>
          <p:nvSpPr>
            <p:cNvPr id="45" name="テキスト ボックス 44">
              <a:extLst>
                <a:ext uri="{FF2B5EF4-FFF2-40B4-BE49-F238E27FC236}">
                  <a16:creationId xmlns:a16="http://schemas.microsoft.com/office/drawing/2014/main" id="{AFADE501-93D4-1241-8BB3-355CA92BF228}"/>
                </a:ext>
              </a:extLst>
            </p:cNvPr>
            <p:cNvSpPr txBox="1"/>
            <p:nvPr/>
          </p:nvSpPr>
          <p:spPr>
            <a:xfrm>
              <a:off x="5556815" y="2863901"/>
              <a:ext cx="2710212" cy="760959"/>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a:solidFill>
                    <a:srgbClr val="000000"/>
                  </a:solidFill>
                  <a:latin typeface="+mn-ea"/>
                  <a:ea typeface="+mn-ea"/>
                </a:rPr>
                <a:t>総括安全衛生管理者／</a:t>
              </a:r>
              <a:endParaRPr lang="en-US" altLang="ja-JP" sz="2000" dirty="0">
                <a:solidFill>
                  <a:srgbClr val="000000"/>
                </a:solidFill>
                <a:latin typeface="+mn-ea"/>
                <a:ea typeface="+mn-ea"/>
              </a:endParaRPr>
            </a:p>
            <a:p>
              <a:pPr algn="ctr"/>
              <a:r>
                <a:rPr kumimoji="1" lang="ja-JP" altLang="en-US" sz="2000">
                  <a:solidFill>
                    <a:srgbClr val="000000"/>
                  </a:solidFill>
                  <a:latin typeface="+mn-ea"/>
                  <a:ea typeface="+mn-ea"/>
                </a:rPr>
                <a:t>安全衛生管理者／船長</a:t>
              </a:r>
              <a:endParaRPr kumimoji="1" lang="ja-JP" altLang="en-US" sz="2000">
                <a:latin typeface="+mn-ea"/>
                <a:ea typeface="+mn-ea"/>
              </a:endParaRPr>
            </a:p>
          </p:txBody>
        </p:sp>
        <p:cxnSp>
          <p:nvCxnSpPr>
            <p:cNvPr id="46" name="直線コネクタ 45">
              <a:extLst>
                <a:ext uri="{FF2B5EF4-FFF2-40B4-BE49-F238E27FC236}">
                  <a16:creationId xmlns:a16="http://schemas.microsoft.com/office/drawing/2014/main" id="{FEC08172-FFCB-6F48-AEDE-CBC79D065606}"/>
                </a:ext>
              </a:extLst>
            </p:cNvPr>
            <p:cNvCxnSpPr>
              <a:cxnSpLocks/>
              <a:endCxn id="45" idx="0"/>
            </p:cNvCxnSpPr>
            <p:nvPr/>
          </p:nvCxnSpPr>
          <p:spPr>
            <a:xfrm flipH="1">
              <a:off x="6911921" y="2512681"/>
              <a:ext cx="2" cy="35122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7" name="グループ化 46">
            <a:extLst>
              <a:ext uri="{FF2B5EF4-FFF2-40B4-BE49-F238E27FC236}">
                <a16:creationId xmlns:a16="http://schemas.microsoft.com/office/drawing/2014/main" id="{5E949BA0-6EB7-384D-80F1-19A5AC1A815D}"/>
              </a:ext>
            </a:extLst>
          </p:cNvPr>
          <p:cNvGrpSpPr/>
          <p:nvPr/>
        </p:nvGrpSpPr>
        <p:grpSpPr>
          <a:xfrm>
            <a:off x="6198021" y="3623881"/>
            <a:ext cx="1427809" cy="825926"/>
            <a:chOff x="6198019" y="3535995"/>
            <a:chExt cx="1427809" cy="825926"/>
          </a:xfrm>
        </p:grpSpPr>
        <p:sp>
          <p:nvSpPr>
            <p:cNvPr id="48" name="テキスト ボックス 47">
              <a:extLst>
                <a:ext uri="{FF2B5EF4-FFF2-40B4-BE49-F238E27FC236}">
                  <a16:creationId xmlns:a16="http://schemas.microsoft.com/office/drawing/2014/main" id="{D0B53AB1-0571-0641-9673-82F2A6B525FE}"/>
                </a:ext>
              </a:extLst>
            </p:cNvPr>
            <p:cNvSpPr txBox="1"/>
            <p:nvPr/>
          </p:nvSpPr>
          <p:spPr>
            <a:xfrm>
              <a:off x="6198019" y="3908738"/>
              <a:ext cx="1427809"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a:solidFill>
                    <a:srgbClr val="000000"/>
                  </a:solidFill>
                  <a:latin typeface="+mn-ea"/>
                  <a:ea typeface="+mn-ea"/>
                </a:rPr>
                <a:t>安全監督者</a:t>
              </a:r>
              <a:endParaRPr kumimoji="1" lang="ja-JP" altLang="en-US" sz="2000">
                <a:latin typeface="+mn-ea"/>
                <a:ea typeface="+mn-ea"/>
              </a:endParaRPr>
            </a:p>
          </p:txBody>
        </p:sp>
        <p:cxnSp>
          <p:nvCxnSpPr>
            <p:cNvPr id="49" name="直線コネクタ 48">
              <a:extLst>
                <a:ext uri="{FF2B5EF4-FFF2-40B4-BE49-F238E27FC236}">
                  <a16:creationId xmlns:a16="http://schemas.microsoft.com/office/drawing/2014/main" id="{92F12612-85ED-6246-BF07-91258AC4E03B}"/>
                </a:ext>
              </a:extLst>
            </p:cNvPr>
            <p:cNvCxnSpPr/>
            <p:nvPr/>
          </p:nvCxnSpPr>
          <p:spPr>
            <a:xfrm flipH="1">
              <a:off x="6911924" y="3535995"/>
              <a:ext cx="1" cy="373316"/>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0" name="グループ化 49">
            <a:extLst>
              <a:ext uri="{FF2B5EF4-FFF2-40B4-BE49-F238E27FC236}">
                <a16:creationId xmlns:a16="http://schemas.microsoft.com/office/drawing/2014/main" id="{F32F7547-4523-0F4B-A67E-BFC693F33E20}"/>
              </a:ext>
            </a:extLst>
          </p:cNvPr>
          <p:cNvGrpSpPr/>
          <p:nvPr/>
        </p:nvGrpSpPr>
        <p:grpSpPr>
          <a:xfrm>
            <a:off x="6198021" y="4448284"/>
            <a:ext cx="1427809" cy="830243"/>
            <a:chOff x="6198016" y="4298824"/>
            <a:chExt cx="1427809" cy="830243"/>
          </a:xfrm>
        </p:grpSpPr>
        <p:cxnSp>
          <p:nvCxnSpPr>
            <p:cNvPr id="51" name="直線コネクタ 50">
              <a:extLst>
                <a:ext uri="{FF2B5EF4-FFF2-40B4-BE49-F238E27FC236}">
                  <a16:creationId xmlns:a16="http://schemas.microsoft.com/office/drawing/2014/main" id="{16048DE6-8FCC-DD4F-88F5-4A0C1A2B7EC9}"/>
                </a:ext>
              </a:extLst>
            </p:cNvPr>
            <p:cNvCxnSpPr/>
            <p:nvPr/>
          </p:nvCxnSpPr>
          <p:spPr>
            <a:xfrm flipH="1">
              <a:off x="6911924" y="4298824"/>
              <a:ext cx="1" cy="373316"/>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788D6F16-D335-894B-968A-15C861A287A6}"/>
                </a:ext>
              </a:extLst>
            </p:cNvPr>
            <p:cNvSpPr txBox="1"/>
            <p:nvPr/>
          </p:nvSpPr>
          <p:spPr>
            <a:xfrm>
              <a:off x="6198016" y="4675884"/>
              <a:ext cx="1427809"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a:solidFill>
                    <a:srgbClr val="000000"/>
                  </a:solidFill>
                  <a:latin typeface="+mn-ea"/>
                  <a:ea typeface="+mn-ea"/>
                </a:rPr>
                <a:t>安全主任者</a:t>
              </a:r>
              <a:endParaRPr kumimoji="1" lang="ja-JP" altLang="en-US" sz="2000">
                <a:latin typeface="+mn-ea"/>
                <a:ea typeface="+mn-ea"/>
              </a:endParaRPr>
            </a:p>
          </p:txBody>
        </p:sp>
      </p:grpSp>
      <p:grpSp>
        <p:nvGrpSpPr>
          <p:cNvPr id="53" name="グループ化 52">
            <a:extLst>
              <a:ext uri="{FF2B5EF4-FFF2-40B4-BE49-F238E27FC236}">
                <a16:creationId xmlns:a16="http://schemas.microsoft.com/office/drawing/2014/main" id="{70583BEC-ACD1-8145-8149-854D4D6E8EB1}"/>
              </a:ext>
            </a:extLst>
          </p:cNvPr>
          <p:cNvGrpSpPr/>
          <p:nvPr/>
        </p:nvGrpSpPr>
        <p:grpSpPr>
          <a:xfrm>
            <a:off x="6069781" y="5256755"/>
            <a:ext cx="1684289" cy="826499"/>
            <a:chOff x="6062623" y="5229651"/>
            <a:chExt cx="1684289" cy="826499"/>
          </a:xfrm>
        </p:grpSpPr>
        <p:cxnSp>
          <p:nvCxnSpPr>
            <p:cNvPr id="54" name="直線コネクタ 53">
              <a:extLst>
                <a:ext uri="{FF2B5EF4-FFF2-40B4-BE49-F238E27FC236}">
                  <a16:creationId xmlns:a16="http://schemas.microsoft.com/office/drawing/2014/main" id="{BD99FD03-1BD1-A947-9F4D-807C4EA6EBDB}"/>
                </a:ext>
              </a:extLst>
            </p:cNvPr>
            <p:cNvCxnSpPr/>
            <p:nvPr/>
          </p:nvCxnSpPr>
          <p:spPr>
            <a:xfrm flipH="1">
              <a:off x="6904768" y="5229651"/>
              <a:ext cx="1" cy="373316"/>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3FB88A6A-EF6A-B54D-8472-2928748EE90A}"/>
                </a:ext>
              </a:extLst>
            </p:cNvPr>
            <p:cNvSpPr txBox="1"/>
            <p:nvPr/>
          </p:nvSpPr>
          <p:spPr>
            <a:xfrm>
              <a:off x="6062623" y="5602967"/>
              <a:ext cx="1684289"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a:solidFill>
                    <a:srgbClr val="000000"/>
                  </a:solidFill>
                  <a:latin typeface="+mn-ea"/>
                  <a:ea typeface="+mn-ea"/>
                </a:rPr>
                <a:t>職員・学生等</a:t>
              </a:r>
              <a:endParaRPr kumimoji="1" lang="ja-JP" altLang="en-US" sz="2000">
                <a:latin typeface="+mn-ea"/>
                <a:ea typeface="+mn-ea"/>
              </a:endParaRPr>
            </a:p>
          </p:txBody>
        </p:sp>
      </p:grpSp>
      <p:sp>
        <p:nvSpPr>
          <p:cNvPr id="56" name="テキスト プレースホルダー 26">
            <a:extLst>
              <a:ext uri="{FF2B5EF4-FFF2-40B4-BE49-F238E27FC236}">
                <a16:creationId xmlns:a16="http://schemas.microsoft.com/office/drawing/2014/main" id="{D882583E-030E-334C-A753-281569834BCB}"/>
              </a:ext>
            </a:extLst>
          </p:cNvPr>
          <p:cNvSpPr txBox="1">
            <a:spLocks/>
          </p:cNvSpPr>
          <p:nvPr/>
        </p:nvSpPr>
        <p:spPr>
          <a:xfrm>
            <a:off x="7956000" y="0"/>
            <a:ext cx="1188000" cy="726976"/>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16-</a:t>
            </a:r>
          </a:p>
          <a:p>
            <a:pPr fontAlgn="auto">
              <a:spcBef>
                <a:spcPts val="0"/>
              </a:spcBef>
              <a:spcAft>
                <a:spcPts val="0"/>
              </a:spcAft>
            </a:pPr>
            <a:r>
              <a:rPr lang="en-US" altLang="ja-JP" dirty="0"/>
              <a:t>   </a:t>
            </a:r>
            <a:r>
              <a:rPr lang="en-US" altLang="ja-JP" sz="2800" dirty="0"/>
              <a:t>17</a:t>
            </a:r>
            <a:endParaRPr lang="ja-JP" altLang="en-US" sz="2800"/>
          </a:p>
        </p:txBody>
      </p:sp>
      <p:sp>
        <p:nvSpPr>
          <p:cNvPr id="30" name="テキスト ボックス 29">
            <a:extLst>
              <a:ext uri="{FF2B5EF4-FFF2-40B4-BE49-F238E27FC236}">
                <a16:creationId xmlns:a16="http://schemas.microsoft.com/office/drawing/2014/main" id="{FC9B32C1-E1B1-BC4B-A09A-82B1B69D3FF1}"/>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382489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7">
                                            <p:txEl>
                                              <p:pRg st="0" end="0"/>
                                            </p:txEl>
                                          </p:spTgt>
                                        </p:tgtEl>
                                        <p:attrNameLst>
                                          <p:attrName>style.opacity</p:attrName>
                                        </p:attrNameLst>
                                      </p:cBhvr>
                                      <p:to>
                                        <p:strVal val="0.25"/>
                                      </p:to>
                                    </p:set>
                                    <p:animEffect filter="image" prLst="opacity: 0.25">
                                      <p:cBhvr rctx="IE">
                                        <p:cTn id="7" dur="indefinite"/>
                                        <p:tgtEl>
                                          <p:spTgt spid="7">
                                            <p:txEl>
                                              <p:pRg st="0" end="0"/>
                                            </p:txEl>
                                          </p:spTgt>
                                        </p:tgtEl>
                                      </p:cBhvr>
                                    </p:animEffect>
                                  </p:childTnLst>
                                </p:cTn>
                              </p:par>
                              <p:par>
                                <p:cTn id="8" presetID="9" presetClass="emph" presetSubtype="0" nodeType="withEffect">
                                  <p:stCondLst>
                                    <p:cond delay="0"/>
                                  </p:stCondLst>
                                  <p:childTnLst>
                                    <p:set>
                                      <p:cBhvr>
                                        <p:cTn id="9" dur="indefinite"/>
                                        <p:tgtEl>
                                          <p:spTgt spid="7">
                                            <p:txEl>
                                              <p:pRg st="1" end="1"/>
                                            </p:txEl>
                                          </p:spTgt>
                                        </p:tgtEl>
                                        <p:attrNameLst>
                                          <p:attrName>style.opacity</p:attrName>
                                        </p:attrNameLst>
                                      </p:cBhvr>
                                      <p:to>
                                        <p:strVal val="0.25"/>
                                      </p:to>
                                    </p:set>
                                    <p:animEffect filter="image" prLst="opacity: 0.25">
                                      <p:cBhvr rctx="IE">
                                        <p:cTn id="10" dur="indefinite"/>
                                        <p:tgtEl>
                                          <p:spTgt spid="7">
                                            <p:txEl>
                                              <p:pRg st="1" end="1"/>
                                            </p:txEl>
                                          </p:spTgt>
                                        </p:tgtEl>
                                      </p:cBhvr>
                                    </p:animEffect>
                                  </p:childTnLst>
                                </p:cTn>
                              </p:par>
                              <p:par>
                                <p:cTn id="11" presetID="9" presetClass="emph" presetSubtype="0" nodeType="withEffect">
                                  <p:stCondLst>
                                    <p:cond delay="0"/>
                                  </p:stCondLst>
                                  <p:childTnLst>
                                    <p:set>
                                      <p:cBhvr>
                                        <p:cTn id="12" dur="indefinite"/>
                                        <p:tgtEl>
                                          <p:spTgt spid="7">
                                            <p:txEl>
                                              <p:pRg st="2" end="2"/>
                                            </p:txEl>
                                          </p:spTgt>
                                        </p:tgtEl>
                                        <p:attrNameLst>
                                          <p:attrName>style.opacity</p:attrName>
                                        </p:attrNameLst>
                                      </p:cBhvr>
                                      <p:to>
                                        <p:strVal val="0.25"/>
                                      </p:to>
                                    </p:set>
                                    <p:animEffect filter="image" prLst="opacity: 0.25">
                                      <p:cBhvr rctx="IE">
                                        <p:cTn id="13" dur="indefinite"/>
                                        <p:tgtEl>
                                          <p:spTgt spid="7">
                                            <p:txEl>
                                              <p:pRg st="2" end="2"/>
                                            </p:txEl>
                                          </p:spTgt>
                                        </p:tgtEl>
                                      </p:cBhvr>
                                    </p:animEffect>
                                  </p:childTnLst>
                                </p:cTn>
                              </p:par>
                              <p:par>
                                <p:cTn id="14" presetID="9" presetClass="emph" presetSubtype="0" nodeType="withEffect">
                                  <p:stCondLst>
                                    <p:cond delay="0"/>
                                  </p:stCondLst>
                                  <p:childTnLst>
                                    <p:set>
                                      <p:cBhvr>
                                        <p:cTn id="15" dur="indefinite"/>
                                        <p:tgtEl>
                                          <p:spTgt spid="7">
                                            <p:txEl>
                                              <p:pRg st="3" end="3"/>
                                            </p:txEl>
                                          </p:spTgt>
                                        </p:tgtEl>
                                        <p:attrNameLst>
                                          <p:attrName>style.opacity</p:attrName>
                                        </p:attrNameLst>
                                      </p:cBhvr>
                                      <p:to>
                                        <p:strVal val="0.25"/>
                                      </p:to>
                                    </p:set>
                                    <p:animEffect filter="image" prLst="opacity: 0.25">
                                      <p:cBhvr rctx="IE">
                                        <p:cTn id="16" dur="indefinite"/>
                                        <p:tgtEl>
                                          <p:spTgt spid="7">
                                            <p:txEl>
                                              <p:pRg st="3" end="3"/>
                                            </p:txEl>
                                          </p:spTgt>
                                        </p:tgtEl>
                                      </p:cBhvr>
                                    </p:animEffect>
                                  </p:childTnLst>
                                </p:cTn>
                              </p:par>
                              <p:par>
                                <p:cTn id="17" presetID="9" presetClass="emph" presetSubtype="0" nodeType="withEffect">
                                  <p:stCondLst>
                                    <p:cond delay="0"/>
                                  </p:stCondLst>
                                  <p:childTnLst>
                                    <p:set>
                                      <p:cBhvr>
                                        <p:cTn id="18" dur="indefinite"/>
                                        <p:tgtEl>
                                          <p:spTgt spid="7">
                                            <p:txEl>
                                              <p:pRg st="4" end="4"/>
                                            </p:txEl>
                                          </p:spTgt>
                                        </p:tgtEl>
                                        <p:attrNameLst>
                                          <p:attrName>style.opacity</p:attrName>
                                        </p:attrNameLst>
                                      </p:cBhvr>
                                      <p:to>
                                        <p:strVal val="0.25"/>
                                      </p:to>
                                    </p:set>
                                    <p:animEffect filter="image" prLst="opacity: 0.25">
                                      <p:cBhvr rctx="IE">
                                        <p:cTn id="19" dur="indefinite"/>
                                        <p:tgtEl>
                                          <p:spTgt spid="7">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mph" presetSubtype="0" nodeType="clickEffect">
                                  <p:stCondLst>
                                    <p:cond delay="0"/>
                                  </p:stCondLst>
                                  <p:childTnLst>
                                    <p:set>
                                      <p:cBhvr>
                                        <p:cTn id="23" dur="indefinite"/>
                                        <p:tgtEl>
                                          <p:spTgt spid="7">
                                            <p:txEl>
                                              <p:pRg st="0" end="0"/>
                                            </p:txEl>
                                          </p:spTgt>
                                        </p:tgtEl>
                                        <p:attrNameLst>
                                          <p:attrName>style.opacity</p:attrName>
                                        </p:attrNameLst>
                                      </p:cBhvr>
                                      <p:to>
                                        <p:strVal val="0.75"/>
                                      </p:to>
                                    </p:set>
                                    <p:animEffect filter="image" prLst="opacity: 0.75">
                                      <p:cBhvr rctx="IE">
                                        <p:cTn id="24" dur="indefinite"/>
                                        <p:tgtEl>
                                          <p:spTgt spid="7">
                                            <p:txEl>
                                              <p:pRg st="0" end="0"/>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up)">
                                      <p:cBhvr>
                                        <p:cTn id="27" dur="10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nodeType="clickEffect">
                                  <p:stCondLst>
                                    <p:cond delay="0"/>
                                  </p:stCondLst>
                                  <p:childTnLst>
                                    <p:set>
                                      <p:cBhvr>
                                        <p:cTn id="31" dur="indefinite"/>
                                        <p:tgtEl>
                                          <p:spTgt spid="7">
                                            <p:txEl>
                                              <p:pRg st="1" end="1"/>
                                            </p:txEl>
                                          </p:spTgt>
                                        </p:tgtEl>
                                        <p:attrNameLst>
                                          <p:attrName>style.opacity</p:attrName>
                                        </p:attrNameLst>
                                      </p:cBhvr>
                                      <p:to>
                                        <p:strVal val="0.75"/>
                                      </p:to>
                                    </p:set>
                                    <p:animEffect filter="image" prLst="opacity: 0.75">
                                      <p:cBhvr rctx="IE">
                                        <p:cTn id="32" dur="indefinite"/>
                                        <p:tgtEl>
                                          <p:spTgt spid="7">
                                            <p:txEl>
                                              <p:pRg st="1" end="1"/>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wipe(up)">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mph" presetSubtype="0" nodeType="clickEffect">
                                  <p:stCondLst>
                                    <p:cond delay="0"/>
                                  </p:stCondLst>
                                  <p:childTnLst>
                                    <p:set>
                                      <p:cBhvr>
                                        <p:cTn id="39" dur="indefinite"/>
                                        <p:tgtEl>
                                          <p:spTgt spid="7">
                                            <p:txEl>
                                              <p:pRg st="2" end="2"/>
                                            </p:txEl>
                                          </p:spTgt>
                                        </p:tgtEl>
                                        <p:attrNameLst>
                                          <p:attrName>style.opacity</p:attrName>
                                        </p:attrNameLst>
                                      </p:cBhvr>
                                      <p:to>
                                        <p:strVal val="0.75"/>
                                      </p:to>
                                    </p:set>
                                    <p:animEffect filter="image" prLst="opacity: 0.75">
                                      <p:cBhvr rctx="IE">
                                        <p:cTn id="40" dur="indefinite"/>
                                        <p:tgtEl>
                                          <p:spTgt spid="7">
                                            <p:txEl>
                                              <p:pRg st="2" end="2"/>
                                            </p:txEl>
                                          </p:spTgt>
                                        </p:tgtEl>
                                      </p:cBhvr>
                                    </p:animEffect>
                                  </p:childTnLst>
                                </p:cTn>
                              </p:par>
                              <p:par>
                                <p:cTn id="41" presetID="22" presetClass="entr" presetSubtype="1"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up)">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p:cTn id="47" dur="indefinite"/>
                                        <p:tgtEl>
                                          <p:spTgt spid="7">
                                            <p:txEl>
                                              <p:pRg st="3" end="3"/>
                                            </p:txEl>
                                          </p:spTgt>
                                        </p:tgtEl>
                                        <p:attrNameLst>
                                          <p:attrName>style.opacity</p:attrName>
                                        </p:attrNameLst>
                                      </p:cBhvr>
                                      <p:to>
                                        <p:strVal val="0.75"/>
                                      </p:to>
                                    </p:set>
                                    <p:animEffect filter="image" prLst="opacity: 0.75">
                                      <p:cBhvr rctx="IE">
                                        <p:cTn id="48" dur="indefinite"/>
                                        <p:tgtEl>
                                          <p:spTgt spid="7">
                                            <p:txEl>
                                              <p:pRg st="3" end="3"/>
                                            </p:txEl>
                                          </p:spTgt>
                                        </p:tgtEl>
                                      </p:cBhvr>
                                    </p:animEffect>
                                  </p:childTnLst>
                                </p:cTn>
                              </p:par>
                              <p:par>
                                <p:cTn id="49" presetID="22" presetClass="entr" presetSubtype="1"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up)">
                                      <p:cBhvr>
                                        <p:cTn id="51" dur="5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mph" presetSubtype="0" nodeType="clickEffect">
                                  <p:stCondLst>
                                    <p:cond delay="0"/>
                                  </p:stCondLst>
                                  <p:childTnLst>
                                    <p:set>
                                      <p:cBhvr>
                                        <p:cTn id="55" dur="indefinite"/>
                                        <p:tgtEl>
                                          <p:spTgt spid="7">
                                            <p:txEl>
                                              <p:pRg st="4" end="4"/>
                                            </p:txEl>
                                          </p:spTgt>
                                        </p:tgtEl>
                                        <p:attrNameLst>
                                          <p:attrName>style.opacity</p:attrName>
                                        </p:attrNameLst>
                                      </p:cBhvr>
                                      <p:to>
                                        <p:strVal val="0.75"/>
                                      </p:to>
                                    </p:set>
                                    <p:animEffect filter="image" prLst="opacity: 0.75">
                                      <p:cBhvr rctx="IE">
                                        <p:cTn id="56" dur="indefinite"/>
                                        <p:tgtEl>
                                          <p:spTgt spid="7">
                                            <p:txEl>
                                              <p:pRg st="4" end="4"/>
                                            </p:txEl>
                                          </p:spTgt>
                                        </p:tgtEl>
                                      </p:cBhvr>
                                    </p:animEffect>
                                  </p:childTnLst>
                                </p:cTn>
                              </p:par>
                              <p:par>
                                <p:cTn id="57" presetID="22" presetClass="entr" presetSubtype="1" fill="hold"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wipe(up)">
                                      <p:cBhvr>
                                        <p:cTn id="59" dur="500"/>
                                        <p:tgtEl>
                                          <p:spTgt spid="53"/>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縦書きテキスト プレースホルダー 1">
            <a:extLst>
              <a:ext uri="{FF2B5EF4-FFF2-40B4-BE49-F238E27FC236}">
                <a16:creationId xmlns:a16="http://schemas.microsoft.com/office/drawing/2014/main" id="{C925A0F6-2A21-8B46-9503-E9590A88AADC}"/>
              </a:ext>
            </a:extLst>
          </p:cNvPr>
          <p:cNvSpPr>
            <a:spLocks noGrp="1"/>
          </p:cNvSpPr>
          <p:nvPr>
            <p:ph type="body" orient="vert" sz="quarter" idx="10"/>
          </p:nvPr>
        </p:nvSpPr>
        <p:spPr/>
        <p:txBody>
          <a:bodyPr/>
          <a:lstStyle/>
          <a:p>
            <a:r>
              <a:rPr lang="en-US" altLang="ja-JP" dirty="0">
                <a:solidFill>
                  <a:schemeClr val="accent2"/>
                </a:solidFill>
              </a:rPr>
              <a:t>❸</a:t>
            </a:r>
            <a:endParaRPr lang="ja-JP" altLang="en-US">
              <a:solidFill>
                <a:schemeClr val="accent2"/>
              </a:solidFill>
            </a:endParaRP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a:xfrm>
            <a:off x="468000" y="360000"/>
            <a:ext cx="7286070" cy="669200"/>
          </a:xfrm>
        </p:spPr>
        <p:txBody>
          <a:bodyPr>
            <a:noAutofit/>
          </a:bodyPr>
          <a:lstStyle/>
          <a:p>
            <a:r>
              <a:rPr lang="ja-JP" altLang="en-US" b="1"/>
              <a:t>安全</a:t>
            </a:r>
            <a:r>
              <a:rPr lang="ja-JP" altLang="en-US" b="1" dirty="0"/>
              <a:t>衛生管理における「職員等」の</a:t>
            </a:r>
            <a:r>
              <a:rPr lang="ja-JP" altLang="en-US" b="1" dirty="0">
                <a:solidFill>
                  <a:srgbClr val="000000"/>
                </a:solidFill>
              </a:rPr>
              <a:t>範囲と責任</a:t>
            </a:r>
            <a:endParaRPr kumimoji="1" lang="ja-JP" altLang="en-US" dirty="0"/>
          </a:p>
        </p:txBody>
      </p:sp>
      <p:sp>
        <p:nvSpPr>
          <p:cNvPr id="7" name="テキスト プレースホルダー 6">
            <a:extLst>
              <a:ext uri="{FF2B5EF4-FFF2-40B4-BE49-F238E27FC236}">
                <a16:creationId xmlns:a16="http://schemas.microsoft.com/office/drawing/2014/main" id="{021F56AB-7665-904C-95BD-7B0A65DC2D07}"/>
              </a:ext>
            </a:extLst>
          </p:cNvPr>
          <p:cNvSpPr>
            <a:spLocks noGrp="1"/>
          </p:cNvSpPr>
          <p:nvPr>
            <p:ph type="body" sz="quarter" idx="12"/>
          </p:nvPr>
        </p:nvSpPr>
        <p:spPr>
          <a:xfrm>
            <a:off x="468000" y="1380556"/>
            <a:ext cx="4759615" cy="4496616"/>
          </a:xfrm>
        </p:spPr>
        <p:txBody>
          <a:bodyPr wrap="square">
            <a:spAutoFit/>
          </a:bodyPr>
          <a:lstStyle/>
          <a:p>
            <a:pPr marL="355600" indent="-355600">
              <a:lnSpc>
                <a:spcPct val="100000"/>
              </a:lnSpc>
              <a:buClr>
                <a:schemeClr val="accent2"/>
              </a:buClr>
            </a:pPr>
            <a:r>
              <a:rPr lang="ja-JP" altLang="en-US" dirty="0">
                <a:solidFill>
                  <a:srgbClr val="000000"/>
                </a:solidFill>
                <a:latin typeface="+mn-ea"/>
              </a:rPr>
              <a:t>本学では、安全管理体制下にある者の責務を明確にしている。</a:t>
            </a:r>
          </a:p>
          <a:p>
            <a:pPr marL="355600" indent="-355600">
              <a:lnSpc>
                <a:spcPct val="100000"/>
              </a:lnSpc>
              <a:buClr>
                <a:schemeClr val="accent2"/>
              </a:buClr>
            </a:pPr>
            <a:r>
              <a:rPr lang="ja-JP" altLang="en-US" dirty="0">
                <a:solidFill>
                  <a:srgbClr val="000000"/>
                </a:solidFill>
                <a:latin typeface="+mn-ea"/>
              </a:rPr>
              <a:t>職員等は、災害の防止および安全で快適な職場の構築に努める。</a:t>
            </a:r>
          </a:p>
          <a:p>
            <a:pPr marL="355600" indent="-355600">
              <a:lnSpc>
                <a:spcPct val="100000"/>
              </a:lnSpc>
              <a:buClr>
                <a:schemeClr val="accent2"/>
              </a:buClr>
            </a:pPr>
            <a:r>
              <a:rPr lang="ja-JP" altLang="en-US" dirty="0">
                <a:solidFill>
                  <a:srgbClr val="000000"/>
                </a:solidFill>
                <a:latin typeface="+mn-ea"/>
              </a:rPr>
              <a:t>職員等は、活動への従事前、手順の変更時、および一年毎に安全主任者から安全教育を受ける。</a:t>
            </a:r>
            <a:endParaRPr lang="ja-JP" altLang="en-US" dirty="0">
              <a:latin typeface="+mn-ea"/>
            </a:endParaRPr>
          </a:p>
          <a:p>
            <a:endParaRPr kumimoji="1" lang="ja-JP" altLang="en-US" dirty="0"/>
          </a:p>
        </p:txBody>
      </p:sp>
      <p:sp>
        <p:nvSpPr>
          <p:cNvPr id="5" name="テキスト ボックス 4">
            <a:extLst>
              <a:ext uri="{FF2B5EF4-FFF2-40B4-BE49-F238E27FC236}">
                <a16:creationId xmlns:a16="http://schemas.microsoft.com/office/drawing/2014/main" id="{526F8979-0916-B04C-B70E-8565AB64E778}"/>
              </a:ext>
            </a:extLst>
          </p:cNvPr>
          <p:cNvSpPr txBox="1"/>
          <p:nvPr/>
        </p:nvSpPr>
        <p:spPr>
          <a:xfrm>
            <a:off x="5114513" y="5657971"/>
            <a:ext cx="954108" cy="400110"/>
          </a:xfrm>
          <a:prstGeom prst="rect">
            <a:avLst/>
          </a:prstGeom>
          <a:noFill/>
        </p:spPr>
        <p:txBody>
          <a:bodyPr wrap="none" rtlCol="0">
            <a:spAutoFit/>
          </a:bodyPr>
          <a:lstStyle/>
          <a:p>
            <a:r>
              <a:rPr lang="ja-JP" altLang="en-US" sz="2000" b="1">
                <a:solidFill>
                  <a:schemeClr val="accent3"/>
                </a:solidFill>
                <a:latin typeface="+mn-ea"/>
                <a:ea typeface="+mn-ea"/>
              </a:rPr>
              <a:t>職員等</a:t>
            </a:r>
          </a:p>
        </p:txBody>
      </p:sp>
      <p:grpSp>
        <p:nvGrpSpPr>
          <p:cNvPr id="52" name="グループ化 51">
            <a:extLst>
              <a:ext uri="{FF2B5EF4-FFF2-40B4-BE49-F238E27FC236}">
                <a16:creationId xmlns:a16="http://schemas.microsoft.com/office/drawing/2014/main" id="{4EE51F0D-2455-8F40-B8AD-B2528C25CEB3}"/>
              </a:ext>
            </a:extLst>
          </p:cNvPr>
          <p:cNvGrpSpPr/>
          <p:nvPr/>
        </p:nvGrpSpPr>
        <p:grpSpPr>
          <a:xfrm>
            <a:off x="5428579" y="1297717"/>
            <a:ext cx="2966692" cy="1218127"/>
            <a:chOff x="5428579" y="1297717"/>
            <a:chExt cx="2966692" cy="1218127"/>
          </a:xfrm>
        </p:grpSpPr>
        <p:grpSp>
          <p:nvGrpSpPr>
            <p:cNvPr id="53" name="グループ化 52">
              <a:extLst>
                <a:ext uri="{FF2B5EF4-FFF2-40B4-BE49-F238E27FC236}">
                  <a16:creationId xmlns:a16="http://schemas.microsoft.com/office/drawing/2014/main" id="{40F79CDE-5201-2643-8AD9-1BA20A9F698F}"/>
                </a:ext>
              </a:extLst>
            </p:cNvPr>
            <p:cNvGrpSpPr/>
            <p:nvPr/>
          </p:nvGrpSpPr>
          <p:grpSpPr>
            <a:xfrm>
              <a:off x="5428579" y="1297717"/>
              <a:ext cx="2966692" cy="1218127"/>
              <a:chOff x="5428579" y="1332537"/>
              <a:chExt cx="2966692" cy="1218127"/>
            </a:xfrm>
          </p:grpSpPr>
          <p:sp>
            <p:nvSpPr>
              <p:cNvPr id="55" name="テキスト ボックス 54">
                <a:extLst>
                  <a:ext uri="{FF2B5EF4-FFF2-40B4-BE49-F238E27FC236}">
                    <a16:creationId xmlns:a16="http://schemas.microsoft.com/office/drawing/2014/main" id="{05FF6D39-36F7-BA47-AE42-42AEB42DC3FE}"/>
                  </a:ext>
                </a:extLst>
              </p:cNvPr>
              <p:cNvSpPr txBox="1"/>
              <p:nvPr/>
            </p:nvSpPr>
            <p:spPr>
              <a:xfrm>
                <a:off x="5941540" y="1332537"/>
                <a:ext cx="1940771"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kumimoji="1" lang="ja-JP" altLang="en-US" sz="2000">
                    <a:latin typeface="+mn-ea"/>
                    <a:ea typeface="+mn-ea"/>
                  </a:rPr>
                  <a:t>事業者（総長）</a:t>
                </a:r>
              </a:p>
            </p:txBody>
          </p:sp>
          <p:sp>
            <p:nvSpPr>
              <p:cNvPr id="56" name="テキスト ボックス 55">
                <a:extLst>
                  <a:ext uri="{FF2B5EF4-FFF2-40B4-BE49-F238E27FC236}">
                    <a16:creationId xmlns:a16="http://schemas.microsoft.com/office/drawing/2014/main" id="{AFEE11C0-4176-F346-88EC-52ED1CBAAF6B}"/>
                  </a:ext>
                </a:extLst>
              </p:cNvPr>
              <p:cNvSpPr txBox="1"/>
              <p:nvPr/>
            </p:nvSpPr>
            <p:spPr>
              <a:xfrm>
                <a:off x="5428579" y="2097481"/>
                <a:ext cx="2966692"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a:solidFill>
                      <a:srgbClr val="000000"/>
                    </a:solidFill>
                    <a:latin typeface="+mn-ea"/>
                    <a:ea typeface="+mn-ea"/>
                  </a:rPr>
                  <a:t>首席総括安全衛生管理者</a:t>
                </a:r>
                <a:endParaRPr kumimoji="1" lang="ja-JP" altLang="en-US" sz="2000">
                  <a:latin typeface="+mn-ea"/>
                  <a:ea typeface="+mn-ea"/>
                </a:endParaRPr>
              </a:p>
            </p:txBody>
          </p:sp>
        </p:grpSp>
        <p:cxnSp>
          <p:nvCxnSpPr>
            <p:cNvPr id="54" name="直線コネクタ 53">
              <a:extLst>
                <a:ext uri="{FF2B5EF4-FFF2-40B4-BE49-F238E27FC236}">
                  <a16:creationId xmlns:a16="http://schemas.microsoft.com/office/drawing/2014/main" id="{1A95767C-BA5A-E04C-8D33-A71EF15FC991}"/>
                </a:ext>
              </a:extLst>
            </p:cNvPr>
            <p:cNvCxnSpPr>
              <a:stCxn id="55" idx="2"/>
              <a:endCxn id="56" idx="0"/>
            </p:cNvCxnSpPr>
            <p:nvPr/>
          </p:nvCxnSpPr>
          <p:spPr>
            <a:xfrm flipH="1">
              <a:off x="6911925" y="1750900"/>
              <a:ext cx="1" cy="311761"/>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グループ化 56">
            <a:extLst>
              <a:ext uri="{FF2B5EF4-FFF2-40B4-BE49-F238E27FC236}">
                <a16:creationId xmlns:a16="http://schemas.microsoft.com/office/drawing/2014/main" id="{CD7E3C32-FE8B-534A-8E34-DE8DE275B58F}"/>
              </a:ext>
            </a:extLst>
          </p:cNvPr>
          <p:cNvGrpSpPr/>
          <p:nvPr/>
        </p:nvGrpSpPr>
        <p:grpSpPr>
          <a:xfrm>
            <a:off x="5556819" y="2512681"/>
            <a:ext cx="2710212" cy="1112179"/>
            <a:chOff x="5556815" y="2512681"/>
            <a:chExt cx="2710212" cy="1112179"/>
          </a:xfrm>
        </p:grpSpPr>
        <p:sp>
          <p:nvSpPr>
            <p:cNvPr id="58" name="テキスト ボックス 57">
              <a:extLst>
                <a:ext uri="{FF2B5EF4-FFF2-40B4-BE49-F238E27FC236}">
                  <a16:creationId xmlns:a16="http://schemas.microsoft.com/office/drawing/2014/main" id="{8CDD9751-BA49-674B-8DF3-CD708EEACAE3}"/>
                </a:ext>
              </a:extLst>
            </p:cNvPr>
            <p:cNvSpPr txBox="1"/>
            <p:nvPr/>
          </p:nvSpPr>
          <p:spPr>
            <a:xfrm>
              <a:off x="5556815" y="2863901"/>
              <a:ext cx="2710212" cy="760959"/>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a:solidFill>
                    <a:srgbClr val="000000"/>
                  </a:solidFill>
                  <a:latin typeface="+mn-ea"/>
                  <a:ea typeface="+mn-ea"/>
                </a:rPr>
                <a:t>総括安全衛生管理者／</a:t>
              </a:r>
              <a:endParaRPr lang="en-US" altLang="ja-JP" sz="2000" dirty="0">
                <a:solidFill>
                  <a:srgbClr val="000000"/>
                </a:solidFill>
                <a:latin typeface="+mn-ea"/>
                <a:ea typeface="+mn-ea"/>
              </a:endParaRPr>
            </a:p>
            <a:p>
              <a:pPr algn="ctr"/>
              <a:r>
                <a:rPr kumimoji="1" lang="ja-JP" altLang="en-US" sz="2000">
                  <a:solidFill>
                    <a:srgbClr val="000000"/>
                  </a:solidFill>
                  <a:latin typeface="+mn-ea"/>
                  <a:ea typeface="+mn-ea"/>
                </a:rPr>
                <a:t>安全衛生管理者／船長</a:t>
              </a:r>
              <a:endParaRPr kumimoji="1" lang="ja-JP" altLang="en-US" sz="2000">
                <a:latin typeface="+mn-ea"/>
                <a:ea typeface="+mn-ea"/>
              </a:endParaRPr>
            </a:p>
          </p:txBody>
        </p:sp>
        <p:cxnSp>
          <p:nvCxnSpPr>
            <p:cNvPr id="59" name="直線コネクタ 58">
              <a:extLst>
                <a:ext uri="{FF2B5EF4-FFF2-40B4-BE49-F238E27FC236}">
                  <a16:creationId xmlns:a16="http://schemas.microsoft.com/office/drawing/2014/main" id="{3E719EFE-BED2-904B-9D5F-3FA9989E33DD}"/>
                </a:ext>
              </a:extLst>
            </p:cNvPr>
            <p:cNvCxnSpPr>
              <a:cxnSpLocks/>
              <a:endCxn id="58" idx="0"/>
            </p:cNvCxnSpPr>
            <p:nvPr/>
          </p:nvCxnSpPr>
          <p:spPr>
            <a:xfrm flipH="1">
              <a:off x="6911921" y="2512681"/>
              <a:ext cx="2" cy="35122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グループ化 59">
            <a:extLst>
              <a:ext uri="{FF2B5EF4-FFF2-40B4-BE49-F238E27FC236}">
                <a16:creationId xmlns:a16="http://schemas.microsoft.com/office/drawing/2014/main" id="{D8957777-BE49-414B-AA53-8A6C8DD00B94}"/>
              </a:ext>
            </a:extLst>
          </p:cNvPr>
          <p:cNvGrpSpPr/>
          <p:nvPr/>
        </p:nvGrpSpPr>
        <p:grpSpPr>
          <a:xfrm>
            <a:off x="6198021" y="3623881"/>
            <a:ext cx="1427809" cy="825926"/>
            <a:chOff x="6198019" y="3535995"/>
            <a:chExt cx="1427809" cy="825926"/>
          </a:xfrm>
        </p:grpSpPr>
        <p:sp>
          <p:nvSpPr>
            <p:cNvPr id="61" name="テキスト ボックス 60">
              <a:extLst>
                <a:ext uri="{FF2B5EF4-FFF2-40B4-BE49-F238E27FC236}">
                  <a16:creationId xmlns:a16="http://schemas.microsoft.com/office/drawing/2014/main" id="{3A14F074-4B64-6045-900E-3A902BD47D87}"/>
                </a:ext>
              </a:extLst>
            </p:cNvPr>
            <p:cNvSpPr txBox="1"/>
            <p:nvPr/>
          </p:nvSpPr>
          <p:spPr>
            <a:xfrm>
              <a:off x="6198019" y="3908738"/>
              <a:ext cx="1427809"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a:solidFill>
                    <a:srgbClr val="000000"/>
                  </a:solidFill>
                  <a:latin typeface="+mn-ea"/>
                  <a:ea typeface="+mn-ea"/>
                </a:rPr>
                <a:t>安全監督者</a:t>
              </a:r>
              <a:endParaRPr kumimoji="1" lang="ja-JP" altLang="en-US" sz="2000">
                <a:latin typeface="+mn-ea"/>
                <a:ea typeface="+mn-ea"/>
              </a:endParaRPr>
            </a:p>
          </p:txBody>
        </p:sp>
        <p:cxnSp>
          <p:nvCxnSpPr>
            <p:cNvPr id="62" name="直線コネクタ 61">
              <a:extLst>
                <a:ext uri="{FF2B5EF4-FFF2-40B4-BE49-F238E27FC236}">
                  <a16:creationId xmlns:a16="http://schemas.microsoft.com/office/drawing/2014/main" id="{55F7B88E-00AC-6244-B5BC-D39298E60640}"/>
                </a:ext>
              </a:extLst>
            </p:cNvPr>
            <p:cNvCxnSpPr/>
            <p:nvPr/>
          </p:nvCxnSpPr>
          <p:spPr>
            <a:xfrm flipH="1">
              <a:off x="6911924" y="3535995"/>
              <a:ext cx="1" cy="373316"/>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3" name="グループ化 62">
            <a:extLst>
              <a:ext uri="{FF2B5EF4-FFF2-40B4-BE49-F238E27FC236}">
                <a16:creationId xmlns:a16="http://schemas.microsoft.com/office/drawing/2014/main" id="{985E7946-1B66-1740-BB90-61D451152414}"/>
              </a:ext>
            </a:extLst>
          </p:cNvPr>
          <p:cNvGrpSpPr/>
          <p:nvPr/>
        </p:nvGrpSpPr>
        <p:grpSpPr>
          <a:xfrm>
            <a:off x="6198021" y="4448284"/>
            <a:ext cx="1427809" cy="830243"/>
            <a:chOff x="6198016" y="4298824"/>
            <a:chExt cx="1427809" cy="830243"/>
          </a:xfrm>
        </p:grpSpPr>
        <p:cxnSp>
          <p:nvCxnSpPr>
            <p:cNvPr id="64" name="直線コネクタ 63">
              <a:extLst>
                <a:ext uri="{FF2B5EF4-FFF2-40B4-BE49-F238E27FC236}">
                  <a16:creationId xmlns:a16="http://schemas.microsoft.com/office/drawing/2014/main" id="{EE402F4D-A8A7-BE49-AB88-5F351E345AD9}"/>
                </a:ext>
              </a:extLst>
            </p:cNvPr>
            <p:cNvCxnSpPr/>
            <p:nvPr/>
          </p:nvCxnSpPr>
          <p:spPr>
            <a:xfrm flipH="1">
              <a:off x="6911924" y="4298824"/>
              <a:ext cx="1" cy="373316"/>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AA709BA4-9F73-7843-8C20-B3698135DBC8}"/>
                </a:ext>
              </a:extLst>
            </p:cNvPr>
            <p:cNvSpPr txBox="1"/>
            <p:nvPr/>
          </p:nvSpPr>
          <p:spPr>
            <a:xfrm>
              <a:off x="6198016" y="4675884"/>
              <a:ext cx="1427809"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dirty="0">
                  <a:solidFill>
                    <a:srgbClr val="000000"/>
                  </a:solidFill>
                  <a:latin typeface="+mn-ea"/>
                  <a:ea typeface="+mn-ea"/>
                </a:rPr>
                <a:t>安全主任者</a:t>
              </a:r>
              <a:endParaRPr kumimoji="1" lang="ja-JP" altLang="en-US" sz="2000" dirty="0">
                <a:latin typeface="+mn-ea"/>
                <a:ea typeface="+mn-ea"/>
              </a:endParaRPr>
            </a:p>
          </p:txBody>
        </p:sp>
      </p:grpSp>
      <p:grpSp>
        <p:nvGrpSpPr>
          <p:cNvPr id="66" name="グループ化 65">
            <a:extLst>
              <a:ext uri="{FF2B5EF4-FFF2-40B4-BE49-F238E27FC236}">
                <a16:creationId xmlns:a16="http://schemas.microsoft.com/office/drawing/2014/main" id="{3B2E7EA2-F131-2D43-87B0-EBB7904C730D}"/>
              </a:ext>
            </a:extLst>
          </p:cNvPr>
          <p:cNvGrpSpPr/>
          <p:nvPr/>
        </p:nvGrpSpPr>
        <p:grpSpPr>
          <a:xfrm>
            <a:off x="6069781" y="5256755"/>
            <a:ext cx="1684289" cy="826499"/>
            <a:chOff x="6062623" y="5229651"/>
            <a:chExt cx="1684289" cy="826499"/>
          </a:xfrm>
        </p:grpSpPr>
        <p:cxnSp>
          <p:nvCxnSpPr>
            <p:cNvPr id="67" name="直線コネクタ 66">
              <a:extLst>
                <a:ext uri="{FF2B5EF4-FFF2-40B4-BE49-F238E27FC236}">
                  <a16:creationId xmlns:a16="http://schemas.microsoft.com/office/drawing/2014/main" id="{B666F7B0-19A1-084A-8250-0DF1C720F3A2}"/>
                </a:ext>
              </a:extLst>
            </p:cNvPr>
            <p:cNvCxnSpPr/>
            <p:nvPr/>
          </p:nvCxnSpPr>
          <p:spPr>
            <a:xfrm flipH="1">
              <a:off x="6904768" y="5229651"/>
              <a:ext cx="1" cy="373316"/>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4BF72E1D-8B57-9B46-89F1-1E0B411B06F8}"/>
                </a:ext>
              </a:extLst>
            </p:cNvPr>
            <p:cNvSpPr txBox="1"/>
            <p:nvPr/>
          </p:nvSpPr>
          <p:spPr>
            <a:xfrm>
              <a:off x="6062623" y="5602967"/>
              <a:ext cx="1684289"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a:solidFill>
                    <a:srgbClr val="000000"/>
                  </a:solidFill>
                  <a:latin typeface="+mn-ea"/>
                  <a:ea typeface="+mn-ea"/>
                </a:rPr>
                <a:t>職員・学生等</a:t>
              </a:r>
              <a:endParaRPr kumimoji="1" lang="ja-JP" altLang="en-US" sz="2000">
                <a:latin typeface="+mn-ea"/>
                <a:ea typeface="+mn-ea"/>
              </a:endParaRPr>
            </a:p>
          </p:txBody>
        </p:sp>
      </p:grpSp>
      <p:sp>
        <p:nvSpPr>
          <p:cNvPr id="71" name="テキスト プレースホルダー 23">
            <a:extLst>
              <a:ext uri="{FF2B5EF4-FFF2-40B4-BE49-F238E27FC236}">
                <a16:creationId xmlns:a16="http://schemas.microsoft.com/office/drawing/2014/main" id="{E6950684-7CC4-4649-8DB1-A2A88AD89C65}"/>
              </a:ext>
            </a:extLst>
          </p:cNvPr>
          <p:cNvSpPr txBox="1">
            <a:spLocks/>
          </p:cNvSpPr>
          <p:nvPr/>
        </p:nvSpPr>
        <p:spPr>
          <a:xfrm>
            <a:off x="7956376" y="0"/>
            <a:ext cx="1188000" cy="871141"/>
          </a:xfrm>
          <a:prstGeom prst="rect">
            <a:avLst/>
          </a:prstGeom>
        </p:spPr>
        <p:txBody>
          <a:bodyPr vert="horz" wrap="square" lIns="108000" tIns="288000" rIns="108000" bIns="180000" rtlCol="0">
            <a:sp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dirty="0"/>
              <a:t>p.</a:t>
            </a:r>
            <a:r>
              <a:rPr lang="en-US" altLang="ja-JP" sz="2800" dirty="0"/>
              <a:t>18</a:t>
            </a:r>
            <a:endParaRPr lang="ja-JP" altLang="en-US" sz="2800"/>
          </a:p>
        </p:txBody>
      </p:sp>
      <p:sp>
        <p:nvSpPr>
          <p:cNvPr id="26" name="テキスト ボックス 25">
            <a:extLst>
              <a:ext uri="{FF2B5EF4-FFF2-40B4-BE49-F238E27FC236}">
                <a16:creationId xmlns:a16="http://schemas.microsoft.com/office/drawing/2014/main" id="{D918960D-070A-CD42-9E66-89D631CC1BE4}"/>
              </a:ext>
            </a:extLst>
          </p:cNvPr>
          <p:cNvSpPr txBox="1"/>
          <p:nvPr/>
        </p:nvSpPr>
        <p:spPr>
          <a:xfrm>
            <a:off x="6068621" y="5630071"/>
            <a:ext cx="1684289" cy="453183"/>
          </a:xfrm>
          <a:prstGeom prst="rect">
            <a:avLst/>
          </a:prstGeom>
          <a:solidFill>
            <a:schemeClr val="accent3"/>
          </a:solidFill>
        </p:spPr>
        <p:txBody>
          <a:bodyPr vert="horz" wrap="square" lIns="72000" tIns="108000" rIns="36000" bIns="72000" rtlCol="0" anchor="ctr" anchorCtr="1">
            <a:noAutofit/>
          </a:bodyPr>
          <a:lstStyle/>
          <a:p>
            <a:pPr algn="ctr"/>
            <a:r>
              <a:rPr lang="ja-JP" altLang="en-US" sz="2000">
                <a:solidFill>
                  <a:schemeClr val="bg1"/>
                </a:solidFill>
                <a:latin typeface="+mn-ea"/>
                <a:ea typeface="+mn-ea"/>
              </a:rPr>
              <a:t>職員・学生等</a:t>
            </a:r>
            <a:endParaRPr kumimoji="1" lang="ja-JP" altLang="en-US" sz="2000">
              <a:solidFill>
                <a:schemeClr val="bg1"/>
              </a:solidFill>
              <a:latin typeface="+mn-ea"/>
              <a:ea typeface="+mn-ea"/>
            </a:endParaRPr>
          </a:p>
        </p:txBody>
      </p:sp>
      <p:sp>
        <p:nvSpPr>
          <p:cNvPr id="30" name="テキスト ボックス 29">
            <a:extLst>
              <a:ext uri="{FF2B5EF4-FFF2-40B4-BE49-F238E27FC236}">
                <a16:creationId xmlns:a16="http://schemas.microsoft.com/office/drawing/2014/main" id="{53567BF3-EB1F-A947-B0CB-853BF97E437E}"/>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223723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7">
                                            <p:txEl>
                                              <p:pRg st="0" end="0"/>
                                            </p:txEl>
                                          </p:spTgt>
                                        </p:tgtEl>
                                        <p:attrNameLst>
                                          <p:attrName>style.opacity</p:attrName>
                                        </p:attrNameLst>
                                      </p:cBhvr>
                                      <p:to>
                                        <p:strVal val="0.25"/>
                                      </p:to>
                                    </p:set>
                                    <p:animEffect filter="image" prLst="opacity: 0.25">
                                      <p:cBhvr rctx="IE">
                                        <p:cTn id="7" dur="indefinite"/>
                                        <p:tgtEl>
                                          <p:spTgt spid="7">
                                            <p:txEl>
                                              <p:pRg st="0" end="0"/>
                                            </p:txEl>
                                          </p:spTgt>
                                        </p:tgtEl>
                                      </p:cBhvr>
                                    </p:animEffect>
                                  </p:childTnLst>
                                </p:cTn>
                              </p:par>
                              <p:par>
                                <p:cTn id="8" presetID="9" presetClass="emph" presetSubtype="0" nodeType="withEffect">
                                  <p:stCondLst>
                                    <p:cond delay="0"/>
                                  </p:stCondLst>
                                  <p:childTnLst>
                                    <p:set>
                                      <p:cBhvr>
                                        <p:cTn id="9" dur="indefinite"/>
                                        <p:tgtEl>
                                          <p:spTgt spid="7">
                                            <p:txEl>
                                              <p:pRg st="1" end="1"/>
                                            </p:txEl>
                                          </p:spTgt>
                                        </p:tgtEl>
                                        <p:attrNameLst>
                                          <p:attrName>style.opacity</p:attrName>
                                        </p:attrNameLst>
                                      </p:cBhvr>
                                      <p:to>
                                        <p:strVal val="0.25"/>
                                      </p:to>
                                    </p:set>
                                    <p:animEffect filter="image" prLst="opacity: 0.25">
                                      <p:cBhvr rctx="IE">
                                        <p:cTn id="10" dur="indefinite"/>
                                        <p:tgtEl>
                                          <p:spTgt spid="7">
                                            <p:txEl>
                                              <p:pRg st="1" end="1"/>
                                            </p:txEl>
                                          </p:spTgt>
                                        </p:tgtEl>
                                      </p:cBhvr>
                                    </p:animEffect>
                                  </p:childTnLst>
                                </p:cTn>
                              </p:par>
                              <p:par>
                                <p:cTn id="11" presetID="9" presetClass="emph" presetSubtype="0" nodeType="withEffect">
                                  <p:stCondLst>
                                    <p:cond delay="0"/>
                                  </p:stCondLst>
                                  <p:childTnLst>
                                    <p:set>
                                      <p:cBhvr>
                                        <p:cTn id="12" dur="indefinite"/>
                                        <p:tgtEl>
                                          <p:spTgt spid="7">
                                            <p:txEl>
                                              <p:pRg st="2" end="2"/>
                                            </p:txEl>
                                          </p:spTgt>
                                        </p:tgtEl>
                                        <p:attrNameLst>
                                          <p:attrName>style.opacity</p:attrName>
                                        </p:attrNameLst>
                                      </p:cBhvr>
                                      <p:to>
                                        <p:strVal val="0.25"/>
                                      </p:to>
                                    </p:set>
                                    <p:animEffect filter="image" prLst="opacity: 0.25">
                                      <p:cBhvr rctx="IE">
                                        <p:cTn id="13" dur="indefinite"/>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7">
                                            <p:txEl>
                                              <p:pRg st="0" end="0"/>
                                            </p:txEl>
                                          </p:spTgt>
                                        </p:tgtEl>
                                        <p:attrNameLst>
                                          <p:attrName>style.opacity</p:attrName>
                                        </p:attrNameLst>
                                      </p:cBhvr>
                                      <p:to>
                                        <p:strVal val="0.75"/>
                                      </p:to>
                                    </p:set>
                                    <p:animEffect filter="image" prLst="opacity: 0.75">
                                      <p:cBhvr rctx="IE">
                                        <p:cTn id="18" dur="indefinite"/>
                                        <p:tgtEl>
                                          <p:spTgt spid="7">
                                            <p:txEl>
                                              <p:pRg st="0" end="0"/>
                                            </p:txEl>
                                          </p:spTgt>
                                        </p:tgtEl>
                                      </p:cBhvr>
                                    </p:animEffect>
                                  </p:childTnLst>
                                </p:cTn>
                              </p:par>
                              <p:par>
                                <p:cTn id="19" presetID="9" presetClass="entr" presetSubtype="0" fill="hold" grpId="0" nodeType="withEffect">
                                  <p:stCondLst>
                                    <p:cond delay="100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100"/>
                                        <p:tgtEl>
                                          <p:spTgt spid="5"/>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p:cTn id="28" dur="indefinite"/>
                                        <p:tgtEl>
                                          <p:spTgt spid="7">
                                            <p:txEl>
                                              <p:pRg st="1" end="1"/>
                                            </p:txEl>
                                          </p:spTgt>
                                        </p:tgtEl>
                                        <p:attrNameLst>
                                          <p:attrName>style.opacity</p:attrName>
                                        </p:attrNameLst>
                                      </p:cBhvr>
                                      <p:to>
                                        <p:strVal val="0.75"/>
                                      </p:to>
                                    </p:set>
                                    <p:animEffect filter="image" prLst="opacity: 0.75">
                                      <p:cBhvr rctx="IE">
                                        <p:cTn id="29" dur="indefinite"/>
                                        <p:tgtEl>
                                          <p:spTgt spid="7">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mph" presetSubtype="0" nodeType="clickEffect">
                                  <p:stCondLst>
                                    <p:cond delay="0"/>
                                  </p:stCondLst>
                                  <p:childTnLst>
                                    <p:set>
                                      <p:cBhvr>
                                        <p:cTn id="33" dur="indefinite"/>
                                        <p:tgtEl>
                                          <p:spTgt spid="7">
                                            <p:txEl>
                                              <p:pRg st="2" end="2"/>
                                            </p:txEl>
                                          </p:spTgt>
                                        </p:tgtEl>
                                        <p:attrNameLst>
                                          <p:attrName>style.opacity</p:attrName>
                                        </p:attrNameLst>
                                      </p:cBhvr>
                                      <p:to>
                                        <p:strVal val="0.75"/>
                                      </p:to>
                                    </p:set>
                                    <p:animEffect filter="image" prLst="opacity: 0.75">
                                      <p:cBhvr rctx="IE">
                                        <p:cTn id="34" dur="indefinite"/>
                                        <p:tgtEl>
                                          <p:spTgt spid="7">
                                            <p:txEl>
                                              <p:pRg st="2" end="2"/>
                                            </p:txEl>
                                          </p:spTgt>
                                        </p:tgtEl>
                                      </p:cBhvr>
                                    </p:animEffect>
                                  </p:childTnLst>
                                </p:cTn>
                              </p:par>
                            </p:childTnLst>
                          </p:cTn>
                        </p:par>
                        <p:par>
                          <p:cTn id="35" fill="hold">
                            <p:stCondLst>
                              <p:cond delay="0"/>
                            </p:stCondLst>
                            <p:childTnLst>
                              <p:par>
                                <p:cTn id="36" presetID="10" presetClass="entr" presetSubtype="0"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縦書きテキスト プレースホルダー 1">
            <a:extLst>
              <a:ext uri="{FF2B5EF4-FFF2-40B4-BE49-F238E27FC236}">
                <a16:creationId xmlns:a16="http://schemas.microsoft.com/office/drawing/2014/main" id="{EA9614CA-D22C-FF43-8D01-29C2D0C82D15}"/>
              </a:ext>
            </a:extLst>
          </p:cNvPr>
          <p:cNvSpPr>
            <a:spLocks noGrp="1"/>
          </p:cNvSpPr>
          <p:nvPr>
            <p:ph type="body" orient="vert" sz="quarter" idx="10"/>
          </p:nvPr>
        </p:nvSpPr>
        <p:spPr/>
        <p:txBody>
          <a:bodyPr/>
          <a:lstStyle/>
          <a:p>
            <a:r>
              <a:rPr lang="en-US" altLang="ja-JP" dirty="0">
                <a:solidFill>
                  <a:schemeClr val="accent2"/>
                </a:solidFill>
              </a:rPr>
              <a:t>❹</a:t>
            </a:r>
            <a:endParaRPr lang="ja-JP" altLang="en-US">
              <a:solidFill>
                <a:schemeClr val="accent2"/>
              </a:solidFill>
            </a:endParaRPr>
          </a:p>
        </p:txBody>
      </p:sp>
      <p:sp>
        <p:nvSpPr>
          <p:cNvPr id="9" name="タイトル 8">
            <a:extLst>
              <a:ext uri="{FF2B5EF4-FFF2-40B4-BE49-F238E27FC236}">
                <a16:creationId xmlns:a16="http://schemas.microsoft.com/office/drawing/2014/main" id="{8FD43542-A610-9344-B019-03D9C500DA77}"/>
              </a:ext>
            </a:extLst>
          </p:cNvPr>
          <p:cNvSpPr>
            <a:spLocks noGrp="1"/>
          </p:cNvSpPr>
          <p:nvPr>
            <p:ph type="ctrTitle"/>
          </p:nvPr>
        </p:nvSpPr>
        <p:spPr/>
        <p:txBody>
          <a:bodyPr/>
          <a:lstStyle/>
          <a:p>
            <a:r>
              <a:rPr lang="ja-JP" altLang="en-US">
                <a:solidFill>
                  <a:srgbClr val="000000"/>
                </a:solidFill>
              </a:rPr>
              <a:t>安全主任者（＝研究室等の長）</a:t>
            </a:r>
            <a:endParaRPr kumimoji="1" lang="ja-JP" altLang="en-US"/>
          </a:p>
        </p:txBody>
      </p:sp>
      <p:sp>
        <p:nvSpPr>
          <p:cNvPr id="7" name="テキスト プレースホルダー 6">
            <a:extLst>
              <a:ext uri="{FF2B5EF4-FFF2-40B4-BE49-F238E27FC236}">
                <a16:creationId xmlns:a16="http://schemas.microsoft.com/office/drawing/2014/main" id="{021F56AB-7665-904C-95BD-7B0A65DC2D07}"/>
              </a:ext>
            </a:extLst>
          </p:cNvPr>
          <p:cNvSpPr>
            <a:spLocks noGrp="1"/>
          </p:cNvSpPr>
          <p:nvPr>
            <p:ph type="body" sz="quarter" idx="12"/>
          </p:nvPr>
        </p:nvSpPr>
        <p:spPr>
          <a:xfrm>
            <a:off x="468000" y="1079999"/>
            <a:ext cx="4503121" cy="2893100"/>
          </a:xfrm>
        </p:spPr>
        <p:txBody>
          <a:bodyPr wrap="square">
            <a:spAutoFit/>
          </a:bodyPr>
          <a:lstStyle/>
          <a:p>
            <a:pPr marL="355600" indent="-347663">
              <a:lnSpc>
                <a:spcPct val="100000"/>
              </a:lnSpc>
              <a:buClr>
                <a:schemeClr val="accent2"/>
              </a:buClr>
            </a:pPr>
            <a:r>
              <a:rPr lang="ja-JP" altLang="en-US">
                <a:solidFill>
                  <a:srgbClr val="000000"/>
                </a:solidFill>
                <a:latin typeface="+mn-ea"/>
              </a:rPr>
              <a:t>リスクを把握し、これを低減する。</a:t>
            </a:r>
          </a:p>
          <a:p>
            <a:pPr marL="355600" indent="-347663">
              <a:lnSpc>
                <a:spcPct val="100000"/>
              </a:lnSpc>
              <a:buClr>
                <a:schemeClr val="accent2"/>
              </a:buClr>
            </a:pPr>
            <a:r>
              <a:rPr lang="ja-JP" altLang="en-US">
                <a:solidFill>
                  <a:srgbClr val="000000"/>
                </a:solidFill>
                <a:latin typeface="+mn-ea"/>
              </a:rPr>
              <a:t>指揮下の全ての構成員に対して安全教育を年</a:t>
            </a:r>
            <a:r>
              <a:rPr lang="en-US" altLang="ja-JP" dirty="0">
                <a:solidFill>
                  <a:srgbClr val="000000"/>
                </a:solidFill>
                <a:latin typeface="+mn-ea"/>
              </a:rPr>
              <a:t>1</a:t>
            </a:r>
            <a:r>
              <a:rPr lang="ja-JP" altLang="en-US">
                <a:solidFill>
                  <a:srgbClr val="000000"/>
                </a:solidFill>
                <a:latin typeface="+mn-ea"/>
              </a:rPr>
              <a:t>回以上実施する。</a:t>
            </a:r>
          </a:p>
          <a:p>
            <a:pPr marL="355600" indent="-347663">
              <a:lnSpc>
                <a:spcPct val="100000"/>
              </a:lnSpc>
              <a:buClr>
                <a:schemeClr val="accent2"/>
              </a:buClr>
            </a:pPr>
            <a:r>
              <a:rPr lang="ja-JP" altLang="en-US">
                <a:solidFill>
                  <a:srgbClr val="000000"/>
                </a:solidFill>
                <a:latin typeface="+mn-ea"/>
              </a:rPr>
              <a:t>その他、安全衛生管理の責任者として、種々の活動を行う。</a:t>
            </a:r>
            <a:endParaRPr lang="ja-JP" altLang="en-US" kern="0" dirty="0">
              <a:solidFill>
                <a:srgbClr val="000000"/>
              </a:solidFill>
              <a:latin typeface="+mn-ea"/>
            </a:endParaRPr>
          </a:p>
        </p:txBody>
      </p:sp>
      <p:sp>
        <p:nvSpPr>
          <p:cNvPr id="30" name="テキスト ボックス 29">
            <a:extLst>
              <a:ext uri="{FF2B5EF4-FFF2-40B4-BE49-F238E27FC236}">
                <a16:creationId xmlns:a16="http://schemas.microsoft.com/office/drawing/2014/main" id="{4CD8DA11-0FD9-714C-B2C4-F0FD74F8AC8F}"/>
              </a:ext>
            </a:extLst>
          </p:cNvPr>
          <p:cNvSpPr txBox="1"/>
          <p:nvPr/>
        </p:nvSpPr>
        <p:spPr>
          <a:xfrm>
            <a:off x="4418110" y="4879344"/>
            <a:ext cx="1723550" cy="400110"/>
          </a:xfrm>
          <a:prstGeom prst="rect">
            <a:avLst/>
          </a:prstGeom>
          <a:noFill/>
        </p:spPr>
        <p:txBody>
          <a:bodyPr wrap="none" rtlCol="0">
            <a:spAutoFit/>
          </a:bodyPr>
          <a:lstStyle/>
          <a:p>
            <a:r>
              <a:rPr lang="ja-JP" altLang="en-US" sz="2000" b="1">
                <a:solidFill>
                  <a:schemeClr val="accent3"/>
                </a:solidFill>
                <a:latin typeface="+mn-ea"/>
                <a:ea typeface="+mn-ea"/>
              </a:rPr>
              <a:t>研究室等の長</a:t>
            </a:r>
          </a:p>
        </p:txBody>
      </p:sp>
      <p:grpSp>
        <p:nvGrpSpPr>
          <p:cNvPr id="47" name="グループ化 46">
            <a:extLst>
              <a:ext uri="{FF2B5EF4-FFF2-40B4-BE49-F238E27FC236}">
                <a16:creationId xmlns:a16="http://schemas.microsoft.com/office/drawing/2014/main" id="{C2CA1546-7450-0343-88B1-8DB1385594CC}"/>
              </a:ext>
            </a:extLst>
          </p:cNvPr>
          <p:cNvGrpSpPr/>
          <p:nvPr/>
        </p:nvGrpSpPr>
        <p:grpSpPr>
          <a:xfrm>
            <a:off x="5428579" y="1297717"/>
            <a:ext cx="2966692" cy="1218127"/>
            <a:chOff x="5428579" y="1297717"/>
            <a:chExt cx="2966692" cy="1218127"/>
          </a:xfrm>
        </p:grpSpPr>
        <p:grpSp>
          <p:nvGrpSpPr>
            <p:cNvPr id="48" name="グループ化 47">
              <a:extLst>
                <a:ext uri="{FF2B5EF4-FFF2-40B4-BE49-F238E27FC236}">
                  <a16:creationId xmlns:a16="http://schemas.microsoft.com/office/drawing/2014/main" id="{EE422DA2-7AF1-C94E-84CF-C09831533C31}"/>
                </a:ext>
              </a:extLst>
            </p:cNvPr>
            <p:cNvGrpSpPr/>
            <p:nvPr/>
          </p:nvGrpSpPr>
          <p:grpSpPr>
            <a:xfrm>
              <a:off x="5428579" y="1297717"/>
              <a:ext cx="2966692" cy="1218127"/>
              <a:chOff x="5428579" y="1332537"/>
              <a:chExt cx="2966692" cy="1218127"/>
            </a:xfrm>
          </p:grpSpPr>
          <p:sp>
            <p:nvSpPr>
              <p:cNvPr id="50" name="テキスト ボックス 49">
                <a:extLst>
                  <a:ext uri="{FF2B5EF4-FFF2-40B4-BE49-F238E27FC236}">
                    <a16:creationId xmlns:a16="http://schemas.microsoft.com/office/drawing/2014/main" id="{E67FBB4D-517E-D047-8BC5-CCEE8AA45F79}"/>
                  </a:ext>
                </a:extLst>
              </p:cNvPr>
              <p:cNvSpPr txBox="1"/>
              <p:nvPr/>
            </p:nvSpPr>
            <p:spPr>
              <a:xfrm>
                <a:off x="5941540" y="1332537"/>
                <a:ext cx="1940771"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kumimoji="1" lang="ja-JP" altLang="en-US" sz="2000">
                    <a:latin typeface="+mn-ea"/>
                    <a:ea typeface="+mn-ea"/>
                  </a:rPr>
                  <a:t>事業者（総長）</a:t>
                </a:r>
              </a:p>
            </p:txBody>
          </p:sp>
          <p:sp>
            <p:nvSpPr>
              <p:cNvPr id="51" name="テキスト ボックス 50">
                <a:extLst>
                  <a:ext uri="{FF2B5EF4-FFF2-40B4-BE49-F238E27FC236}">
                    <a16:creationId xmlns:a16="http://schemas.microsoft.com/office/drawing/2014/main" id="{F2B2809E-B801-B34E-BBAE-7078F67407C3}"/>
                  </a:ext>
                </a:extLst>
              </p:cNvPr>
              <p:cNvSpPr txBox="1"/>
              <p:nvPr/>
            </p:nvSpPr>
            <p:spPr>
              <a:xfrm>
                <a:off x="5428579" y="2097481"/>
                <a:ext cx="2966692"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a:solidFill>
                      <a:srgbClr val="000000"/>
                    </a:solidFill>
                    <a:latin typeface="+mn-ea"/>
                    <a:ea typeface="+mn-ea"/>
                  </a:rPr>
                  <a:t>首席総括安全衛生管理者</a:t>
                </a:r>
                <a:endParaRPr kumimoji="1" lang="ja-JP" altLang="en-US" sz="2000">
                  <a:latin typeface="+mn-ea"/>
                  <a:ea typeface="+mn-ea"/>
                </a:endParaRPr>
              </a:p>
            </p:txBody>
          </p:sp>
        </p:grpSp>
        <p:cxnSp>
          <p:nvCxnSpPr>
            <p:cNvPr id="49" name="直線コネクタ 48">
              <a:extLst>
                <a:ext uri="{FF2B5EF4-FFF2-40B4-BE49-F238E27FC236}">
                  <a16:creationId xmlns:a16="http://schemas.microsoft.com/office/drawing/2014/main" id="{24F21A18-FB3F-C24B-92FE-00984B34B553}"/>
                </a:ext>
              </a:extLst>
            </p:cNvPr>
            <p:cNvCxnSpPr>
              <a:stCxn id="50" idx="2"/>
              <a:endCxn id="51" idx="0"/>
            </p:cNvCxnSpPr>
            <p:nvPr/>
          </p:nvCxnSpPr>
          <p:spPr>
            <a:xfrm flipH="1">
              <a:off x="6911925" y="1750900"/>
              <a:ext cx="1" cy="311761"/>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2" name="グループ化 51">
            <a:extLst>
              <a:ext uri="{FF2B5EF4-FFF2-40B4-BE49-F238E27FC236}">
                <a16:creationId xmlns:a16="http://schemas.microsoft.com/office/drawing/2014/main" id="{2CF17E47-1F6A-AE4A-B88B-C4934353F569}"/>
              </a:ext>
            </a:extLst>
          </p:cNvPr>
          <p:cNvGrpSpPr/>
          <p:nvPr/>
        </p:nvGrpSpPr>
        <p:grpSpPr>
          <a:xfrm>
            <a:off x="5556819" y="2512681"/>
            <a:ext cx="2710212" cy="1112179"/>
            <a:chOff x="5556815" y="2512681"/>
            <a:chExt cx="2710212" cy="1112179"/>
          </a:xfrm>
        </p:grpSpPr>
        <p:sp>
          <p:nvSpPr>
            <p:cNvPr id="53" name="テキスト ボックス 52">
              <a:extLst>
                <a:ext uri="{FF2B5EF4-FFF2-40B4-BE49-F238E27FC236}">
                  <a16:creationId xmlns:a16="http://schemas.microsoft.com/office/drawing/2014/main" id="{14CE04EF-9B16-4B4B-A198-437A7209C96C}"/>
                </a:ext>
              </a:extLst>
            </p:cNvPr>
            <p:cNvSpPr txBox="1"/>
            <p:nvPr/>
          </p:nvSpPr>
          <p:spPr>
            <a:xfrm>
              <a:off x="5556815" y="2863901"/>
              <a:ext cx="2710212" cy="760959"/>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a:solidFill>
                    <a:srgbClr val="000000"/>
                  </a:solidFill>
                  <a:latin typeface="+mn-ea"/>
                  <a:ea typeface="+mn-ea"/>
                </a:rPr>
                <a:t>総括安全衛生管理者／</a:t>
              </a:r>
              <a:endParaRPr lang="en-US" altLang="ja-JP" sz="2000" dirty="0">
                <a:solidFill>
                  <a:srgbClr val="000000"/>
                </a:solidFill>
                <a:latin typeface="+mn-ea"/>
                <a:ea typeface="+mn-ea"/>
              </a:endParaRPr>
            </a:p>
            <a:p>
              <a:pPr algn="ctr"/>
              <a:r>
                <a:rPr kumimoji="1" lang="ja-JP" altLang="en-US" sz="2000">
                  <a:solidFill>
                    <a:srgbClr val="000000"/>
                  </a:solidFill>
                  <a:latin typeface="+mn-ea"/>
                  <a:ea typeface="+mn-ea"/>
                </a:rPr>
                <a:t>安全衛生管理者／船長</a:t>
              </a:r>
              <a:endParaRPr kumimoji="1" lang="ja-JP" altLang="en-US" sz="2000">
                <a:latin typeface="+mn-ea"/>
                <a:ea typeface="+mn-ea"/>
              </a:endParaRPr>
            </a:p>
          </p:txBody>
        </p:sp>
        <p:cxnSp>
          <p:nvCxnSpPr>
            <p:cNvPr id="54" name="直線コネクタ 53">
              <a:extLst>
                <a:ext uri="{FF2B5EF4-FFF2-40B4-BE49-F238E27FC236}">
                  <a16:creationId xmlns:a16="http://schemas.microsoft.com/office/drawing/2014/main" id="{53551371-2306-5C41-859B-CBA2F5F46EE6}"/>
                </a:ext>
              </a:extLst>
            </p:cNvPr>
            <p:cNvCxnSpPr>
              <a:cxnSpLocks/>
              <a:endCxn id="53" idx="0"/>
            </p:cNvCxnSpPr>
            <p:nvPr/>
          </p:nvCxnSpPr>
          <p:spPr>
            <a:xfrm flipH="1">
              <a:off x="6911921" y="2512681"/>
              <a:ext cx="2" cy="35122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5" name="グループ化 54">
            <a:extLst>
              <a:ext uri="{FF2B5EF4-FFF2-40B4-BE49-F238E27FC236}">
                <a16:creationId xmlns:a16="http://schemas.microsoft.com/office/drawing/2014/main" id="{804ABD4A-D377-0B4D-BC05-26129DB451F1}"/>
              </a:ext>
            </a:extLst>
          </p:cNvPr>
          <p:cNvGrpSpPr/>
          <p:nvPr/>
        </p:nvGrpSpPr>
        <p:grpSpPr>
          <a:xfrm>
            <a:off x="6198021" y="3623881"/>
            <a:ext cx="1427809" cy="825926"/>
            <a:chOff x="6198019" y="3535995"/>
            <a:chExt cx="1427809" cy="825926"/>
          </a:xfrm>
        </p:grpSpPr>
        <p:sp>
          <p:nvSpPr>
            <p:cNvPr id="56" name="テキスト ボックス 55">
              <a:extLst>
                <a:ext uri="{FF2B5EF4-FFF2-40B4-BE49-F238E27FC236}">
                  <a16:creationId xmlns:a16="http://schemas.microsoft.com/office/drawing/2014/main" id="{D197D389-ED2F-FF48-9454-E403ADA8A435}"/>
                </a:ext>
              </a:extLst>
            </p:cNvPr>
            <p:cNvSpPr txBox="1"/>
            <p:nvPr/>
          </p:nvSpPr>
          <p:spPr>
            <a:xfrm>
              <a:off x="6198019" y="3908738"/>
              <a:ext cx="1427809"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a:solidFill>
                    <a:srgbClr val="000000"/>
                  </a:solidFill>
                  <a:latin typeface="+mn-ea"/>
                  <a:ea typeface="+mn-ea"/>
                </a:rPr>
                <a:t>安全監督者</a:t>
              </a:r>
              <a:endParaRPr kumimoji="1" lang="ja-JP" altLang="en-US" sz="2000">
                <a:latin typeface="+mn-ea"/>
                <a:ea typeface="+mn-ea"/>
              </a:endParaRPr>
            </a:p>
          </p:txBody>
        </p:sp>
        <p:cxnSp>
          <p:nvCxnSpPr>
            <p:cNvPr id="57" name="直線コネクタ 56">
              <a:extLst>
                <a:ext uri="{FF2B5EF4-FFF2-40B4-BE49-F238E27FC236}">
                  <a16:creationId xmlns:a16="http://schemas.microsoft.com/office/drawing/2014/main" id="{01FFF770-CB30-3246-805A-71B4939F5E55}"/>
                </a:ext>
              </a:extLst>
            </p:cNvPr>
            <p:cNvCxnSpPr/>
            <p:nvPr/>
          </p:nvCxnSpPr>
          <p:spPr>
            <a:xfrm flipH="1">
              <a:off x="6911924" y="3535995"/>
              <a:ext cx="1" cy="373316"/>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グループ化 57">
            <a:extLst>
              <a:ext uri="{FF2B5EF4-FFF2-40B4-BE49-F238E27FC236}">
                <a16:creationId xmlns:a16="http://schemas.microsoft.com/office/drawing/2014/main" id="{9A42CE0D-8C9E-1B44-BF34-FF7C1C1BF6F4}"/>
              </a:ext>
            </a:extLst>
          </p:cNvPr>
          <p:cNvGrpSpPr/>
          <p:nvPr/>
        </p:nvGrpSpPr>
        <p:grpSpPr>
          <a:xfrm>
            <a:off x="6198021" y="4448284"/>
            <a:ext cx="1427809" cy="830243"/>
            <a:chOff x="6198016" y="4298824"/>
            <a:chExt cx="1427809" cy="830243"/>
          </a:xfrm>
        </p:grpSpPr>
        <p:cxnSp>
          <p:nvCxnSpPr>
            <p:cNvPr id="59" name="直線コネクタ 58">
              <a:extLst>
                <a:ext uri="{FF2B5EF4-FFF2-40B4-BE49-F238E27FC236}">
                  <a16:creationId xmlns:a16="http://schemas.microsoft.com/office/drawing/2014/main" id="{015D2C59-32A6-5146-B6EC-236E5FDC2E7F}"/>
                </a:ext>
              </a:extLst>
            </p:cNvPr>
            <p:cNvCxnSpPr/>
            <p:nvPr/>
          </p:nvCxnSpPr>
          <p:spPr>
            <a:xfrm flipH="1">
              <a:off x="6911924" y="4298824"/>
              <a:ext cx="1" cy="373316"/>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FC017218-F74A-DE4A-A301-0927680C20DF}"/>
                </a:ext>
              </a:extLst>
            </p:cNvPr>
            <p:cNvSpPr txBox="1"/>
            <p:nvPr/>
          </p:nvSpPr>
          <p:spPr>
            <a:xfrm>
              <a:off x="6198016" y="4675884"/>
              <a:ext cx="1427809"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a:solidFill>
                    <a:srgbClr val="000000"/>
                  </a:solidFill>
                  <a:latin typeface="+mn-ea"/>
                  <a:ea typeface="+mn-ea"/>
                </a:rPr>
                <a:t>安全主任者</a:t>
              </a:r>
              <a:endParaRPr kumimoji="1" lang="ja-JP" altLang="en-US" sz="2000">
                <a:latin typeface="+mn-ea"/>
                <a:ea typeface="+mn-ea"/>
              </a:endParaRPr>
            </a:p>
          </p:txBody>
        </p:sp>
      </p:grpSp>
      <p:grpSp>
        <p:nvGrpSpPr>
          <p:cNvPr id="61" name="グループ化 60">
            <a:extLst>
              <a:ext uri="{FF2B5EF4-FFF2-40B4-BE49-F238E27FC236}">
                <a16:creationId xmlns:a16="http://schemas.microsoft.com/office/drawing/2014/main" id="{9BF0A886-B7CF-8B46-9B2B-3CF03A2E414F}"/>
              </a:ext>
            </a:extLst>
          </p:cNvPr>
          <p:cNvGrpSpPr/>
          <p:nvPr/>
        </p:nvGrpSpPr>
        <p:grpSpPr>
          <a:xfrm>
            <a:off x="6069781" y="5256755"/>
            <a:ext cx="1684289" cy="826499"/>
            <a:chOff x="6062623" y="5229651"/>
            <a:chExt cx="1684289" cy="826499"/>
          </a:xfrm>
        </p:grpSpPr>
        <p:cxnSp>
          <p:nvCxnSpPr>
            <p:cNvPr id="62" name="直線コネクタ 61">
              <a:extLst>
                <a:ext uri="{FF2B5EF4-FFF2-40B4-BE49-F238E27FC236}">
                  <a16:creationId xmlns:a16="http://schemas.microsoft.com/office/drawing/2014/main" id="{595B0619-2A85-544F-8A72-AFD4E50CF86E}"/>
                </a:ext>
              </a:extLst>
            </p:cNvPr>
            <p:cNvCxnSpPr/>
            <p:nvPr/>
          </p:nvCxnSpPr>
          <p:spPr>
            <a:xfrm flipH="1">
              <a:off x="6904768" y="5229651"/>
              <a:ext cx="1" cy="373316"/>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3" name="テキスト ボックス 62">
              <a:extLst>
                <a:ext uri="{FF2B5EF4-FFF2-40B4-BE49-F238E27FC236}">
                  <a16:creationId xmlns:a16="http://schemas.microsoft.com/office/drawing/2014/main" id="{C59E2C2E-85DF-BA4D-B462-9798B8DD2ED9}"/>
                </a:ext>
              </a:extLst>
            </p:cNvPr>
            <p:cNvSpPr txBox="1"/>
            <p:nvPr/>
          </p:nvSpPr>
          <p:spPr>
            <a:xfrm>
              <a:off x="6062623" y="5602967"/>
              <a:ext cx="1684289"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a:solidFill>
                    <a:srgbClr val="000000"/>
                  </a:solidFill>
                  <a:latin typeface="+mn-ea"/>
                  <a:ea typeface="+mn-ea"/>
                </a:rPr>
                <a:t>職員・学生等</a:t>
              </a:r>
              <a:endParaRPr kumimoji="1" lang="ja-JP" altLang="en-US" sz="2000">
                <a:latin typeface="+mn-ea"/>
                <a:ea typeface="+mn-ea"/>
              </a:endParaRPr>
            </a:p>
          </p:txBody>
        </p:sp>
      </p:grpSp>
      <p:sp>
        <p:nvSpPr>
          <p:cNvPr id="64" name="テキスト プレースホルダー 23">
            <a:extLst>
              <a:ext uri="{FF2B5EF4-FFF2-40B4-BE49-F238E27FC236}">
                <a16:creationId xmlns:a16="http://schemas.microsoft.com/office/drawing/2014/main" id="{3F8AEF11-F94A-D443-830B-40E4CE542D1D}"/>
              </a:ext>
            </a:extLst>
          </p:cNvPr>
          <p:cNvSpPr txBox="1">
            <a:spLocks/>
          </p:cNvSpPr>
          <p:nvPr/>
        </p:nvSpPr>
        <p:spPr>
          <a:xfrm>
            <a:off x="7956375" y="0"/>
            <a:ext cx="1188000" cy="871141"/>
          </a:xfrm>
          <a:prstGeom prst="rect">
            <a:avLst/>
          </a:prstGeom>
        </p:spPr>
        <p:txBody>
          <a:bodyPr vert="horz" wrap="square" lIns="108000" tIns="288000" rIns="108000" bIns="180000" rtlCol="0">
            <a:sp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dirty="0"/>
              <a:t>p.</a:t>
            </a:r>
            <a:r>
              <a:rPr lang="en-US" altLang="ja-JP" sz="2800" dirty="0"/>
              <a:t>19</a:t>
            </a:r>
            <a:endParaRPr lang="ja-JP" altLang="en-US" sz="2800"/>
          </a:p>
        </p:txBody>
      </p:sp>
      <p:sp>
        <p:nvSpPr>
          <p:cNvPr id="26" name="テキスト ボックス 25">
            <a:extLst>
              <a:ext uri="{FF2B5EF4-FFF2-40B4-BE49-F238E27FC236}">
                <a16:creationId xmlns:a16="http://schemas.microsoft.com/office/drawing/2014/main" id="{7AF65A86-B787-D247-8C85-D65162B77AE3}"/>
              </a:ext>
            </a:extLst>
          </p:cNvPr>
          <p:cNvSpPr txBox="1"/>
          <p:nvPr/>
        </p:nvSpPr>
        <p:spPr>
          <a:xfrm>
            <a:off x="6179844" y="4801696"/>
            <a:ext cx="1464160" cy="489534"/>
          </a:xfrm>
          <a:prstGeom prst="rect">
            <a:avLst/>
          </a:prstGeom>
          <a:solidFill>
            <a:schemeClr val="accent3"/>
          </a:solidFill>
        </p:spPr>
        <p:txBody>
          <a:bodyPr vert="horz" wrap="none" lIns="108000" tIns="108000" rIns="72000" bIns="72000" rtlCol="0" anchor="ctr" anchorCtr="1">
            <a:spAutoFit/>
          </a:bodyPr>
          <a:lstStyle/>
          <a:p>
            <a:pPr algn="ctr"/>
            <a:r>
              <a:rPr lang="ja-JP" altLang="en-US" sz="2000">
                <a:solidFill>
                  <a:schemeClr val="bg1"/>
                </a:solidFill>
                <a:latin typeface="+mn-ea"/>
                <a:ea typeface="+mn-ea"/>
              </a:rPr>
              <a:t>安全主任者</a:t>
            </a:r>
            <a:endParaRPr kumimoji="1" lang="ja-JP" altLang="en-US" sz="2000">
              <a:solidFill>
                <a:schemeClr val="bg1"/>
              </a:solidFill>
              <a:latin typeface="+mn-ea"/>
              <a:ea typeface="+mn-ea"/>
            </a:endParaRPr>
          </a:p>
        </p:txBody>
      </p:sp>
      <p:sp>
        <p:nvSpPr>
          <p:cNvPr id="29" name="テキスト ボックス 28">
            <a:extLst>
              <a:ext uri="{FF2B5EF4-FFF2-40B4-BE49-F238E27FC236}">
                <a16:creationId xmlns:a16="http://schemas.microsoft.com/office/drawing/2014/main" id="{F64B55B3-2A52-7A41-84E1-9A582C63CD45}"/>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424493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7">
                                            <p:txEl>
                                              <p:pRg st="0" end="0"/>
                                            </p:txEl>
                                          </p:spTgt>
                                        </p:tgtEl>
                                        <p:attrNameLst>
                                          <p:attrName>style.opacity</p:attrName>
                                        </p:attrNameLst>
                                      </p:cBhvr>
                                      <p:to>
                                        <p:strVal val="0.25"/>
                                      </p:to>
                                    </p:set>
                                    <p:animEffect filter="image" prLst="opacity: 0.25">
                                      <p:cBhvr rctx="IE">
                                        <p:cTn id="7" dur="indefinite"/>
                                        <p:tgtEl>
                                          <p:spTgt spid="7">
                                            <p:txEl>
                                              <p:pRg st="0" end="0"/>
                                            </p:txEl>
                                          </p:spTgt>
                                        </p:tgtEl>
                                      </p:cBhvr>
                                    </p:animEffect>
                                  </p:childTnLst>
                                </p:cTn>
                              </p:par>
                              <p:par>
                                <p:cTn id="8" presetID="9" presetClass="emph" presetSubtype="0" nodeType="withEffect">
                                  <p:stCondLst>
                                    <p:cond delay="0"/>
                                  </p:stCondLst>
                                  <p:childTnLst>
                                    <p:set>
                                      <p:cBhvr>
                                        <p:cTn id="9" dur="indefinite"/>
                                        <p:tgtEl>
                                          <p:spTgt spid="7">
                                            <p:txEl>
                                              <p:pRg st="1" end="1"/>
                                            </p:txEl>
                                          </p:spTgt>
                                        </p:tgtEl>
                                        <p:attrNameLst>
                                          <p:attrName>style.opacity</p:attrName>
                                        </p:attrNameLst>
                                      </p:cBhvr>
                                      <p:to>
                                        <p:strVal val="0.25"/>
                                      </p:to>
                                    </p:set>
                                    <p:animEffect filter="image" prLst="opacity: 0.25">
                                      <p:cBhvr rctx="IE">
                                        <p:cTn id="10" dur="indefinite"/>
                                        <p:tgtEl>
                                          <p:spTgt spid="7">
                                            <p:txEl>
                                              <p:pRg st="1" end="1"/>
                                            </p:txEl>
                                          </p:spTgt>
                                        </p:tgtEl>
                                      </p:cBhvr>
                                    </p:animEffect>
                                  </p:childTnLst>
                                </p:cTn>
                              </p:par>
                              <p:par>
                                <p:cTn id="11" presetID="9" presetClass="emph" presetSubtype="0" nodeType="withEffect">
                                  <p:stCondLst>
                                    <p:cond delay="0"/>
                                  </p:stCondLst>
                                  <p:childTnLst>
                                    <p:set>
                                      <p:cBhvr>
                                        <p:cTn id="12" dur="indefinite"/>
                                        <p:tgtEl>
                                          <p:spTgt spid="7">
                                            <p:txEl>
                                              <p:pRg st="2" end="2"/>
                                            </p:txEl>
                                          </p:spTgt>
                                        </p:tgtEl>
                                        <p:attrNameLst>
                                          <p:attrName>style.opacity</p:attrName>
                                        </p:attrNameLst>
                                      </p:cBhvr>
                                      <p:to>
                                        <p:strVal val="0.25"/>
                                      </p:to>
                                    </p:set>
                                    <p:animEffect filter="image" prLst="opacity: 0.25">
                                      <p:cBhvr rctx="IE">
                                        <p:cTn id="13" dur="indefinite"/>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7">
                                            <p:txEl>
                                              <p:pRg st="0" end="0"/>
                                            </p:txEl>
                                          </p:spTgt>
                                        </p:tgtEl>
                                        <p:attrNameLst>
                                          <p:attrName>style.opacity</p:attrName>
                                        </p:attrNameLst>
                                      </p:cBhvr>
                                      <p:to>
                                        <p:strVal val="0.75"/>
                                      </p:to>
                                    </p:set>
                                    <p:animEffect filter="image" prLst="opacity: 0.75">
                                      <p:cBhvr rctx="IE">
                                        <p:cTn id="18" dur="indefinite"/>
                                        <p:tgtEl>
                                          <p:spTgt spid="7">
                                            <p:txEl>
                                              <p:pRg st="0" end="0"/>
                                            </p:txEl>
                                          </p:spTgt>
                                        </p:tgtEl>
                                      </p:cBhvr>
                                    </p:animEffect>
                                  </p:childTnLst>
                                </p:cTn>
                              </p:par>
                              <p:par>
                                <p:cTn id="19" presetID="9" presetClass="entr" presetSubtype="0" fill="hold" grpId="0" nodeType="withEffect">
                                  <p:stCondLst>
                                    <p:cond delay="1000"/>
                                  </p:stCondLst>
                                  <p:childTnLst>
                                    <p:set>
                                      <p:cBhvr>
                                        <p:cTn id="20" dur="1" fill="hold">
                                          <p:stCondLst>
                                            <p:cond delay="0"/>
                                          </p:stCondLst>
                                        </p:cTn>
                                        <p:tgtEl>
                                          <p:spTgt spid="30"/>
                                        </p:tgtEl>
                                        <p:attrNameLst>
                                          <p:attrName>style.visibility</p:attrName>
                                        </p:attrNameLst>
                                      </p:cBhvr>
                                      <p:to>
                                        <p:strVal val="visible"/>
                                      </p:to>
                                    </p:set>
                                    <p:animEffect transition="in" filter="dissolve">
                                      <p:cBhvr>
                                        <p:cTn id="21" dur="100"/>
                                        <p:tgtEl>
                                          <p:spTgt spid="30"/>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p:cTn id="28" dur="indefinite"/>
                                        <p:tgtEl>
                                          <p:spTgt spid="7">
                                            <p:txEl>
                                              <p:pRg st="1" end="1"/>
                                            </p:txEl>
                                          </p:spTgt>
                                        </p:tgtEl>
                                        <p:attrNameLst>
                                          <p:attrName>style.opacity</p:attrName>
                                        </p:attrNameLst>
                                      </p:cBhvr>
                                      <p:to>
                                        <p:strVal val="0.75"/>
                                      </p:to>
                                    </p:set>
                                    <p:animEffect filter="image" prLst="opacity: 0.75">
                                      <p:cBhvr rctx="IE">
                                        <p:cTn id="29" dur="indefinite"/>
                                        <p:tgtEl>
                                          <p:spTgt spid="7">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mph" presetSubtype="0" nodeType="clickEffect">
                                  <p:stCondLst>
                                    <p:cond delay="0"/>
                                  </p:stCondLst>
                                  <p:childTnLst>
                                    <p:set>
                                      <p:cBhvr>
                                        <p:cTn id="33" dur="indefinite"/>
                                        <p:tgtEl>
                                          <p:spTgt spid="7">
                                            <p:txEl>
                                              <p:pRg st="2" end="2"/>
                                            </p:txEl>
                                          </p:spTgt>
                                        </p:tgtEl>
                                        <p:attrNameLst>
                                          <p:attrName>style.opacity</p:attrName>
                                        </p:attrNameLst>
                                      </p:cBhvr>
                                      <p:to>
                                        <p:strVal val="0.75"/>
                                      </p:to>
                                    </p:set>
                                    <p:animEffect filter="image" prLst="opacity: 0.75">
                                      <p:cBhvr rctx="IE">
                                        <p:cTn id="34" dur="indefinite"/>
                                        <p:tgtEl>
                                          <p:spTgt spid="7">
                                            <p:txEl>
                                              <p:pRg st="2" end="2"/>
                                            </p:txEl>
                                          </p:spTgt>
                                        </p:tgtEl>
                                      </p:cBhvr>
                                    </p:animEffect>
                                  </p:childTnLst>
                                </p:cTn>
                              </p:par>
                            </p:childTnLst>
                          </p:cTn>
                        </p:par>
                        <p:par>
                          <p:cTn id="35" fill="hold">
                            <p:stCondLst>
                              <p:cond delay="0"/>
                            </p:stCondLst>
                            <p:childTnLst>
                              <p:par>
                                <p:cTn id="36" presetID="10" presetClass="entr" presetSubtype="0"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6"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縦書きテキスト プレースホルダー 2">
            <a:extLst>
              <a:ext uri="{FF2B5EF4-FFF2-40B4-BE49-F238E27FC236}">
                <a16:creationId xmlns:a16="http://schemas.microsoft.com/office/drawing/2014/main" id="{7DA35231-7D54-EA40-9AB9-476B850E424D}"/>
              </a:ext>
            </a:extLst>
          </p:cNvPr>
          <p:cNvSpPr>
            <a:spLocks noGrp="1"/>
          </p:cNvSpPr>
          <p:nvPr>
            <p:ph type="body" orient="vert" sz="quarter" idx="10"/>
          </p:nvPr>
        </p:nvSpPr>
        <p:spPr/>
        <p:txBody>
          <a:bodyPr/>
          <a:lstStyle/>
          <a:p>
            <a:r>
              <a:rPr lang="ja-JP" altLang="en-US">
                <a:solidFill>
                  <a:schemeClr val="accent2"/>
                </a:solidFill>
              </a:rPr>
              <a:t>❺</a:t>
            </a: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rmAutofit/>
          </a:bodyPr>
          <a:lstStyle/>
          <a:p>
            <a:r>
              <a:rPr lang="ja-JP" altLang="en-US" b="1">
                <a:solidFill>
                  <a:srgbClr val="000000"/>
                </a:solidFill>
              </a:rPr>
              <a:t>研究室</a:t>
            </a:r>
            <a:r>
              <a:rPr lang="ja-JP" altLang="en-US" b="1" dirty="0">
                <a:solidFill>
                  <a:srgbClr val="000000"/>
                </a:solidFill>
              </a:rPr>
              <a:t>等での安全教育</a:t>
            </a:r>
            <a:endParaRPr kumimoji="1" lang="ja-JP" altLang="en-US" dirty="0"/>
          </a:p>
        </p:txBody>
      </p:sp>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sz="quarter" idx="12"/>
          </p:nvPr>
        </p:nvSpPr>
        <p:spPr>
          <a:xfrm>
            <a:off x="468000" y="1080000"/>
            <a:ext cx="4960565" cy="2709040"/>
          </a:xfrm>
        </p:spPr>
        <p:txBody>
          <a:bodyPr>
            <a:noAutofit/>
          </a:bodyPr>
          <a:lstStyle/>
          <a:p>
            <a:pPr marL="342900" indent="-342900">
              <a:lnSpc>
                <a:spcPct val="100000"/>
              </a:lnSpc>
              <a:buClr>
                <a:schemeClr val="accent2"/>
              </a:buClr>
            </a:pPr>
            <a:r>
              <a:rPr lang="ja-JP" altLang="en-US">
                <a:solidFill>
                  <a:srgbClr val="000000"/>
                </a:solidFill>
                <a:latin typeface="+mn-ea"/>
                <a:ea typeface="+mn-ea"/>
              </a:rPr>
              <a:t>安全主任者は指揮下の全ての構成員に対して年</a:t>
            </a:r>
            <a:r>
              <a:rPr lang="en-US" altLang="ja-JP" dirty="0">
                <a:solidFill>
                  <a:srgbClr val="000000"/>
                </a:solidFill>
                <a:latin typeface="+mn-ea"/>
                <a:ea typeface="+mn-ea"/>
              </a:rPr>
              <a:t>1</a:t>
            </a:r>
            <a:r>
              <a:rPr lang="ja-JP" altLang="en-US">
                <a:solidFill>
                  <a:srgbClr val="000000"/>
                </a:solidFill>
                <a:latin typeface="+mn-ea"/>
                <a:ea typeface="+mn-ea"/>
              </a:rPr>
              <a:t>回以上実施する。</a:t>
            </a:r>
          </a:p>
          <a:p>
            <a:pPr marL="342900" indent="-342900">
              <a:lnSpc>
                <a:spcPct val="100000"/>
              </a:lnSpc>
              <a:buClr>
                <a:schemeClr val="accent2"/>
              </a:buClr>
            </a:pPr>
            <a:r>
              <a:rPr lang="ja-JP" altLang="en-US">
                <a:solidFill>
                  <a:srgbClr val="000000"/>
                </a:solidFill>
                <a:latin typeface="+mn-ea"/>
                <a:ea typeface="+mn-ea"/>
              </a:rPr>
              <a:t>内容はリスクを把握した上で、その低減に必要なものを安全主任者の責任で用意する。</a:t>
            </a:r>
          </a:p>
          <a:p>
            <a:pPr marL="342900" indent="-342900">
              <a:lnSpc>
                <a:spcPct val="100000"/>
              </a:lnSpc>
              <a:buClr>
                <a:schemeClr val="accent2"/>
              </a:buClr>
            </a:pPr>
            <a:r>
              <a:rPr lang="ja-JP" altLang="en-US">
                <a:solidFill>
                  <a:srgbClr val="000000"/>
                </a:solidFill>
                <a:latin typeface="+mn-ea"/>
                <a:ea typeface="+mn-ea"/>
              </a:rPr>
              <a:t>他で安全教育を受けている構成員については、安全主任者が受講済の内容を確認した上で、必要に応じて追加する。</a:t>
            </a:r>
            <a:endParaRPr lang="ja-JP" altLang="en-US" dirty="0">
              <a:latin typeface="+mn-ea"/>
              <a:ea typeface="+mn-ea"/>
            </a:endParaRPr>
          </a:p>
        </p:txBody>
      </p:sp>
      <p:grpSp>
        <p:nvGrpSpPr>
          <p:cNvPr id="45" name="グループ化 44">
            <a:extLst>
              <a:ext uri="{FF2B5EF4-FFF2-40B4-BE49-F238E27FC236}">
                <a16:creationId xmlns:a16="http://schemas.microsoft.com/office/drawing/2014/main" id="{EFCFDB30-005D-DA42-9D1A-EB14A744731A}"/>
              </a:ext>
            </a:extLst>
          </p:cNvPr>
          <p:cNvGrpSpPr/>
          <p:nvPr/>
        </p:nvGrpSpPr>
        <p:grpSpPr>
          <a:xfrm>
            <a:off x="5428579" y="1297717"/>
            <a:ext cx="2966692" cy="1218127"/>
            <a:chOff x="5428579" y="1297717"/>
            <a:chExt cx="2966692" cy="1218127"/>
          </a:xfrm>
        </p:grpSpPr>
        <p:grpSp>
          <p:nvGrpSpPr>
            <p:cNvPr id="46" name="グループ化 45">
              <a:extLst>
                <a:ext uri="{FF2B5EF4-FFF2-40B4-BE49-F238E27FC236}">
                  <a16:creationId xmlns:a16="http://schemas.microsoft.com/office/drawing/2014/main" id="{D4DF072C-DF5E-1A47-A1CF-4ABF20B6F9AD}"/>
                </a:ext>
              </a:extLst>
            </p:cNvPr>
            <p:cNvGrpSpPr/>
            <p:nvPr/>
          </p:nvGrpSpPr>
          <p:grpSpPr>
            <a:xfrm>
              <a:off x="5428579" y="1297717"/>
              <a:ext cx="2966692" cy="1218127"/>
              <a:chOff x="5428579" y="1332537"/>
              <a:chExt cx="2966692" cy="1218127"/>
            </a:xfrm>
          </p:grpSpPr>
          <p:sp>
            <p:nvSpPr>
              <p:cNvPr id="48" name="テキスト ボックス 47">
                <a:extLst>
                  <a:ext uri="{FF2B5EF4-FFF2-40B4-BE49-F238E27FC236}">
                    <a16:creationId xmlns:a16="http://schemas.microsoft.com/office/drawing/2014/main" id="{CD807D1C-6CF6-6B4D-A72A-7DFB9C166508}"/>
                  </a:ext>
                </a:extLst>
              </p:cNvPr>
              <p:cNvSpPr txBox="1"/>
              <p:nvPr/>
            </p:nvSpPr>
            <p:spPr>
              <a:xfrm>
                <a:off x="5941540" y="1332537"/>
                <a:ext cx="1940771"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kumimoji="1" lang="ja-JP" altLang="en-US" sz="2000">
                    <a:latin typeface="+mn-ea"/>
                    <a:ea typeface="+mn-ea"/>
                  </a:rPr>
                  <a:t>事業者（総長）</a:t>
                </a:r>
              </a:p>
            </p:txBody>
          </p:sp>
          <p:sp>
            <p:nvSpPr>
              <p:cNvPr id="49" name="テキスト ボックス 48">
                <a:extLst>
                  <a:ext uri="{FF2B5EF4-FFF2-40B4-BE49-F238E27FC236}">
                    <a16:creationId xmlns:a16="http://schemas.microsoft.com/office/drawing/2014/main" id="{15EF1F7E-26EB-FC42-8A1C-4CF0841E8766}"/>
                  </a:ext>
                </a:extLst>
              </p:cNvPr>
              <p:cNvSpPr txBox="1"/>
              <p:nvPr/>
            </p:nvSpPr>
            <p:spPr>
              <a:xfrm>
                <a:off x="5428579" y="2097481"/>
                <a:ext cx="2966692"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a:solidFill>
                      <a:srgbClr val="000000"/>
                    </a:solidFill>
                    <a:latin typeface="+mn-ea"/>
                    <a:ea typeface="+mn-ea"/>
                  </a:rPr>
                  <a:t>首席総括安全衛生管理者</a:t>
                </a:r>
                <a:endParaRPr kumimoji="1" lang="ja-JP" altLang="en-US" sz="2000">
                  <a:latin typeface="+mn-ea"/>
                  <a:ea typeface="+mn-ea"/>
                </a:endParaRPr>
              </a:p>
            </p:txBody>
          </p:sp>
        </p:grpSp>
        <p:cxnSp>
          <p:nvCxnSpPr>
            <p:cNvPr id="47" name="直線コネクタ 46">
              <a:extLst>
                <a:ext uri="{FF2B5EF4-FFF2-40B4-BE49-F238E27FC236}">
                  <a16:creationId xmlns:a16="http://schemas.microsoft.com/office/drawing/2014/main" id="{F4D63AA7-A911-4943-A719-16BA09B0F867}"/>
                </a:ext>
              </a:extLst>
            </p:cNvPr>
            <p:cNvCxnSpPr>
              <a:stCxn id="48" idx="2"/>
              <a:endCxn id="49" idx="0"/>
            </p:cNvCxnSpPr>
            <p:nvPr/>
          </p:nvCxnSpPr>
          <p:spPr>
            <a:xfrm flipH="1">
              <a:off x="6911925" y="1750900"/>
              <a:ext cx="1" cy="311761"/>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0" name="グループ化 49">
            <a:extLst>
              <a:ext uri="{FF2B5EF4-FFF2-40B4-BE49-F238E27FC236}">
                <a16:creationId xmlns:a16="http://schemas.microsoft.com/office/drawing/2014/main" id="{B77161B2-BBDF-C44D-BC8B-1D1EA5CFCC11}"/>
              </a:ext>
            </a:extLst>
          </p:cNvPr>
          <p:cNvGrpSpPr/>
          <p:nvPr/>
        </p:nvGrpSpPr>
        <p:grpSpPr>
          <a:xfrm>
            <a:off x="5556819" y="2512681"/>
            <a:ext cx="2710212" cy="1112179"/>
            <a:chOff x="5556815" y="2512681"/>
            <a:chExt cx="2710212" cy="1112179"/>
          </a:xfrm>
        </p:grpSpPr>
        <p:sp>
          <p:nvSpPr>
            <p:cNvPr id="51" name="テキスト ボックス 50">
              <a:extLst>
                <a:ext uri="{FF2B5EF4-FFF2-40B4-BE49-F238E27FC236}">
                  <a16:creationId xmlns:a16="http://schemas.microsoft.com/office/drawing/2014/main" id="{6345D284-E69E-FA46-83D4-926011BAE1C1}"/>
                </a:ext>
              </a:extLst>
            </p:cNvPr>
            <p:cNvSpPr txBox="1"/>
            <p:nvPr/>
          </p:nvSpPr>
          <p:spPr>
            <a:xfrm>
              <a:off x="5556815" y="2863901"/>
              <a:ext cx="2710212" cy="760959"/>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a:solidFill>
                    <a:srgbClr val="000000"/>
                  </a:solidFill>
                  <a:latin typeface="+mn-ea"/>
                  <a:ea typeface="+mn-ea"/>
                </a:rPr>
                <a:t>総括安全衛生管理者／</a:t>
              </a:r>
              <a:endParaRPr lang="en-US" altLang="ja-JP" sz="2000" dirty="0">
                <a:solidFill>
                  <a:srgbClr val="000000"/>
                </a:solidFill>
                <a:latin typeface="+mn-ea"/>
                <a:ea typeface="+mn-ea"/>
              </a:endParaRPr>
            </a:p>
            <a:p>
              <a:pPr algn="ctr"/>
              <a:r>
                <a:rPr kumimoji="1" lang="ja-JP" altLang="en-US" sz="2000">
                  <a:solidFill>
                    <a:srgbClr val="000000"/>
                  </a:solidFill>
                  <a:latin typeface="+mn-ea"/>
                  <a:ea typeface="+mn-ea"/>
                </a:rPr>
                <a:t>安全衛生管理者／船長</a:t>
              </a:r>
              <a:endParaRPr kumimoji="1" lang="ja-JP" altLang="en-US" sz="2000">
                <a:latin typeface="+mn-ea"/>
                <a:ea typeface="+mn-ea"/>
              </a:endParaRPr>
            </a:p>
          </p:txBody>
        </p:sp>
        <p:cxnSp>
          <p:nvCxnSpPr>
            <p:cNvPr id="52" name="直線コネクタ 51">
              <a:extLst>
                <a:ext uri="{FF2B5EF4-FFF2-40B4-BE49-F238E27FC236}">
                  <a16:creationId xmlns:a16="http://schemas.microsoft.com/office/drawing/2014/main" id="{DC52E394-E24D-B646-B7DD-08E1FFEFA055}"/>
                </a:ext>
              </a:extLst>
            </p:cNvPr>
            <p:cNvCxnSpPr>
              <a:cxnSpLocks/>
              <a:endCxn id="51" idx="0"/>
            </p:cNvCxnSpPr>
            <p:nvPr/>
          </p:nvCxnSpPr>
          <p:spPr>
            <a:xfrm flipH="1">
              <a:off x="6911921" y="2512681"/>
              <a:ext cx="2" cy="35122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3" name="グループ化 52">
            <a:extLst>
              <a:ext uri="{FF2B5EF4-FFF2-40B4-BE49-F238E27FC236}">
                <a16:creationId xmlns:a16="http://schemas.microsoft.com/office/drawing/2014/main" id="{8B3AF357-D281-7548-AF42-50473ACA8AC0}"/>
              </a:ext>
            </a:extLst>
          </p:cNvPr>
          <p:cNvGrpSpPr/>
          <p:nvPr/>
        </p:nvGrpSpPr>
        <p:grpSpPr>
          <a:xfrm>
            <a:off x="6198021" y="3623881"/>
            <a:ext cx="1427809" cy="825926"/>
            <a:chOff x="6198019" y="3535995"/>
            <a:chExt cx="1427809" cy="825926"/>
          </a:xfrm>
        </p:grpSpPr>
        <p:sp>
          <p:nvSpPr>
            <p:cNvPr id="54" name="テキスト ボックス 53">
              <a:extLst>
                <a:ext uri="{FF2B5EF4-FFF2-40B4-BE49-F238E27FC236}">
                  <a16:creationId xmlns:a16="http://schemas.microsoft.com/office/drawing/2014/main" id="{AA85FC67-D6D0-7041-9344-98FB4332EFB3}"/>
                </a:ext>
              </a:extLst>
            </p:cNvPr>
            <p:cNvSpPr txBox="1"/>
            <p:nvPr/>
          </p:nvSpPr>
          <p:spPr>
            <a:xfrm>
              <a:off x="6198019" y="3908738"/>
              <a:ext cx="1427809"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a:solidFill>
                    <a:srgbClr val="000000"/>
                  </a:solidFill>
                  <a:latin typeface="+mn-ea"/>
                  <a:ea typeface="+mn-ea"/>
                </a:rPr>
                <a:t>安全監督者</a:t>
              </a:r>
              <a:endParaRPr kumimoji="1" lang="ja-JP" altLang="en-US" sz="2000">
                <a:latin typeface="+mn-ea"/>
                <a:ea typeface="+mn-ea"/>
              </a:endParaRPr>
            </a:p>
          </p:txBody>
        </p:sp>
        <p:cxnSp>
          <p:nvCxnSpPr>
            <p:cNvPr id="55" name="直線コネクタ 54">
              <a:extLst>
                <a:ext uri="{FF2B5EF4-FFF2-40B4-BE49-F238E27FC236}">
                  <a16:creationId xmlns:a16="http://schemas.microsoft.com/office/drawing/2014/main" id="{5CB17A11-3FD5-374F-9D8A-F602BA4C79C1}"/>
                </a:ext>
              </a:extLst>
            </p:cNvPr>
            <p:cNvCxnSpPr/>
            <p:nvPr/>
          </p:nvCxnSpPr>
          <p:spPr>
            <a:xfrm flipH="1">
              <a:off x="6911924" y="3535995"/>
              <a:ext cx="1" cy="373316"/>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6" name="グループ化 55">
            <a:extLst>
              <a:ext uri="{FF2B5EF4-FFF2-40B4-BE49-F238E27FC236}">
                <a16:creationId xmlns:a16="http://schemas.microsoft.com/office/drawing/2014/main" id="{38D90BDD-207B-7F48-85C0-0890FFE44835}"/>
              </a:ext>
            </a:extLst>
          </p:cNvPr>
          <p:cNvGrpSpPr/>
          <p:nvPr/>
        </p:nvGrpSpPr>
        <p:grpSpPr>
          <a:xfrm>
            <a:off x="6198021" y="4448284"/>
            <a:ext cx="1427809" cy="830243"/>
            <a:chOff x="6198016" y="4298824"/>
            <a:chExt cx="1427809" cy="830243"/>
          </a:xfrm>
        </p:grpSpPr>
        <p:cxnSp>
          <p:nvCxnSpPr>
            <p:cNvPr id="57" name="直線コネクタ 56">
              <a:extLst>
                <a:ext uri="{FF2B5EF4-FFF2-40B4-BE49-F238E27FC236}">
                  <a16:creationId xmlns:a16="http://schemas.microsoft.com/office/drawing/2014/main" id="{503BF31A-E118-3242-B277-AB8D5F295AEA}"/>
                </a:ext>
              </a:extLst>
            </p:cNvPr>
            <p:cNvCxnSpPr/>
            <p:nvPr/>
          </p:nvCxnSpPr>
          <p:spPr>
            <a:xfrm flipH="1">
              <a:off x="6911924" y="4298824"/>
              <a:ext cx="1" cy="373316"/>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C7ACF0FE-33F6-5A4A-9CD6-2B52ACD7F640}"/>
                </a:ext>
              </a:extLst>
            </p:cNvPr>
            <p:cNvSpPr txBox="1"/>
            <p:nvPr/>
          </p:nvSpPr>
          <p:spPr>
            <a:xfrm>
              <a:off x="6198016" y="4675884"/>
              <a:ext cx="1427809"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a:solidFill>
                    <a:srgbClr val="000000"/>
                  </a:solidFill>
                  <a:latin typeface="+mn-ea"/>
                  <a:ea typeface="+mn-ea"/>
                </a:rPr>
                <a:t>安全主任者</a:t>
              </a:r>
              <a:endParaRPr kumimoji="1" lang="ja-JP" altLang="en-US" sz="2000">
                <a:latin typeface="+mn-ea"/>
                <a:ea typeface="+mn-ea"/>
              </a:endParaRPr>
            </a:p>
          </p:txBody>
        </p:sp>
      </p:grpSp>
      <p:grpSp>
        <p:nvGrpSpPr>
          <p:cNvPr id="59" name="グループ化 58">
            <a:extLst>
              <a:ext uri="{FF2B5EF4-FFF2-40B4-BE49-F238E27FC236}">
                <a16:creationId xmlns:a16="http://schemas.microsoft.com/office/drawing/2014/main" id="{93319465-28D1-F246-B16F-74032FAE0ED5}"/>
              </a:ext>
            </a:extLst>
          </p:cNvPr>
          <p:cNvGrpSpPr/>
          <p:nvPr/>
        </p:nvGrpSpPr>
        <p:grpSpPr>
          <a:xfrm>
            <a:off x="6069781" y="5256755"/>
            <a:ext cx="1684289" cy="826499"/>
            <a:chOff x="6062623" y="5229651"/>
            <a:chExt cx="1684289" cy="826499"/>
          </a:xfrm>
        </p:grpSpPr>
        <p:cxnSp>
          <p:nvCxnSpPr>
            <p:cNvPr id="60" name="直線コネクタ 59">
              <a:extLst>
                <a:ext uri="{FF2B5EF4-FFF2-40B4-BE49-F238E27FC236}">
                  <a16:creationId xmlns:a16="http://schemas.microsoft.com/office/drawing/2014/main" id="{144F21F2-4923-334B-B035-ECF655ADD9C3}"/>
                </a:ext>
              </a:extLst>
            </p:cNvPr>
            <p:cNvCxnSpPr/>
            <p:nvPr/>
          </p:nvCxnSpPr>
          <p:spPr>
            <a:xfrm flipH="1">
              <a:off x="6904768" y="5229651"/>
              <a:ext cx="1" cy="373316"/>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5ED2BA86-C63E-1449-92A9-980F2C6A018E}"/>
                </a:ext>
              </a:extLst>
            </p:cNvPr>
            <p:cNvSpPr txBox="1"/>
            <p:nvPr/>
          </p:nvSpPr>
          <p:spPr>
            <a:xfrm>
              <a:off x="6062623" y="5602967"/>
              <a:ext cx="1684289"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a:solidFill>
                    <a:srgbClr val="000000"/>
                  </a:solidFill>
                  <a:latin typeface="+mn-ea"/>
                  <a:ea typeface="+mn-ea"/>
                </a:rPr>
                <a:t>職員・学生等</a:t>
              </a:r>
              <a:endParaRPr kumimoji="1" lang="ja-JP" altLang="en-US" sz="2000">
                <a:latin typeface="+mn-ea"/>
                <a:ea typeface="+mn-ea"/>
              </a:endParaRPr>
            </a:p>
          </p:txBody>
        </p:sp>
      </p:grpSp>
      <p:sp>
        <p:nvSpPr>
          <p:cNvPr id="62" name="テキスト プレースホルダー 23">
            <a:extLst>
              <a:ext uri="{FF2B5EF4-FFF2-40B4-BE49-F238E27FC236}">
                <a16:creationId xmlns:a16="http://schemas.microsoft.com/office/drawing/2014/main" id="{7A22D9AA-BBA1-7543-B647-466C4BF1F2DA}"/>
              </a:ext>
            </a:extLst>
          </p:cNvPr>
          <p:cNvSpPr txBox="1">
            <a:spLocks/>
          </p:cNvSpPr>
          <p:nvPr/>
        </p:nvSpPr>
        <p:spPr>
          <a:xfrm>
            <a:off x="7956375" y="0"/>
            <a:ext cx="1188000" cy="871141"/>
          </a:xfrm>
          <a:prstGeom prst="rect">
            <a:avLst/>
          </a:prstGeom>
        </p:spPr>
        <p:txBody>
          <a:bodyPr vert="horz" wrap="square" lIns="108000" tIns="288000" rIns="108000" bIns="180000" rtlCol="0">
            <a:sp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dirty="0"/>
              <a:t>p.</a:t>
            </a:r>
            <a:r>
              <a:rPr lang="en-US" altLang="ja-JP" sz="2800" dirty="0"/>
              <a:t>20</a:t>
            </a:r>
            <a:endParaRPr lang="ja-JP" altLang="en-US" sz="2800"/>
          </a:p>
        </p:txBody>
      </p:sp>
      <p:sp>
        <p:nvSpPr>
          <p:cNvPr id="30" name="テキスト ボックス 29">
            <a:extLst>
              <a:ext uri="{FF2B5EF4-FFF2-40B4-BE49-F238E27FC236}">
                <a16:creationId xmlns:a16="http://schemas.microsoft.com/office/drawing/2014/main" id="{B92C1ABF-668B-C447-896F-AE3871B9B06D}"/>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
        <p:nvSpPr>
          <p:cNvPr id="31" name="テキスト ボックス 30">
            <a:extLst>
              <a:ext uri="{FF2B5EF4-FFF2-40B4-BE49-F238E27FC236}">
                <a16:creationId xmlns:a16="http://schemas.microsoft.com/office/drawing/2014/main" id="{63085CEE-62FF-FE4C-A57C-B1D57DE5C811}"/>
              </a:ext>
            </a:extLst>
          </p:cNvPr>
          <p:cNvSpPr txBox="1"/>
          <p:nvPr/>
        </p:nvSpPr>
        <p:spPr>
          <a:xfrm>
            <a:off x="6179844" y="4801696"/>
            <a:ext cx="1464160" cy="489534"/>
          </a:xfrm>
          <a:prstGeom prst="rect">
            <a:avLst/>
          </a:prstGeom>
          <a:solidFill>
            <a:schemeClr val="accent3"/>
          </a:solidFill>
        </p:spPr>
        <p:txBody>
          <a:bodyPr vert="horz" wrap="none" lIns="108000" tIns="108000" rIns="72000" bIns="72000" rtlCol="0" anchor="ctr" anchorCtr="1">
            <a:spAutoFit/>
          </a:bodyPr>
          <a:lstStyle/>
          <a:p>
            <a:pPr algn="ctr"/>
            <a:r>
              <a:rPr lang="ja-JP" altLang="en-US" sz="2000">
                <a:solidFill>
                  <a:schemeClr val="bg1"/>
                </a:solidFill>
                <a:latin typeface="+mn-ea"/>
                <a:ea typeface="+mn-ea"/>
              </a:rPr>
              <a:t>安全主任者</a:t>
            </a:r>
            <a:endParaRPr kumimoji="1" lang="ja-JP" altLang="en-US" sz="2000">
              <a:solidFill>
                <a:schemeClr val="bg1"/>
              </a:solidFill>
              <a:latin typeface="+mn-ea"/>
              <a:ea typeface="+mn-ea"/>
            </a:endParaRPr>
          </a:p>
        </p:txBody>
      </p:sp>
      <p:sp>
        <p:nvSpPr>
          <p:cNvPr id="32" name="テキスト ボックス 31">
            <a:extLst>
              <a:ext uri="{FF2B5EF4-FFF2-40B4-BE49-F238E27FC236}">
                <a16:creationId xmlns:a16="http://schemas.microsoft.com/office/drawing/2014/main" id="{48064BA1-BEB5-DC49-8878-B53A1D7C8D83}"/>
              </a:ext>
            </a:extLst>
          </p:cNvPr>
          <p:cNvSpPr txBox="1"/>
          <p:nvPr/>
        </p:nvSpPr>
        <p:spPr>
          <a:xfrm>
            <a:off x="4418110" y="4879344"/>
            <a:ext cx="1723550" cy="400110"/>
          </a:xfrm>
          <a:prstGeom prst="rect">
            <a:avLst/>
          </a:prstGeom>
          <a:noFill/>
        </p:spPr>
        <p:txBody>
          <a:bodyPr wrap="none" rtlCol="0">
            <a:spAutoFit/>
          </a:bodyPr>
          <a:lstStyle/>
          <a:p>
            <a:r>
              <a:rPr lang="ja-JP" altLang="en-US" sz="2000" b="1">
                <a:solidFill>
                  <a:schemeClr val="accent3"/>
                </a:solidFill>
                <a:latin typeface="+mn-ea"/>
                <a:ea typeface="+mn-ea"/>
              </a:rPr>
              <a:t>研究室等の長</a:t>
            </a:r>
          </a:p>
        </p:txBody>
      </p:sp>
    </p:spTree>
    <p:extLst>
      <p:ext uri="{BB962C8B-B14F-4D97-AF65-F5344CB8AC3E}">
        <p14:creationId xmlns:p14="http://schemas.microsoft.com/office/powerpoint/2010/main" val="42922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4">
                                            <p:txEl>
                                              <p:pRg st="0" end="0"/>
                                            </p:txEl>
                                          </p:spTgt>
                                        </p:tgtEl>
                                        <p:attrNameLst>
                                          <p:attrName>style.opacity</p:attrName>
                                        </p:attrNameLst>
                                      </p:cBhvr>
                                      <p:to>
                                        <p:strVal val="0.25"/>
                                      </p:to>
                                    </p:set>
                                    <p:animEffect filter="image" prLst="opacity: 0.25">
                                      <p:cBhvr rctx="IE">
                                        <p:cTn id="7" dur="indefinite"/>
                                        <p:tgtEl>
                                          <p:spTgt spid="4">
                                            <p:txEl>
                                              <p:pRg st="0" end="0"/>
                                            </p:txEl>
                                          </p:spTgt>
                                        </p:tgtEl>
                                      </p:cBhvr>
                                    </p:animEffect>
                                  </p:childTnLst>
                                </p:cTn>
                              </p:par>
                              <p:par>
                                <p:cTn id="8" presetID="9" presetClass="emph" presetSubtype="0" nodeType="withEffect">
                                  <p:stCondLst>
                                    <p:cond delay="0"/>
                                  </p:stCondLst>
                                  <p:childTnLst>
                                    <p:set>
                                      <p:cBhvr>
                                        <p:cTn id="9" dur="indefinite"/>
                                        <p:tgtEl>
                                          <p:spTgt spid="4">
                                            <p:txEl>
                                              <p:pRg st="1" end="1"/>
                                            </p:txEl>
                                          </p:spTgt>
                                        </p:tgtEl>
                                        <p:attrNameLst>
                                          <p:attrName>style.opacity</p:attrName>
                                        </p:attrNameLst>
                                      </p:cBhvr>
                                      <p:to>
                                        <p:strVal val="0.25"/>
                                      </p:to>
                                    </p:set>
                                    <p:animEffect filter="image" prLst="opacity: 0.25">
                                      <p:cBhvr rctx="IE">
                                        <p:cTn id="10" dur="indefinite"/>
                                        <p:tgtEl>
                                          <p:spTgt spid="4">
                                            <p:txEl>
                                              <p:pRg st="1" end="1"/>
                                            </p:txEl>
                                          </p:spTgt>
                                        </p:tgtEl>
                                      </p:cBhvr>
                                    </p:animEffect>
                                  </p:childTnLst>
                                </p:cTn>
                              </p:par>
                              <p:par>
                                <p:cTn id="11" presetID="9" presetClass="emph" presetSubtype="0" nodeType="withEffect">
                                  <p:stCondLst>
                                    <p:cond delay="0"/>
                                  </p:stCondLst>
                                  <p:childTnLst>
                                    <p:set>
                                      <p:cBhvr>
                                        <p:cTn id="12" dur="indefinite"/>
                                        <p:tgtEl>
                                          <p:spTgt spid="4">
                                            <p:txEl>
                                              <p:pRg st="2" end="2"/>
                                            </p:txEl>
                                          </p:spTgt>
                                        </p:tgtEl>
                                        <p:attrNameLst>
                                          <p:attrName>style.opacity</p:attrName>
                                        </p:attrNameLst>
                                      </p:cBhvr>
                                      <p:to>
                                        <p:strVal val="0.25"/>
                                      </p:to>
                                    </p:set>
                                    <p:animEffect filter="image" prLst="opacity: 0.25">
                                      <p:cBhvr rctx="IE">
                                        <p:cTn id="13" dur="indefinite"/>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4">
                                            <p:txEl>
                                              <p:pRg st="0" end="0"/>
                                            </p:txEl>
                                          </p:spTgt>
                                        </p:tgtEl>
                                        <p:attrNameLst>
                                          <p:attrName>style.opacity</p:attrName>
                                        </p:attrNameLst>
                                      </p:cBhvr>
                                      <p:to>
                                        <p:strVal val="0.75"/>
                                      </p:to>
                                    </p:set>
                                    <p:animEffect filter="image" prLst="opacity: 0.75">
                                      <p:cBhvr rctx="IE">
                                        <p:cTn id="18" dur="indefinite"/>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4">
                                            <p:txEl>
                                              <p:pRg st="1" end="1"/>
                                            </p:txEl>
                                          </p:spTgt>
                                        </p:tgtEl>
                                        <p:attrNameLst>
                                          <p:attrName>style.opacity</p:attrName>
                                        </p:attrNameLst>
                                      </p:cBhvr>
                                      <p:to>
                                        <p:strVal val="0.75"/>
                                      </p:to>
                                    </p:set>
                                    <p:animEffect filter="image" prLst="opacity: 0.75">
                                      <p:cBhvr rctx="IE">
                                        <p:cTn id="23" dur="indefinite"/>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p:cTn id="27" dur="indefinite"/>
                                        <p:tgtEl>
                                          <p:spTgt spid="4">
                                            <p:txEl>
                                              <p:pRg st="2" end="2"/>
                                            </p:txEl>
                                          </p:spTgt>
                                        </p:tgtEl>
                                        <p:attrNameLst>
                                          <p:attrName>style.opacity</p:attrName>
                                        </p:attrNameLst>
                                      </p:cBhvr>
                                      <p:to>
                                        <p:strVal val="0.75"/>
                                      </p:to>
                                    </p:set>
                                    <p:animEffect filter="image" prLst="opacity: 0.75">
                                      <p:cBhvr rctx="IE">
                                        <p:cTn id="28" dur="indefinite"/>
                                        <p:tgtEl>
                                          <p:spTgt spid="4">
                                            <p:txEl>
                                              <p:pRg st="2" end="2"/>
                                            </p:txEl>
                                          </p:spTgt>
                                        </p:tgtEl>
                                      </p:cBhvr>
                                    </p:animEffect>
                                  </p:childTnLst>
                                </p:cTn>
                              </p:par>
                            </p:childTnLst>
                          </p:cTn>
                        </p:par>
                        <p:par>
                          <p:cTn id="29" fill="hold">
                            <p:stCondLst>
                              <p:cond delay="0"/>
                            </p:stCondLst>
                            <p:childTnLst>
                              <p:par>
                                <p:cTn id="30" presetID="10" presetClass="entr" presetSubtype="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縦書きテキスト プレースホルダー 2">
            <a:extLst>
              <a:ext uri="{FF2B5EF4-FFF2-40B4-BE49-F238E27FC236}">
                <a16:creationId xmlns:a16="http://schemas.microsoft.com/office/drawing/2014/main" id="{DFE33980-87A4-694E-8B28-55B03C8D5BF5}"/>
              </a:ext>
            </a:extLst>
          </p:cNvPr>
          <p:cNvSpPr>
            <a:spLocks noGrp="1"/>
          </p:cNvSpPr>
          <p:nvPr>
            <p:ph type="body" orient="vert" sz="quarter" idx="10"/>
          </p:nvPr>
        </p:nvSpPr>
        <p:spPr/>
        <p:txBody>
          <a:bodyPr/>
          <a:lstStyle/>
          <a:p>
            <a:r>
              <a:rPr lang="ja-JP" altLang="en-US">
                <a:solidFill>
                  <a:schemeClr val="accent2"/>
                </a:solidFill>
              </a:rPr>
              <a:t>❻</a:t>
            </a:r>
            <a:endParaRPr lang="ja-JP" altLang="en-US" dirty="0">
              <a:solidFill>
                <a:schemeClr val="accent2"/>
              </a:solidFill>
            </a:endParaRPr>
          </a:p>
        </p:txBody>
      </p:sp>
      <p:sp>
        <p:nvSpPr>
          <p:cNvPr id="22" name="タイトル 21">
            <a:extLst>
              <a:ext uri="{FF2B5EF4-FFF2-40B4-BE49-F238E27FC236}">
                <a16:creationId xmlns:a16="http://schemas.microsoft.com/office/drawing/2014/main" id="{2333B4A0-D74E-F544-BDEB-461956127B9F}"/>
              </a:ext>
            </a:extLst>
          </p:cNvPr>
          <p:cNvSpPr>
            <a:spLocks noGrp="1"/>
          </p:cNvSpPr>
          <p:nvPr>
            <p:ph type="ctrTitle"/>
          </p:nvPr>
        </p:nvSpPr>
        <p:spPr/>
        <p:txBody>
          <a:bodyPr/>
          <a:lstStyle/>
          <a:p>
            <a:r>
              <a:rPr kumimoji="1" lang="ja-JP" altLang="en-US"/>
              <a:t>教育訓練、講習会、教育資料等</a:t>
            </a:r>
          </a:p>
        </p:txBody>
      </p:sp>
      <p:sp>
        <p:nvSpPr>
          <p:cNvPr id="5" name="テキスト プレースホルダー 4">
            <a:extLst>
              <a:ext uri="{FF2B5EF4-FFF2-40B4-BE49-F238E27FC236}">
                <a16:creationId xmlns:a16="http://schemas.microsoft.com/office/drawing/2014/main" id="{7AD7E8FE-D64E-C54B-847C-16FE28EB841C}"/>
              </a:ext>
            </a:extLst>
          </p:cNvPr>
          <p:cNvSpPr>
            <a:spLocks noGrp="1"/>
          </p:cNvSpPr>
          <p:nvPr>
            <p:ph type="body" sz="quarter" idx="12"/>
          </p:nvPr>
        </p:nvSpPr>
        <p:spPr>
          <a:xfrm>
            <a:off x="468001" y="1080000"/>
            <a:ext cx="4896087" cy="5418000"/>
          </a:xfrm>
        </p:spPr>
        <p:txBody>
          <a:bodyPr>
            <a:noAutofit/>
          </a:bodyPr>
          <a:lstStyle/>
          <a:p>
            <a:pPr marL="355600" indent="-355600">
              <a:lnSpc>
                <a:spcPct val="100000"/>
              </a:lnSpc>
              <a:buClr>
                <a:schemeClr val="accent2"/>
              </a:buClr>
            </a:pPr>
            <a:r>
              <a:rPr lang="ja-JP" altLang="en-US">
                <a:solidFill>
                  <a:srgbClr val="000000"/>
                </a:solidFill>
                <a:latin typeface="+mn-ea"/>
              </a:rPr>
              <a:t>「安全教育」とは別に、危険・有害な実験従事者に対する教育訓練や講習会が実施されている。</a:t>
            </a:r>
          </a:p>
          <a:p>
            <a:pPr marL="355600" indent="-355600">
              <a:lnSpc>
                <a:spcPct val="100000"/>
              </a:lnSpc>
              <a:buClr>
                <a:schemeClr val="accent2"/>
              </a:buClr>
            </a:pPr>
            <a:r>
              <a:rPr lang="ja-JP" altLang="en-US">
                <a:solidFill>
                  <a:srgbClr val="000000"/>
                </a:solidFill>
                <a:latin typeface="+mn-ea"/>
              </a:rPr>
              <a:t>「安全の手引」とは別に、危険・有害を伴う専門分野に関する教育資料が発行されている。</a:t>
            </a:r>
          </a:p>
          <a:p>
            <a:pPr marL="355600" indent="-355600">
              <a:lnSpc>
                <a:spcPct val="100000"/>
              </a:lnSpc>
              <a:buClr>
                <a:schemeClr val="accent2"/>
              </a:buClr>
            </a:pPr>
            <a:r>
              <a:rPr lang="ja-JP" altLang="en-US">
                <a:solidFill>
                  <a:srgbClr val="000000"/>
                </a:solidFill>
                <a:latin typeface="+mn-ea"/>
              </a:rPr>
              <a:t>特に新任教員や新入生に対する資料も発行されている。</a:t>
            </a:r>
            <a:endParaRPr lang="ja-JP" altLang="en-US" kern="0" dirty="0">
              <a:solidFill>
                <a:srgbClr val="000000"/>
              </a:solidFill>
              <a:latin typeface="+mn-ea"/>
            </a:endParaRPr>
          </a:p>
        </p:txBody>
      </p:sp>
      <p:sp>
        <p:nvSpPr>
          <p:cNvPr id="18" name="テキスト プレースホルダー 23">
            <a:extLst>
              <a:ext uri="{FF2B5EF4-FFF2-40B4-BE49-F238E27FC236}">
                <a16:creationId xmlns:a16="http://schemas.microsoft.com/office/drawing/2014/main" id="{CEB33D90-05C4-4F4B-8E29-2DD1A18C5286}"/>
              </a:ext>
            </a:extLst>
          </p:cNvPr>
          <p:cNvSpPr txBox="1">
            <a:spLocks/>
          </p:cNvSpPr>
          <p:nvPr/>
        </p:nvSpPr>
        <p:spPr>
          <a:xfrm>
            <a:off x="7956375" y="0"/>
            <a:ext cx="1188000" cy="871141"/>
          </a:xfrm>
          <a:prstGeom prst="rect">
            <a:avLst/>
          </a:prstGeom>
        </p:spPr>
        <p:txBody>
          <a:bodyPr vert="horz" wrap="square" lIns="108000" tIns="288000" rIns="108000" bIns="180000" rtlCol="0" anchor="t" anchorCtr="0">
            <a:sp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dirty="0"/>
              <a:t>p.</a:t>
            </a:r>
            <a:r>
              <a:rPr lang="en-US" altLang="ja-JP" sz="2800" dirty="0"/>
              <a:t>21</a:t>
            </a:r>
            <a:endParaRPr lang="ja-JP" altLang="en-US" sz="2800"/>
          </a:p>
        </p:txBody>
      </p:sp>
      <p:sp>
        <p:nvSpPr>
          <p:cNvPr id="13" name="テキスト ボックス 12">
            <a:extLst>
              <a:ext uri="{FF2B5EF4-FFF2-40B4-BE49-F238E27FC236}">
                <a16:creationId xmlns:a16="http://schemas.microsoft.com/office/drawing/2014/main" id="{9F9DF08F-988D-B74F-9F30-9F7A4F281CD6}"/>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pic>
        <p:nvPicPr>
          <p:cNvPr id="14" name="Picture 3">
            <a:extLst>
              <a:ext uri="{FF2B5EF4-FFF2-40B4-BE49-F238E27FC236}">
                <a16:creationId xmlns:a16="http://schemas.microsoft.com/office/drawing/2014/main" id="{FBD36420-7B14-9343-8F54-E2B457B0C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132" y="1151821"/>
            <a:ext cx="3194243" cy="4578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08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5">
                                            <p:txEl>
                                              <p:pRg st="0" end="0"/>
                                            </p:txEl>
                                          </p:spTgt>
                                        </p:tgtEl>
                                        <p:attrNameLst>
                                          <p:attrName>style.opacity</p:attrName>
                                        </p:attrNameLst>
                                      </p:cBhvr>
                                      <p:to>
                                        <p:strVal val="0.25"/>
                                      </p:to>
                                    </p:set>
                                    <p:animEffect filter="image" prLst="opacity: 0.25">
                                      <p:cBhvr rctx="IE">
                                        <p:cTn id="7" dur="indefinite"/>
                                        <p:tgtEl>
                                          <p:spTgt spid="5">
                                            <p:txEl>
                                              <p:pRg st="0" end="0"/>
                                            </p:txEl>
                                          </p:spTgt>
                                        </p:tgtEl>
                                      </p:cBhvr>
                                    </p:animEffect>
                                  </p:childTnLst>
                                </p:cTn>
                              </p:par>
                              <p:par>
                                <p:cTn id="8" presetID="9" presetClass="emph" presetSubtype="0" nodeType="withEffect">
                                  <p:stCondLst>
                                    <p:cond delay="0"/>
                                  </p:stCondLst>
                                  <p:childTnLst>
                                    <p:set>
                                      <p:cBhvr>
                                        <p:cTn id="9" dur="indefinite"/>
                                        <p:tgtEl>
                                          <p:spTgt spid="5">
                                            <p:txEl>
                                              <p:pRg st="1" end="1"/>
                                            </p:txEl>
                                          </p:spTgt>
                                        </p:tgtEl>
                                        <p:attrNameLst>
                                          <p:attrName>style.opacity</p:attrName>
                                        </p:attrNameLst>
                                      </p:cBhvr>
                                      <p:to>
                                        <p:strVal val="0.25"/>
                                      </p:to>
                                    </p:set>
                                    <p:animEffect filter="image" prLst="opacity: 0.25">
                                      <p:cBhvr rctx="IE">
                                        <p:cTn id="10" dur="indefinite"/>
                                        <p:tgtEl>
                                          <p:spTgt spid="5">
                                            <p:txEl>
                                              <p:pRg st="1" end="1"/>
                                            </p:txEl>
                                          </p:spTgt>
                                        </p:tgtEl>
                                      </p:cBhvr>
                                    </p:animEffect>
                                  </p:childTnLst>
                                </p:cTn>
                              </p:par>
                              <p:par>
                                <p:cTn id="11" presetID="9" presetClass="emph" presetSubtype="0" nodeType="withEffect">
                                  <p:stCondLst>
                                    <p:cond delay="0"/>
                                  </p:stCondLst>
                                  <p:childTnLst>
                                    <p:set>
                                      <p:cBhvr>
                                        <p:cTn id="12" dur="indefinite"/>
                                        <p:tgtEl>
                                          <p:spTgt spid="5">
                                            <p:txEl>
                                              <p:pRg st="2" end="2"/>
                                            </p:txEl>
                                          </p:spTgt>
                                        </p:tgtEl>
                                        <p:attrNameLst>
                                          <p:attrName>style.opacity</p:attrName>
                                        </p:attrNameLst>
                                      </p:cBhvr>
                                      <p:to>
                                        <p:strVal val="0.25"/>
                                      </p:to>
                                    </p:set>
                                    <p:animEffect filter="image" prLst="opacity: 0.25">
                                      <p:cBhvr rctx="IE">
                                        <p:cTn id="13" dur="indefinite"/>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5">
                                            <p:txEl>
                                              <p:pRg st="0" end="0"/>
                                            </p:txEl>
                                          </p:spTgt>
                                        </p:tgtEl>
                                        <p:attrNameLst>
                                          <p:attrName>style.opacity</p:attrName>
                                        </p:attrNameLst>
                                      </p:cBhvr>
                                      <p:to>
                                        <p:strVal val="0.75"/>
                                      </p:to>
                                    </p:set>
                                    <p:animEffect filter="image" prLst="opacity: 0.75">
                                      <p:cBhvr rctx="IE">
                                        <p:cTn id="18" dur="indefinite"/>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5">
                                            <p:txEl>
                                              <p:pRg st="1" end="1"/>
                                            </p:txEl>
                                          </p:spTgt>
                                        </p:tgtEl>
                                        <p:attrNameLst>
                                          <p:attrName>style.opacity</p:attrName>
                                        </p:attrNameLst>
                                      </p:cBhvr>
                                      <p:to>
                                        <p:strVal val="0.75"/>
                                      </p:to>
                                    </p:set>
                                    <p:animEffect filter="image" prLst="opacity: 0.75">
                                      <p:cBhvr rctx="IE">
                                        <p:cTn id="23" dur="indefinite"/>
                                        <p:tgtEl>
                                          <p:spTgt spid="5">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5">
                                            <p:txEl>
                                              <p:pRg st="2" end="2"/>
                                            </p:txEl>
                                          </p:spTgt>
                                        </p:tgtEl>
                                        <p:attrNameLst>
                                          <p:attrName>style.opacity</p:attrName>
                                        </p:attrNameLst>
                                      </p:cBhvr>
                                      <p:to>
                                        <p:strVal val="0.75"/>
                                      </p:to>
                                    </p:set>
                                    <p:animEffect filter="image" prLst="opacity: 0.75">
                                      <p:cBhvr rctx="IE">
                                        <p:cTn id="31" dur="indefinite"/>
                                        <p:tgtEl>
                                          <p:spTgt spid="5">
                                            <p:txEl>
                                              <p:pRg st="2" end="2"/>
                                            </p:txEl>
                                          </p:spTgt>
                                        </p:tgtEl>
                                      </p:cBhvr>
                                    </p:animEffect>
                                  </p:childTnLst>
                                </p:cTn>
                              </p:par>
                            </p:childTnLst>
                          </p:cTn>
                        </p:par>
                        <p:par>
                          <p:cTn id="32" fill="hold">
                            <p:stCondLst>
                              <p:cond delay="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A60A8B9A-42D2-0641-869A-4F6CA52ED615}"/>
              </a:ext>
            </a:extLst>
          </p:cNvPr>
          <p:cNvSpPr>
            <a:spLocks noGrp="1"/>
          </p:cNvSpPr>
          <p:nvPr>
            <p:ph type="body" sz="quarter" idx="12"/>
          </p:nvPr>
        </p:nvSpPr>
        <p:spPr/>
        <p:txBody>
          <a:bodyPr/>
          <a:lstStyle/>
          <a:p>
            <a:pPr marL="355600" indent="-355600">
              <a:buClr>
                <a:schemeClr val="accent2"/>
              </a:buClr>
            </a:pPr>
            <a:r>
              <a:rPr lang="ja-JP" altLang="en-US">
                <a:latin typeface="+mn-ea"/>
              </a:rPr>
              <a:t>以下に該当する事故を目撃したり、当事者になったら、いち早く事務に通報します。</a:t>
            </a:r>
            <a:endParaRPr lang="ja-JP" altLang="en-US">
              <a:latin typeface="+mn-ea"/>
              <a:ea typeface="+mn-ea"/>
            </a:endParaRPr>
          </a:p>
          <a:p>
            <a:pPr marL="712788" indent="-357188">
              <a:buClr>
                <a:schemeClr val="accent2"/>
              </a:buClr>
              <a:buFont typeface="+mj-lt"/>
              <a:buAutoNum type="arabicPeriod"/>
            </a:pPr>
            <a:r>
              <a:rPr lang="ja-JP" altLang="en-US" sz="2200">
                <a:latin typeface="+mn-ea"/>
                <a:ea typeface="+mn-ea"/>
              </a:rPr>
              <a:t>ケガや疾病を伴うもの</a:t>
            </a:r>
            <a:endParaRPr lang="en-US" altLang="ja-JP" sz="2200" dirty="0">
              <a:latin typeface="+mn-ea"/>
              <a:ea typeface="+mn-ea"/>
            </a:endParaRPr>
          </a:p>
          <a:p>
            <a:pPr marL="712788" indent="-357188">
              <a:buClr>
                <a:schemeClr val="accent2"/>
              </a:buClr>
              <a:buFont typeface="+mj-lt"/>
              <a:buAutoNum type="arabicPeriod"/>
            </a:pPr>
            <a:r>
              <a:rPr lang="ja-JP" altLang="en-US" sz="2200">
                <a:latin typeface="+mn-ea"/>
                <a:ea typeface="+mn-ea"/>
              </a:rPr>
              <a:t>ケガ人がいない場合でも、火災、爆発、倒壊、落下等一般的に事故と認識されるもの</a:t>
            </a:r>
          </a:p>
          <a:p>
            <a:pPr marL="712788" indent="-357188">
              <a:buClr>
                <a:schemeClr val="accent2"/>
              </a:buClr>
              <a:buFont typeface="+mj-lt"/>
              <a:buAutoNum type="arabicPeriod"/>
            </a:pPr>
            <a:r>
              <a:rPr lang="ja-JP" altLang="en-US" sz="2200">
                <a:latin typeface="+mn-ea"/>
                <a:ea typeface="+mn-ea"/>
              </a:rPr>
              <a:t>その他、機器・設備の損傷など修理・修繕に費用がかかるもの</a:t>
            </a:r>
          </a:p>
          <a:p>
            <a:pPr marL="712788" indent="-357188">
              <a:buClr>
                <a:schemeClr val="accent2"/>
              </a:buClr>
              <a:buFont typeface="+mj-lt"/>
              <a:buAutoNum type="arabicPeriod"/>
            </a:pPr>
            <a:r>
              <a:rPr lang="ja-JP" altLang="en-US" sz="2200">
                <a:latin typeface="+mn-ea"/>
                <a:ea typeface="+mn-ea"/>
              </a:rPr>
              <a:t>事故に至らなかったヒヤリハットの情報の提供も歓迎</a:t>
            </a:r>
          </a:p>
          <a:p>
            <a:pPr marL="0" indent="0">
              <a:buClr>
                <a:schemeClr val="accent2"/>
              </a:buClr>
              <a:buNone/>
            </a:pPr>
            <a:endParaRPr kumimoji="1" lang="ja-JP" altLang="en-US" sz="2000"/>
          </a:p>
        </p:txBody>
      </p:sp>
      <p:sp>
        <p:nvSpPr>
          <p:cNvPr id="11" name="テキスト プレースホルダー 4">
            <a:extLst>
              <a:ext uri="{FF2B5EF4-FFF2-40B4-BE49-F238E27FC236}">
                <a16:creationId xmlns:a16="http://schemas.microsoft.com/office/drawing/2014/main" id="{490E5F59-9DD2-CC42-ABD7-699F609074EE}"/>
              </a:ext>
            </a:extLst>
          </p:cNvPr>
          <p:cNvSpPr txBox="1">
            <a:spLocks/>
          </p:cNvSpPr>
          <p:nvPr/>
        </p:nvSpPr>
        <p:spPr>
          <a:xfrm>
            <a:off x="468000" y="1080000"/>
            <a:ext cx="8208057" cy="341632"/>
          </a:xfrm>
          <a:prstGeom prst="rect">
            <a:avLst/>
          </a:prstGeom>
        </p:spPr>
        <p:txBody>
          <a:bodyPr vert="horz" wrap="square" lIns="36000" tIns="0" rIns="144000" bIns="0" rtlCol="0">
            <a:noAutofit/>
          </a:bodyPr>
          <a:lstStyle>
            <a:lvl1pPr marL="349191" indent="-457189" algn="l" defTabSz="914354" rtl="0" eaLnBrk="1" latinLnBrk="0" hangingPunct="1">
              <a:lnSpc>
                <a:spcPct val="90000"/>
              </a:lnSpc>
              <a:spcBef>
                <a:spcPts val="1200"/>
              </a:spcBef>
              <a:buClr>
                <a:srgbClr val="EE8322"/>
              </a:buClr>
              <a:buFont typeface="Wingdings" pitchFamily="2" charset="2"/>
              <a:buChar char="n"/>
              <a:defRPr kumimoji="1" sz="2400" b="0" i="0" kern="1200">
                <a:solidFill>
                  <a:schemeClr val="tx1"/>
                </a:solidFill>
                <a:latin typeface="+mj-ea"/>
                <a:ea typeface="+mj-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447675" indent="-442913" algn="l" defTabSz="914354" rtl="0" eaLnBrk="1" latinLnBrk="0" hangingPunct="1">
              <a:lnSpc>
                <a:spcPct val="90000"/>
              </a:lnSpc>
              <a:spcBef>
                <a:spcPts val="500"/>
              </a:spcBef>
              <a:buClr>
                <a:schemeClr val="accent2"/>
              </a:buClr>
              <a:buFont typeface="Wingdings" pitchFamily="2" charset="2"/>
              <a:buChar char="n"/>
              <a:tabLst>
                <a:tab pos="2620963" algn="l"/>
              </a:tabLst>
              <a:defRPr kumimoji="1" sz="24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Aft>
                <a:spcPts val="0"/>
              </a:spcAft>
              <a:buClr>
                <a:schemeClr val="accent2"/>
              </a:buClr>
              <a:buFont typeface="Wingdings" pitchFamily="2" charset="2"/>
              <a:buNone/>
            </a:pPr>
            <a:endParaRPr lang="ja-JP" altLang="en-US" sz="2000"/>
          </a:p>
        </p:txBody>
      </p:sp>
      <p:sp>
        <p:nvSpPr>
          <p:cNvPr id="3" name="縦書きテキスト プレースホルダー 2">
            <a:extLst>
              <a:ext uri="{FF2B5EF4-FFF2-40B4-BE49-F238E27FC236}">
                <a16:creationId xmlns:a16="http://schemas.microsoft.com/office/drawing/2014/main" id="{4B300CC7-D1E3-EE45-AD9A-2F4D2577A2E0}"/>
              </a:ext>
            </a:extLst>
          </p:cNvPr>
          <p:cNvSpPr>
            <a:spLocks noGrp="1"/>
          </p:cNvSpPr>
          <p:nvPr>
            <p:ph type="body" orient="vert" sz="quarter" idx="10"/>
          </p:nvPr>
        </p:nvSpPr>
        <p:spPr/>
        <p:txBody>
          <a:bodyPr/>
          <a:lstStyle/>
          <a:p>
            <a:r>
              <a:rPr lang="en-US" altLang="ja-JP" dirty="0">
                <a:solidFill>
                  <a:schemeClr val="accent2"/>
                </a:solidFill>
              </a:rPr>
              <a:t>❼</a:t>
            </a:r>
            <a:endParaRPr lang="ja-JP" altLang="en-US">
              <a:solidFill>
                <a:schemeClr val="accent2"/>
              </a:solidFill>
            </a:endParaRPr>
          </a:p>
        </p:txBody>
      </p:sp>
      <p:sp>
        <p:nvSpPr>
          <p:cNvPr id="4" name="タイトル 3">
            <a:extLst>
              <a:ext uri="{FF2B5EF4-FFF2-40B4-BE49-F238E27FC236}">
                <a16:creationId xmlns:a16="http://schemas.microsoft.com/office/drawing/2014/main" id="{4AA343D5-2A72-DF4D-BB70-43932E0A5BE9}"/>
              </a:ext>
            </a:extLst>
          </p:cNvPr>
          <p:cNvSpPr>
            <a:spLocks noGrp="1"/>
          </p:cNvSpPr>
          <p:nvPr>
            <p:ph type="ctrTitle"/>
          </p:nvPr>
        </p:nvSpPr>
        <p:spPr/>
        <p:txBody>
          <a:bodyPr/>
          <a:lstStyle/>
          <a:p>
            <a:r>
              <a:rPr kumimoji="1" lang="ja-JP" altLang="en-US"/>
              <a:t>事故情報の収集（事故連絡票）</a:t>
            </a:r>
          </a:p>
        </p:txBody>
      </p:sp>
      <p:pic>
        <p:nvPicPr>
          <p:cNvPr id="7" name="図 6">
            <a:extLst>
              <a:ext uri="{FF2B5EF4-FFF2-40B4-BE49-F238E27FC236}">
                <a16:creationId xmlns:a16="http://schemas.microsoft.com/office/drawing/2014/main" id="{7FBBCDBB-7740-314C-9709-E90D44BA9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8992" y="4797152"/>
            <a:ext cx="2846016" cy="1223081"/>
          </a:xfrm>
          <a:prstGeom prst="rect">
            <a:avLst/>
          </a:prstGeom>
        </p:spPr>
      </p:pic>
      <p:sp>
        <p:nvSpPr>
          <p:cNvPr id="19" name="テキスト プレースホルダー 26">
            <a:extLst>
              <a:ext uri="{FF2B5EF4-FFF2-40B4-BE49-F238E27FC236}">
                <a16:creationId xmlns:a16="http://schemas.microsoft.com/office/drawing/2014/main" id="{C1E31FA8-3136-4844-A427-BF223C201863}"/>
              </a:ext>
            </a:extLst>
          </p:cNvPr>
          <p:cNvSpPr txBox="1">
            <a:spLocks/>
          </p:cNvSpPr>
          <p:nvPr/>
        </p:nvSpPr>
        <p:spPr>
          <a:xfrm>
            <a:off x="7956000" y="0"/>
            <a:ext cx="1188000" cy="943200"/>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22-  </a:t>
            </a:r>
          </a:p>
          <a:p>
            <a:pPr fontAlgn="auto">
              <a:spcBef>
                <a:spcPts val="0"/>
              </a:spcBef>
              <a:spcAft>
                <a:spcPts val="0"/>
              </a:spcAft>
            </a:pPr>
            <a:r>
              <a:rPr lang="en-US" altLang="ja-JP" dirty="0"/>
              <a:t>   </a:t>
            </a:r>
            <a:r>
              <a:rPr lang="en-US" altLang="ja-JP" sz="2800" dirty="0"/>
              <a:t>23</a:t>
            </a:r>
            <a:endParaRPr lang="ja-JP" altLang="en-US" sz="2800"/>
          </a:p>
        </p:txBody>
      </p:sp>
      <p:sp>
        <p:nvSpPr>
          <p:cNvPr id="14" name="テキスト ボックス 13">
            <a:extLst>
              <a:ext uri="{FF2B5EF4-FFF2-40B4-BE49-F238E27FC236}">
                <a16:creationId xmlns:a16="http://schemas.microsoft.com/office/drawing/2014/main" id="{21397777-B19F-0546-9F26-507457328B5A}"/>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dirty="0">
                <a:solidFill>
                  <a:schemeClr val="bg1"/>
                </a:solidFill>
              </a:rPr>
              <a:t>次へ</a:t>
            </a:r>
          </a:p>
        </p:txBody>
      </p:sp>
    </p:spTree>
    <p:extLst>
      <p:ext uri="{BB962C8B-B14F-4D97-AF65-F5344CB8AC3E}">
        <p14:creationId xmlns:p14="http://schemas.microsoft.com/office/powerpoint/2010/main" val="67781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5">
                                            <p:txEl>
                                              <p:pRg st="0" end="0"/>
                                            </p:txEl>
                                          </p:spTgt>
                                        </p:tgtEl>
                                        <p:attrNameLst>
                                          <p:attrName>style.opacity</p:attrName>
                                        </p:attrNameLst>
                                      </p:cBhvr>
                                      <p:to>
                                        <p:strVal val="0.25"/>
                                      </p:to>
                                    </p:set>
                                    <p:animEffect filter="image" prLst="opacity: 0.25">
                                      <p:cBhvr rctx="IE">
                                        <p:cTn id="7" dur="indefinite"/>
                                        <p:tgtEl>
                                          <p:spTgt spid="5">
                                            <p:txEl>
                                              <p:pRg st="0" end="0"/>
                                            </p:txEl>
                                          </p:spTgt>
                                        </p:tgtEl>
                                      </p:cBhvr>
                                    </p:animEffect>
                                  </p:childTnLst>
                                </p:cTn>
                              </p:par>
                              <p:par>
                                <p:cTn id="8" presetID="9" presetClass="emph" presetSubtype="0" nodeType="withEffect">
                                  <p:stCondLst>
                                    <p:cond delay="0"/>
                                  </p:stCondLst>
                                  <p:childTnLst>
                                    <p:set>
                                      <p:cBhvr>
                                        <p:cTn id="9" dur="indefinite"/>
                                        <p:tgtEl>
                                          <p:spTgt spid="5">
                                            <p:txEl>
                                              <p:pRg st="1" end="1"/>
                                            </p:txEl>
                                          </p:spTgt>
                                        </p:tgtEl>
                                        <p:attrNameLst>
                                          <p:attrName>style.opacity</p:attrName>
                                        </p:attrNameLst>
                                      </p:cBhvr>
                                      <p:to>
                                        <p:strVal val="0.25"/>
                                      </p:to>
                                    </p:set>
                                    <p:animEffect filter="image" prLst="opacity: 0.25">
                                      <p:cBhvr rctx="IE">
                                        <p:cTn id="10" dur="indefinite"/>
                                        <p:tgtEl>
                                          <p:spTgt spid="5">
                                            <p:txEl>
                                              <p:pRg st="1" end="1"/>
                                            </p:txEl>
                                          </p:spTgt>
                                        </p:tgtEl>
                                      </p:cBhvr>
                                    </p:animEffect>
                                  </p:childTnLst>
                                </p:cTn>
                              </p:par>
                              <p:par>
                                <p:cTn id="11" presetID="9" presetClass="emph" presetSubtype="0" nodeType="withEffect">
                                  <p:stCondLst>
                                    <p:cond delay="0"/>
                                  </p:stCondLst>
                                  <p:childTnLst>
                                    <p:set>
                                      <p:cBhvr>
                                        <p:cTn id="12" dur="indefinite"/>
                                        <p:tgtEl>
                                          <p:spTgt spid="5">
                                            <p:txEl>
                                              <p:pRg st="2" end="2"/>
                                            </p:txEl>
                                          </p:spTgt>
                                        </p:tgtEl>
                                        <p:attrNameLst>
                                          <p:attrName>style.opacity</p:attrName>
                                        </p:attrNameLst>
                                      </p:cBhvr>
                                      <p:to>
                                        <p:strVal val="0.25"/>
                                      </p:to>
                                    </p:set>
                                    <p:animEffect filter="image" prLst="opacity: 0.25">
                                      <p:cBhvr rctx="IE">
                                        <p:cTn id="13" dur="indefinite"/>
                                        <p:tgtEl>
                                          <p:spTgt spid="5">
                                            <p:txEl>
                                              <p:pRg st="2" end="2"/>
                                            </p:txEl>
                                          </p:spTgt>
                                        </p:tgtEl>
                                      </p:cBhvr>
                                    </p:animEffect>
                                  </p:childTnLst>
                                </p:cTn>
                              </p:par>
                              <p:par>
                                <p:cTn id="14" presetID="9" presetClass="emph" presetSubtype="0" nodeType="withEffect">
                                  <p:stCondLst>
                                    <p:cond delay="0"/>
                                  </p:stCondLst>
                                  <p:childTnLst>
                                    <p:set>
                                      <p:cBhvr>
                                        <p:cTn id="15" dur="indefinite"/>
                                        <p:tgtEl>
                                          <p:spTgt spid="5">
                                            <p:txEl>
                                              <p:pRg st="3" end="3"/>
                                            </p:txEl>
                                          </p:spTgt>
                                        </p:tgtEl>
                                        <p:attrNameLst>
                                          <p:attrName>style.opacity</p:attrName>
                                        </p:attrNameLst>
                                      </p:cBhvr>
                                      <p:to>
                                        <p:strVal val="0.25"/>
                                      </p:to>
                                    </p:set>
                                    <p:animEffect filter="image" prLst="opacity: 0.25">
                                      <p:cBhvr rctx="IE">
                                        <p:cTn id="16" dur="indefinite"/>
                                        <p:tgtEl>
                                          <p:spTgt spid="5">
                                            <p:txEl>
                                              <p:pRg st="3" end="3"/>
                                            </p:txEl>
                                          </p:spTgt>
                                        </p:tgtEl>
                                      </p:cBhvr>
                                    </p:animEffect>
                                  </p:childTnLst>
                                </p:cTn>
                              </p:par>
                              <p:par>
                                <p:cTn id="17" presetID="9" presetClass="emph" presetSubtype="0" nodeType="withEffect">
                                  <p:stCondLst>
                                    <p:cond delay="0"/>
                                  </p:stCondLst>
                                  <p:childTnLst>
                                    <p:set>
                                      <p:cBhvr>
                                        <p:cTn id="18" dur="indefinite"/>
                                        <p:tgtEl>
                                          <p:spTgt spid="5">
                                            <p:txEl>
                                              <p:pRg st="4" end="4"/>
                                            </p:txEl>
                                          </p:spTgt>
                                        </p:tgtEl>
                                        <p:attrNameLst>
                                          <p:attrName>style.opacity</p:attrName>
                                        </p:attrNameLst>
                                      </p:cBhvr>
                                      <p:to>
                                        <p:strVal val="0.25"/>
                                      </p:to>
                                    </p:set>
                                    <p:animEffect filter="image" prLst="opacity: 0.25">
                                      <p:cBhvr rctx="IE">
                                        <p:cTn id="19" dur="indefinite"/>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mph" presetSubtype="0" nodeType="clickEffect">
                                  <p:stCondLst>
                                    <p:cond delay="0"/>
                                  </p:stCondLst>
                                  <p:childTnLst>
                                    <p:set>
                                      <p:cBhvr>
                                        <p:cTn id="23" dur="indefinite"/>
                                        <p:tgtEl>
                                          <p:spTgt spid="5">
                                            <p:txEl>
                                              <p:pRg st="0" end="0"/>
                                            </p:txEl>
                                          </p:spTgt>
                                        </p:tgtEl>
                                        <p:attrNameLst>
                                          <p:attrName>style.opacity</p:attrName>
                                        </p:attrNameLst>
                                      </p:cBhvr>
                                      <p:to>
                                        <p:strVal val="0.75"/>
                                      </p:to>
                                    </p:set>
                                    <p:animEffect filter="image" prLst="opacity: 0.75">
                                      <p:cBhvr rctx="IE">
                                        <p:cTn id="24" dur="indefinite"/>
                                        <p:tgtEl>
                                          <p:spTgt spid="5">
                                            <p:txEl>
                                              <p:pRg st="0" end="0"/>
                                            </p:txEl>
                                          </p:spTgt>
                                        </p:tgtEl>
                                      </p:cBhvr>
                                    </p:animEffect>
                                  </p:childTnLst>
                                </p:cTn>
                              </p:par>
                              <p:par>
                                <p:cTn id="25" presetID="10" presetClass="entr" presetSubtype="0" fill="hold" nodeType="withEffect">
                                  <p:stCondLst>
                                    <p:cond delay="1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9" presetClass="emph" presetSubtype="0" nodeType="withEffect">
                                  <p:stCondLst>
                                    <p:cond delay="1000"/>
                                  </p:stCondLst>
                                  <p:childTnLst>
                                    <p:set>
                                      <p:cBhvr>
                                        <p:cTn id="29" dur="indefinite"/>
                                        <p:tgtEl>
                                          <p:spTgt spid="5">
                                            <p:txEl>
                                              <p:pRg st="1" end="1"/>
                                            </p:txEl>
                                          </p:spTgt>
                                        </p:tgtEl>
                                        <p:attrNameLst>
                                          <p:attrName>style.opacity</p:attrName>
                                        </p:attrNameLst>
                                      </p:cBhvr>
                                      <p:to>
                                        <p:strVal val="0.75"/>
                                      </p:to>
                                    </p:set>
                                    <p:animEffect filter="image" prLst="opacity: 0.75">
                                      <p:cBhvr rctx="IE">
                                        <p:cTn id="30" dur="indefinite"/>
                                        <p:tgtEl>
                                          <p:spTgt spid="5">
                                            <p:txEl>
                                              <p:pRg st="1" end="1"/>
                                            </p:txEl>
                                          </p:spTgt>
                                        </p:tgtEl>
                                      </p:cBhvr>
                                    </p:animEffect>
                                  </p:childTnLst>
                                </p:cTn>
                              </p:par>
                              <p:par>
                                <p:cTn id="31" presetID="9" presetClass="emph" presetSubtype="0" nodeType="withEffect">
                                  <p:stCondLst>
                                    <p:cond delay="2000"/>
                                  </p:stCondLst>
                                  <p:childTnLst>
                                    <p:set>
                                      <p:cBhvr>
                                        <p:cTn id="32" dur="indefinite"/>
                                        <p:tgtEl>
                                          <p:spTgt spid="5">
                                            <p:txEl>
                                              <p:pRg st="2" end="2"/>
                                            </p:txEl>
                                          </p:spTgt>
                                        </p:tgtEl>
                                        <p:attrNameLst>
                                          <p:attrName>style.opacity</p:attrName>
                                        </p:attrNameLst>
                                      </p:cBhvr>
                                      <p:to>
                                        <p:strVal val="0.75"/>
                                      </p:to>
                                    </p:set>
                                    <p:animEffect filter="image" prLst="opacity: 0.75">
                                      <p:cBhvr rctx="IE">
                                        <p:cTn id="33" dur="indefinite"/>
                                        <p:tgtEl>
                                          <p:spTgt spid="5">
                                            <p:txEl>
                                              <p:pRg st="2" end="2"/>
                                            </p:txEl>
                                          </p:spTgt>
                                        </p:tgtEl>
                                      </p:cBhvr>
                                    </p:animEffect>
                                  </p:childTnLst>
                                </p:cTn>
                              </p:par>
                              <p:par>
                                <p:cTn id="34" presetID="9" presetClass="emph" presetSubtype="0" nodeType="withEffect">
                                  <p:stCondLst>
                                    <p:cond delay="3000"/>
                                  </p:stCondLst>
                                  <p:childTnLst>
                                    <p:set>
                                      <p:cBhvr>
                                        <p:cTn id="35" dur="indefinite"/>
                                        <p:tgtEl>
                                          <p:spTgt spid="5">
                                            <p:txEl>
                                              <p:pRg st="3" end="3"/>
                                            </p:txEl>
                                          </p:spTgt>
                                        </p:tgtEl>
                                        <p:attrNameLst>
                                          <p:attrName>style.opacity</p:attrName>
                                        </p:attrNameLst>
                                      </p:cBhvr>
                                      <p:to>
                                        <p:strVal val="0.75"/>
                                      </p:to>
                                    </p:set>
                                    <p:animEffect filter="image" prLst="opacity: 0.75">
                                      <p:cBhvr rctx="IE">
                                        <p:cTn id="36" dur="indefinite"/>
                                        <p:tgtEl>
                                          <p:spTgt spid="5">
                                            <p:txEl>
                                              <p:pRg st="3" end="3"/>
                                            </p:txEl>
                                          </p:spTgt>
                                        </p:tgtEl>
                                      </p:cBhvr>
                                    </p:animEffect>
                                  </p:childTnLst>
                                </p:cTn>
                              </p:par>
                              <p:par>
                                <p:cTn id="37" presetID="9" presetClass="emph" presetSubtype="0" nodeType="withEffect">
                                  <p:stCondLst>
                                    <p:cond delay="4000"/>
                                  </p:stCondLst>
                                  <p:childTnLst>
                                    <p:set>
                                      <p:cBhvr>
                                        <p:cTn id="38" dur="indefinite"/>
                                        <p:tgtEl>
                                          <p:spTgt spid="5">
                                            <p:txEl>
                                              <p:pRg st="4" end="4"/>
                                            </p:txEl>
                                          </p:spTgt>
                                        </p:tgtEl>
                                        <p:attrNameLst>
                                          <p:attrName>style.opacity</p:attrName>
                                        </p:attrNameLst>
                                      </p:cBhvr>
                                      <p:to>
                                        <p:strVal val="0.75"/>
                                      </p:to>
                                    </p:set>
                                    <p:animEffect filter="image" prLst="opacity: 0.75">
                                      <p:cBhvr rctx="IE">
                                        <p:cTn id="39" dur="indefinite"/>
                                        <p:tgtEl>
                                          <p:spTgt spid="5">
                                            <p:txEl>
                                              <p:pRg st="4" end="4"/>
                                            </p:txEl>
                                          </p:spTgt>
                                        </p:tgtEl>
                                      </p:cBhvr>
                                    </p:animEffect>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4">
            <a:extLst>
              <a:ext uri="{FF2B5EF4-FFF2-40B4-BE49-F238E27FC236}">
                <a16:creationId xmlns:a16="http://schemas.microsoft.com/office/drawing/2014/main" id="{490E5F59-9DD2-CC42-ABD7-699F609074EE}"/>
              </a:ext>
            </a:extLst>
          </p:cNvPr>
          <p:cNvSpPr txBox="1">
            <a:spLocks/>
          </p:cNvSpPr>
          <p:nvPr/>
        </p:nvSpPr>
        <p:spPr>
          <a:xfrm>
            <a:off x="468000" y="1080000"/>
            <a:ext cx="8424480" cy="337836"/>
          </a:xfrm>
          <a:prstGeom prst="rect">
            <a:avLst/>
          </a:prstGeom>
        </p:spPr>
        <p:txBody>
          <a:bodyPr vert="horz" wrap="square" lIns="36000" tIns="0" rIns="144000" bIns="0" rtlCol="0">
            <a:noAutofit/>
          </a:bodyPr>
          <a:lstStyle>
            <a:lvl1pPr marL="349191" indent="-457189" algn="l" defTabSz="914354" rtl="0" eaLnBrk="1" latinLnBrk="0" hangingPunct="1">
              <a:lnSpc>
                <a:spcPct val="90000"/>
              </a:lnSpc>
              <a:spcBef>
                <a:spcPts val="1200"/>
              </a:spcBef>
              <a:buClr>
                <a:srgbClr val="EE8322"/>
              </a:buClr>
              <a:buFont typeface="Wingdings" pitchFamily="2" charset="2"/>
              <a:buChar char="n"/>
              <a:defRPr kumimoji="1" sz="2400" b="0" i="0" kern="1200">
                <a:solidFill>
                  <a:schemeClr val="tx1"/>
                </a:solidFill>
                <a:latin typeface="+mj-ea"/>
                <a:ea typeface="+mj-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447675" indent="-442913" algn="l" defTabSz="914354" rtl="0" eaLnBrk="1" latinLnBrk="0" hangingPunct="1">
              <a:lnSpc>
                <a:spcPct val="90000"/>
              </a:lnSpc>
              <a:spcBef>
                <a:spcPts val="500"/>
              </a:spcBef>
              <a:buClr>
                <a:schemeClr val="accent2"/>
              </a:buClr>
              <a:buFont typeface="Wingdings" pitchFamily="2" charset="2"/>
              <a:buChar char="n"/>
              <a:tabLst>
                <a:tab pos="2620963" algn="l"/>
              </a:tabLst>
              <a:defRPr kumimoji="1" sz="24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55600" indent="-355600" fontAlgn="auto">
              <a:spcAft>
                <a:spcPts val="0"/>
              </a:spcAft>
              <a:buClr>
                <a:schemeClr val="accent2"/>
              </a:buClr>
            </a:pPr>
            <a:r>
              <a:rPr lang="ja-JP" altLang="en-US">
                <a:latin typeface="+mn-ea"/>
                <a:ea typeface="+mn-ea"/>
              </a:rPr>
              <a:t>事故報告業務フロー</a:t>
            </a:r>
          </a:p>
          <a:p>
            <a:pPr marL="622300" indent="-307975" fontAlgn="auto">
              <a:spcAft>
                <a:spcPts val="0"/>
              </a:spcAft>
              <a:buClr>
                <a:schemeClr val="accent2"/>
              </a:buClr>
              <a:buFont typeface="+mj-lt"/>
              <a:buAutoNum type="arabicPeriod"/>
            </a:pPr>
            <a:r>
              <a:rPr lang="ja-JP" altLang="en-US" sz="2200">
                <a:latin typeface="+mn-ea"/>
                <a:ea typeface="+mn-ea"/>
              </a:rPr>
              <a:t>「事故発生」から「事故連絡票（速報）の提出・受理」まで</a:t>
            </a:r>
            <a:br>
              <a:rPr lang="en-US" altLang="ja-JP" sz="2200" dirty="0">
                <a:latin typeface="+mn-ea"/>
                <a:ea typeface="+mn-ea"/>
              </a:rPr>
            </a:br>
            <a:br>
              <a:rPr lang="en-US" altLang="ja-JP" sz="2200" dirty="0">
                <a:latin typeface="+mn-ea"/>
                <a:ea typeface="+mn-ea"/>
              </a:rPr>
            </a:br>
            <a:br>
              <a:rPr lang="en-US" altLang="ja-JP" sz="2200" dirty="0">
                <a:latin typeface="+mn-ea"/>
                <a:ea typeface="+mn-ea"/>
              </a:rPr>
            </a:br>
            <a:endParaRPr lang="en-US" altLang="ja-JP" sz="2200" dirty="0">
              <a:latin typeface="+mn-ea"/>
              <a:ea typeface="+mn-ea"/>
            </a:endParaRPr>
          </a:p>
          <a:p>
            <a:pPr marL="622300" indent="-307975" fontAlgn="auto">
              <a:spcAft>
                <a:spcPts val="0"/>
              </a:spcAft>
              <a:buClr>
                <a:schemeClr val="accent2"/>
              </a:buClr>
              <a:buFont typeface="+mj-lt"/>
              <a:buAutoNum type="arabicPeriod"/>
            </a:pPr>
            <a:endParaRPr lang="en-US" altLang="ja-JP" sz="2200" dirty="0">
              <a:latin typeface="+mn-ea"/>
              <a:ea typeface="+mn-ea"/>
            </a:endParaRPr>
          </a:p>
          <a:p>
            <a:pPr marL="622300" indent="-307975" fontAlgn="auto">
              <a:spcAft>
                <a:spcPts val="0"/>
              </a:spcAft>
              <a:buClr>
                <a:schemeClr val="accent2"/>
              </a:buClr>
              <a:buFont typeface="+mj-lt"/>
              <a:buAutoNum type="arabicPeriod"/>
            </a:pPr>
            <a:endParaRPr lang="en-US" altLang="ja-JP" sz="2200" dirty="0">
              <a:latin typeface="+mn-ea"/>
              <a:ea typeface="+mn-ea"/>
            </a:endParaRPr>
          </a:p>
          <a:p>
            <a:pPr marL="622300" indent="-307975" fontAlgn="auto">
              <a:spcAft>
                <a:spcPts val="0"/>
              </a:spcAft>
              <a:buClr>
                <a:schemeClr val="accent2"/>
              </a:buClr>
              <a:buFont typeface="+mj-lt"/>
              <a:buAutoNum type="arabicPeriod"/>
            </a:pPr>
            <a:endParaRPr lang="en-US" altLang="ja-JP" sz="2200" dirty="0">
              <a:latin typeface="+mn-ea"/>
              <a:ea typeface="+mn-ea"/>
            </a:endParaRPr>
          </a:p>
          <a:p>
            <a:pPr marL="622300" indent="-307975" fontAlgn="auto">
              <a:spcAft>
                <a:spcPts val="0"/>
              </a:spcAft>
              <a:buClr>
                <a:schemeClr val="accent2"/>
              </a:buClr>
              <a:buFont typeface="+mj-lt"/>
              <a:buAutoNum type="arabicPeriod"/>
            </a:pPr>
            <a:endParaRPr lang="en-US" altLang="ja-JP" sz="2200" dirty="0">
              <a:latin typeface="+mn-ea"/>
              <a:ea typeface="+mn-ea"/>
            </a:endParaRPr>
          </a:p>
          <a:p>
            <a:pPr marL="622300" indent="-307975" fontAlgn="auto">
              <a:spcAft>
                <a:spcPts val="0"/>
              </a:spcAft>
              <a:buClr>
                <a:schemeClr val="accent2"/>
              </a:buClr>
              <a:buFont typeface="+mj-lt"/>
              <a:buAutoNum type="arabicPeriod"/>
            </a:pPr>
            <a:r>
              <a:rPr lang="ja-JP" altLang="en-US" sz="2200">
                <a:latin typeface="+mn-ea"/>
                <a:ea typeface="+mn-ea"/>
              </a:rPr>
              <a:t>「事故連絡票（速報）」の提出後</a:t>
            </a:r>
          </a:p>
          <a:p>
            <a:pPr marL="0" indent="0" fontAlgn="auto">
              <a:spcAft>
                <a:spcPts val="0"/>
              </a:spcAft>
              <a:buClr>
                <a:schemeClr val="accent2"/>
              </a:buClr>
              <a:buFont typeface="Wingdings" pitchFamily="2" charset="2"/>
              <a:buNone/>
            </a:pPr>
            <a:endParaRPr lang="ja-JP" altLang="en-US" sz="2000"/>
          </a:p>
        </p:txBody>
      </p:sp>
      <p:sp>
        <p:nvSpPr>
          <p:cNvPr id="3" name="縦書きテキスト プレースホルダー 2">
            <a:extLst>
              <a:ext uri="{FF2B5EF4-FFF2-40B4-BE49-F238E27FC236}">
                <a16:creationId xmlns:a16="http://schemas.microsoft.com/office/drawing/2014/main" id="{4B300CC7-D1E3-EE45-AD9A-2F4D2577A2E0}"/>
              </a:ext>
            </a:extLst>
          </p:cNvPr>
          <p:cNvSpPr>
            <a:spLocks noGrp="1"/>
          </p:cNvSpPr>
          <p:nvPr>
            <p:ph type="body" orient="vert" sz="quarter" idx="10"/>
          </p:nvPr>
        </p:nvSpPr>
        <p:spPr/>
        <p:txBody>
          <a:bodyPr/>
          <a:lstStyle/>
          <a:p>
            <a:r>
              <a:rPr lang="en-US" altLang="ja-JP" dirty="0">
                <a:solidFill>
                  <a:schemeClr val="accent2"/>
                </a:solidFill>
              </a:rPr>
              <a:t>❼</a:t>
            </a:r>
            <a:endParaRPr lang="ja-JP" altLang="en-US">
              <a:solidFill>
                <a:schemeClr val="accent2"/>
              </a:solidFill>
            </a:endParaRPr>
          </a:p>
        </p:txBody>
      </p:sp>
      <p:sp>
        <p:nvSpPr>
          <p:cNvPr id="4" name="タイトル 3">
            <a:extLst>
              <a:ext uri="{FF2B5EF4-FFF2-40B4-BE49-F238E27FC236}">
                <a16:creationId xmlns:a16="http://schemas.microsoft.com/office/drawing/2014/main" id="{4AA343D5-2A72-DF4D-BB70-43932E0A5BE9}"/>
              </a:ext>
            </a:extLst>
          </p:cNvPr>
          <p:cNvSpPr>
            <a:spLocks noGrp="1"/>
          </p:cNvSpPr>
          <p:nvPr>
            <p:ph type="ctrTitle"/>
          </p:nvPr>
        </p:nvSpPr>
        <p:spPr/>
        <p:txBody>
          <a:bodyPr/>
          <a:lstStyle/>
          <a:p>
            <a:r>
              <a:rPr kumimoji="1" lang="ja-JP" altLang="en-US"/>
              <a:t>事故情報の収集（事故連絡票）</a:t>
            </a:r>
          </a:p>
        </p:txBody>
      </p:sp>
      <p:sp>
        <p:nvSpPr>
          <p:cNvPr id="19" name="テキスト プレースホルダー 26">
            <a:extLst>
              <a:ext uri="{FF2B5EF4-FFF2-40B4-BE49-F238E27FC236}">
                <a16:creationId xmlns:a16="http://schemas.microsoft.com/office/drawing/2014/main" id="{C1E31FA8-3136-4844-A427-BF223C201863}"/>
              </a:ext>
            </a:extLst>
          </p:cNvPr>
          <p:cNvSpPr txBox="1">
            <a:spLocks/>
          </p:cNvSpPr>
          <p:nvPr/>
        </p:nvSpPr>
        <p:spPr>
          <a:xfrm>
            <a:off x="7956000" y="0"/>
            <a:ext cx="1188000" cy="943200"/>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22-  </a:t>
            </a:r>
          </a:p>
          <a:p>
            <a:pPr fontAlgn="auto">
              <a:spcBef>
                <a:spcPts val="0"/>
              </a:spcBef>
              <a:spcAft>
                <a:spcPts val="0"/>
              </a:spcAft>
            </a:pPr>
            <a:r>
              <a:rPr lang="en-US" altLang="ja-JP" dirty="0"/>
              <a:t>   </a:t>
            </a:r>
            <a:r>
              <a:rPr lang="en-US" altLang="ja-JP" sz="2800" dirty="0"/>
              <a:t>23</a:t>
            </a:r>
            <a:endParaRPr lang="ja-JP" altLang="en-US" sz="2800"/>
          </a:p>
        </p:txBody>
      </p:sp>
      <p:pic>
        <p:nvPicPr>
          <p:cNvPr id="13" name="図 12" descr="時計 が含まれている画像&#10;&#10;自動的に生成された説明">
            <a:extLst>
              <a:ext uri="{FF2B5EF4-FFF2-40B4-BE49-F238E27FC236}">
                <a16:creationId xmlns:a16="http://schemas.microsoft.com/office/drawing/2014/main" id="{86A4F756-6744-1B47-93AE-E00FF7B4D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612" y="2006150"/>
            <a:ext cx="7418776" cy="2552331"/>
          </a:xfrm>
          <a:prstGeom prst="rect">
            <a:avLst/>
          </a:prstGeom>
        </p:spPr>
      </p:pic>
      <p:sp>
        <p:nvSpPr>
          <p:cNvPr id="12" name="テキスト ボックス 11">
            <a:extLst>
              <a:ext uri="{FF2B5EF4-FFF2-40B4-BE49-F238E27FC236}">
                <a16:creationId xmlns:a16="http://schemas.microsoft.com/office/drawing/2014/main" id="{7CD5CD7D-0A24-894C-87BE-0D451C6E52D7}"/>
              </a:ext>
            </a:extLst>
          </p:cNvPr>
          <p:cNvSpPr txBox="1"/>
          <p:nvPr/>
        </p:nvSpPr>
        <p:spPr>
          <a:xfrm>
            <a:off x="1186809" y="3683080"/>
            <a:ext cx="6770382" cy="769441"/>
          </a:xfrm>
          <a:prstGeom prst="rect">
            <a:avLst/>
          </a:prstGeom>
          <a:noFill/>
        </p:spPr>
        <p:txBody>
          <a:bodyPr wrap="square" rtlCol="0">
            <a:spAutoFit/>
          </a:bodyPr>
          <a:lstStyle/>
          <a:p>
            <a:pPr algn="l"/>
            <a:r>
              <a:rPr lang="ja-JP" altLang="en-US" sz="2200">
                <a:solidFill>
                  <a:schemeClr val="tx1">
                    <a:lumMod val="85000"/>
                    <a:lumOff val="15000"/>
                  </a:schemeClr>
                </a:solidFill>
                <a:latin typeface="+mj-ea"/>
                <a:ea typeface="+mj-ea"/>
              </a:rPr>
              <a:t>キャンパス内に限らず、学外、海外、通勤、通学の途中などで発生した事故についてもご報告ください</a:t>
            </a:r>
            <a:endParaRPr lang="en-US" altLang="ja-JP" sz="2200" dirty="0">
              <a:solidFill>
                <a:schemeClr val="tx1">
                  <a:lumMod val="85000"/>
                  <a:lumOff val="15000"/>
                </a:schemeClr>
              </a:solidFill>
              <a:latin typeface="+mj-ea"/>
              <a:ea typeface="+mj-ea"/>
            </a:endParaRPr>
          </a:p>
        </p:txBody>
      </p:sp>
      <p:sp>
        <p:nvSpPr>
          <p:cNvPr id="14" name="テキスト ボックス 13">
            <a:extLst>
              <a:ext uri="{FF2B5EF4-FFF2-40B4-BE49-F238E27FC236}">
                <a16:creationId xmlns:a16="http://schemas.microsoft.com/office/drawing/2014/main" id="{21397777-B19F-0546-9F26-507457328B5A}"/>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
        <p:nvSpPr>
          <p:cNvPr id="15" name="テキスト ボックス 14">
            <a:extLst>
              <a:ext uri="{FF2B5EF4-FFF2-40B4-BE49-F238E27FC236}">
                <a16:creationId xmlns:a16="http://schemas.microsoft.com/office/drawing/2014/main" id="{44604ECA-38F3-8D4C-869A-E99422B38C06}"/>
              </a:ext>
            </a:extLst>
          </p:cNvPr>
          <p:cNvSpPr txBox="1"/>
          <p:nvPr/>
        </p:nvSpPr>
        <p:spPr>
          <a:xfrm>
            <a:off x="1186809" y="5140014"/>
            <a:ext cx="6770382" cy="1107996"/>
          </a:xfrm>
          <a:prstGeom prst="rect">
            <a:avLst/>
          </a:prstGeom>
          <a:noFill/>
        </p:spPr>
        <p:txBody>
          <a:bodyPr wrap="square" rtlCol="0">
            <a:spAutoFit/>
          </a:bodyPr>
          <a:lstStyle/>
          <a:p>
            <a:pPr algn="l"/>
            <a:r>
              <a:rPr lang="ja-JP" altLang="en-US" sz="2200">
                <a:solidFill>
                  <a:schemeClr val="tx1">
                    <a:lumMod val="85000"/>
                    <a:lumOff val="15000"/>
                  </a:schemeClr>
                </a:solidFill>
                <a:latin typeface="+mj-ea"/>
                <a:ea typeface="+mj-ea"/>
              </a:rPr>
              <a:t>把握した事故情報</a:t>
            </a:r>
            <a:endParaRPr lang="en-US" altLang="ja-JP" sz="2200" dirty="0">
              <a:solidFill>
                <a:schemeClr val="tx1">
                  <a:lumMod val="85000"/>
                  <a:lumOff val="15000"/>
                </a:schemeClr>
              </a:solidFill>
              <a:latin typeface="+mj-ea"/>
              <a:ea typeface="+mj-ea"/>
            </a:endParaRPr>
          </a:p>
          <a:p>
            <a:pPr algn="l"/>
            <a:r>
              <a:rPr lang="ja-JP" altLang="en-US" sz="2200">
                <a:solidFill>
                  <a:schemeClr val="tx1">
                    <a:lumMod val="85000"/>
                    <a:lumOff val="15000"/>
                  </a:schemeClr>
                </a:solidFill>
                <a:latin typeface="+mj-ea"/>
                <a:ea typeface="+mj-ea"/>
              </a:rPr>
              <a:t>再発・未然防止として全学にフィードバック</a:t>
            </a:r>
            <a:endParaRPr lang="en-US" altLang="ja-JP" sz="2200" dirty="0">
              <a:solidFill>
                <a:schemeClr val="tx1">
                  <a:lumMod val="85000"/>
                  <a:lumOff val="15000"/>
                </a:schemeClr>
              </a:solidFill>
              <a:latin typeface="+mj-ea"/>
              <a:ea typeface="+mj-ea"/>
            </a:endParaRPr>
          </a:p>
          <a:p>
            <a:pPr algn="l"/>
            <a:r>
              <a:rPr lang="en-US" altLang="ja-JP" sz="2200" dirty="0">
                <a:solidFill>
                  <a:schemeClr val="tx1">
                    <a:lumMod val="85000"/>
                    <a:lumOff val="15000"/>
                  </a:schemeClr>
                </a:solidFill>
                <a:latin typeface="+mj-ea"/>
                <a:ea typeface="+mj-ea"/>
              </a:rPr>
              <a:t>※</a:t>
            </a:r>
            <a:r>
              <a:rPr lang="ja-JP" altLang="en-US" sz="2200">
                <a:solidFill>
                  <a:schemeClr val="tx1">
                    <a:lumMod val="85000"/>
                    <a:lumOff val="15000"/>
                  </a:schemeClr>
                </a:solidFill>
                <a:latin typeface="+mj-ea"/>
                <a:ea typeface="+mj-ea"/>
              </a:rPr>
              <a:t>個人がわかる情報は公表しません</a:t>
            </a:r>
            <a:endParaRPr lang="en-US" altLang="ja-JP" sz="2200" dirty="0">
              <a:solidFill>
                <a:schemeClr val="tx1">
                  <a:lumMod val="85000"/>
                  <a:lumOff val="15000"/>
                </a:schemeClr>
              </a:solidFill>
              <a:latin typeface="+mj-ea"/>
              <a:ea typeface="+mj-ea"/>
            </a:endParaRPr>
          </a:p>
        </p:txBody>
      </p:sp>
    </p:spTree>
    <p:extLst>
      <p:ext uri="{BB962C8B-B14F-4D97-AF65-F5344CB8AC3E}">
        <p14:creationId xmlns:p14="http://schemas.microsoft.com/office/powerpoint/2010/main" val="34501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11">
                                            <p:txEl>
                                              <p:pRg st="0" end="0"/>
                                            </p:txEl>
                                          </p:spTgt>
                                        </p:tgtEl>
                                        <p:attrNameLst>
                                          <p:attrName>style.opacity</p:attrName>
                                        </p:attrNameLst>
                                      </p:cBhvr>
                                      <p:to>
                                        <p:strVal val="0.25"/>
                                      </p:to>
                                    </p:set>
                                    <p:animEffect filter="image" prLst="opacity: 0.25">
                                      <p:cBhvr rctx="IE">
                                        <p:cTn id="7" dur="indefinite"/>
                                        <p:tgtEl>
                                          <p:spTgt spid="11">
                                            <p:txEl>
                                              <p:pRg st="0" end="0"/>
                                            </p:txEl>
                                          </p:spTgt>
                                        </p:tgtEl>
                                      </p:cBhvr>
                                    </p:animEffect>
                                  </p:childTnLst>
                                </p:cTn>
                              </p:par>
                              <p:par>
                                <p:cTn id="8" presetID="9" presetClass="emph" presetSubtype="0" nodeType="withEffect">
                                  <p:stCondLst>
                                    <p:cond delay="0"/>
                                  </p:stCondLst>
                                  <p:childTnLst>
                                    <p:set>
                                      <p:cBhvr>
                                        <p:cTn id="9" dur="indefinite"/>
                                        <p:tgtEl>
                                          <p:spTgt spid="11">
                                            <p:txEl>
                                              <p:pRg st="1" end="1"/>
                                            </p:txEl>
                                          </p:spTgt>
                                        </p:tgtEl>
                                        <p:attrNameLst>
                                          <p:attrName>style.opacity</p:attrName>
                                        </p:attrNameLst>
                                      </p:cBhvr>
                                      <p:to>
                                        <p:strVal val="0.25"/>
                                      </p:to>
                                    </p:set>
                                    <p:animEffect filter="image" prLst="opacity: 0.25">
                                      <p:cBhvr rctx="IE">
                                        <p:cTn id="10" dur="indefinite"/>
                                        <p:tgtEl>
                                          <p:spTgt spid="11">
                                            <p:txEl>
                                              <p:pRg st="1" end="1"/>
                                            </p:txEl>
                                          </p:spTgt>
                                        </p:tgtEl>
                                      </p:cBhvr>
                                    </p:animEffect>
                                  </p:childTnLst>
                                </p:cTn>
                              </p:par>
                              <p:par>
                                <p:cTn id="11" presetID="9" presetClass="emph" presetSubtype="0" nodeType="withEffect">
                                  <p:stCondLst>
                                    <p:cond delay="0"/>
                                  </p:stCondLst>
                                  <p:childTnLst>
                                    <p:set>
                                      <p:cBhvr>
                                        <p:cTn id="12" dur="indefinite"/>
                                        <p:tgtEl>
                                          <p:spTgt spid="11">
                                            <p:txEl>
                                              <p:pRg st="6" end="6"/>
                                            </p:txEl>
                                          </p:spTgt>
                                        </p:tgtEl>
                                        <p:attrNameLst>
                                          <p:attrName>style.opacity</p:attrName>
                                        </p:attrNameLst>
                                      </p:cBhvr>
                                      <p:to>
                                        <p:strVal val="0.25"/>
                                      </p:to>
                                    </p:set>
                                    <p:animEffect filter="image" prLst="opacity: 0.25">
                                      <p:cBhvr rctx="IE">
                                        <p:cTn id="13" dur="indefinite"/>
                                        <p:tgtEl>
                                          <p:spTgt spid="11">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11">
                                            <p:txEl>
                                              <p:pRg st="0" end="0"/>
                                            </p:txEl>
                                          </p:spTgt>
                                        </p:tgtEl>
                                        <p:attrNameLst>
                                          <p:attrName>style.opacity</p:attrName>
                                        </p:attrNameLst>
                                      </p:cBhvr>
                                      <p:to>
                                        <p:strVal val="0.75"/>
                                      </p:to>
                                    </p:set>
                                    <p:animEffect filter="image" prLst="opacity: 0.75">
                                      <p:cBhvr rctx="IE">
                                        <p:cTn id="18" dur="indefinite"/>
                                        <p:tgtEl>
                                          <p:spTgt spid="11">
                                            <p:txEl>
                                              <p:pRg st="0" end="0"/>
                                            </p:txEl>
                                          </p:spTgt>
                                        </p:tgtEl>
                                      </p:cBhvr>
                                    </p:animEffect>
                                  </p:childTnLst>
                                </p:cTn>
                              </p:par>
                              <p:par>
                                <p:cTn id="19" presetID="9" presetClass="emph" presetSubtype="0" nodeType="withEffect">
                                  <p:stCondLst>
                                    <p:cond delay="0"/>
                                  </p:stCondLst>
                                  <p:childTnLst>
                                    <p:set>
                                      <p:cBhvr>
                                        <p:cTn id="20" dur="indefinite"/>
                                        <p:tgtEl>
                                          <p:spTgt spid="11">
                                            <p:txEl>
                                              <p:pRg st="1" end="1"/>
                                            </p:txEl>
                                          </p:spTgt>
                                        </p:tgtEl>
                                        <p:attrNameLst>
                                          <p:attrName>style.opacity</p:attrName>
                                        </p:attrNameLst>
                                      </p:cBhvr>
                                      <p:to>
                                        <p:strVal val="0.75"/>
                                      </p:to>
                                    </p:set>
                                    <p:animEffect filter="image" prLst="opacity: 0.75">
                                      <p:cBhvr rctx="IE">
                                        <p:cTn id="21" dur="indefinite"/>
                                        <p:tgtEl>
                                          <p:spTgt spid="11">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mph" presetSubtype="0" nodeType="clickEffect">
                                  <p:stCondLst>
                                    <p:cond delay="0"/>
                                  </p:stCondLst>
                                  <p:childTnLst>
                                    <p:set>
                                      <p:cBhvr>
                                        <p:cTn id="34" dur="indefinite"/>
                                        <p:tgtEl>
                                          <p:spTgt spid="11">
                                            <p:txEl>
                                              <p:pRg st="6" end="6"/>
                                            </p:txEl>
                                          </p:spTgt>
                                        </p:tgtEl>
                                        <p:attrNameLst>
                                          <p:attrName>style.opacity</p:attrName>
                                        </p:attrNameLst>
                                      </p:cBhvr>
                                      <p:to>
                                        <p:strVal val="0.75"/>
                                      </p:to>
                                    </p:set>
                                    <p:animEffect filter="image" prLst="opacity: 0.75">
                                      <p:cBhvr rctx="IE">
                                        <p:cTn id="35" dur="indefinite"/>
                                        <p:tgtEl>
                                          <p:spTgt spid="11">
                                            <p:txEl>
                                              <p:pRg st="6" end="6"/>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B6E934B5-8657-CC4B-BABA-B66DE871C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4713" y="4009580"/>
            <a:ext cx="1463278" cy="2418259"/>
          </a:xfrm>
          <a:prstGeom prst="rect">
            <a:avLst/>
          </a:prstGeom>
        </p:spPr>
      </p:pic>
      <p:sp>
        <p:nvSpPr>
          <p:cNvPr id="2" name="縦書きテキスト プレースホルダー 1">
            <a:extLst>
              <a:ext uri="{FF2B5EF4-FFF2-40B4-BE49-F238E27FC236}">
                <a16:creationId xmlns:a16="http://schemas.microsoft.com/office/drawing/2014/main" id="{271005E5-F0D0-1F48-9DE4-588176B7C185}"/>
              </a:ext>
            </a:extLst>
          </p:cNvPr>
          <p:cNvSpPr>
            <a:spLocks noGrp="1"/>
          </p:cNvSpPr>
          <p:nvPr>
            <p:ph type="body" orient="vert" sz="quarter" idx="10"/>
          </p:nvPr>
        </p:nvSpPr>
        <p:spPr/>
        <p:txBody>
          <a:bodyPr/>
          <a:lstStyle/>
          <a:p>
            <a:r>
              <a:rPr kumimoji="1" lang="en-US" altLang="ja-JP" dirty="0"/>
              <a:t>❽</a:t>
            </a:r>
            <a:endParaRPr kumimoji="1" lang="ja-JP" altLang="en-US"/>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Autofit/>
          </a:bodyPr>
          <a:lstStyle/>
          <a:p>
            <a:r>
              <a:rPr lang="ja-JP" altLang="en-US" b="1">
                <a:solidFill>
                  <a:srgbClr val="000000"/>
                </a:solidFill>
              </a:rPr>
              <a:t>産業医</a:t>
            </a:r>
            <a:r>
              <a:rPr lang="ja-JP" altLang="en-US" b="1" dirty="0">
                <a:solidFill>
                  <a:srgbClr val="000000"/>
                </a:solidFill>
              </a:rPr>
              <a:t>と</a:t>
            </a:r>
            <a:r>
              <a:rPr lang="ja-JP" altLang="en-US" b="1">
                <a:solidFill>
                  <a:srgbClr val="000000"/>
                </a:solidFill>
              </a:rPr>
              <a:t>産業医巡視</a:t>
            </a:r>
            <a:endParaRPr kumimoji="1" lang="ja-JP" altLang="en-US" dirty="0"/>
          </a:p>
        </p:txBody>
      </p:sp>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sz="quarter" idx="12"/>
          </p:nvPr>
        </p:nvSpPr>
        <p:spPr>
          <a:xfrm>
            <a:off x="468000" y="1079999"/>
            <a:ext cx="4960569" cy="2820381"/>
          </a:xfrm>
        </p:spPr>
        <p:txBody>
          <a:bodyPr>
            <a:noAutofit/>
          </a:bodyPr>
          <a:lstStyle/>
          <a:p>
            <a:pPr marL="355600" indent="-347663">
              <a:lnSpc>
                <a:spcPct val="100000"/>
              </a:lnSpc>
              <a:buClr>
                <a:schemeClr val="accent2"/>
              </a:buClr>
            </a:pPr>
            <a:r>
              <a:rPr lang="ja-JP" altLang="en-US">
                <a:solidFill>
                  <a:srgbClr val="000000"/>
                </a:solidFill>
              </a:rPr>
              <a:t>事業場に「産業医」が選任されている。</a:t>
            </a:r>
          </a:p>
          <a:p>
            <a:pPr marL="355600" indent="-347663">
              <a:lnSpc>
                <a:spcPct val="100000"/>
              </a:lnSpc>
              <a:buClr>
                <a:schemeClr val="accent2"/>
              </a:buClr>
            </a:pPr>
            <a:r>
              <a:rPr lang="ja-JP" altLang="en-US">
                <a:solidFill>
                  <a:srgbClr val="000000"/>
                </a:solidFill>
              </a:rPr>
              <a:t>「事業場札幌キャンパス等」では月</a:t>
            </a:r>
            <a:r>
              <a:rPr lang="en-US" altLang="ja-JP" dirty="0">
                <a:solidFill>
                  <a:srgbClr val="000000"/>
                </a:solidFill>
              </a:rPr>
              <a:t>1</a:t>
            </a:r>
            <a:r>
              <a:rPr lang="ja-JP" altLang="en-US">
                <a:solidFill>
                  <a:srgbClr val="000000"/>
                </a:solidFill>
              </a:rPr>
              <a:t>回、産業医巡視が行われる。</a:t>
            </a:r>
          </a:p>
          <a:p>
            <a:pPr marL="355600" indent="-347663">
              <a:lnSpc>
                <a:spcPct val="100000"/>
              </a:lnSpc>
              <a:buClr>
                <a:schemeClr val="accent2"/>
              </a:buClr>
            </a:pPr>
            <a:r>
              <a:rPr lang="ja-JP" altLang="en-US">
                <a:solidFill>
                  <a:srgbClr val="000000"/>
                </a:solidFill>
              </a:rPr>
              <a:t>改善の必要が生じた箇所については安全主任者の責任で改善する。</a:t>
            </a:r>
            <a:endParaRPr lang="ja-JP" altLang="en-US" dirty="0"/>
          </a:p>
        </p:txBody>
      </p:sp>
      <p:sp>
        <p:nvSpPr>
          <p:cNvPr id="61" name="テキスト ボックス 60">
            <a:extLst>
              <a:ext uri="{FF2B5EF4-FFF2-40B4-BE49-F238E27FC236}">
                <a16:creationId xmlns:a16="http://schemas.microsoft.com/office/drawing/2014/main" id="{A664C3C9-6F84-9B4C-B2E5-AF669764527A}"/>
              </a:ext>
            </a:extLst>
          </p:cNvPr>
          <p:cNvSpPr txBox="1"/>
          <p:nvPr/>
        </p:nvSpPr>
        <p:spPr>
          <a:xfrm>
            <a:off x="2953905" y="4890949"/>
            <a:ext cx="1584175" cy="369332"/>
          </a:xfrm>
          <a:prstGeom prst="rect">
            <a:avLst/>
          </a:prstGeom>
          <a:noFill/>
        </p:spPr>
        <p:txBody>
          <a:bodyPr wrap="square" rtlCol="0">
            <a:spAutoFit/>
          </a:bodyPr>
          <a:lstStyle/>
          <a:p>
            <a:r>
              <a:rPr kumimoji="1" lang="ja-JP" altLang="en-US">
                <a:latin typeface="+mn-ea"/>
                <a:ea typeface="+mn-ea"/>
              </a:rPr>
              <a:t>視</a:t>
            </a:r>
            <a:r>
              <a:rPr lang="ja-JP" altLang="en-US">
                <a:latin typeface="+mn-ea"/>
                <a:ea typeface="+mn-ea"/>
              </a:rPr>
              <a:t>産業医巡</a:t>
            </a:r>
            <a:endParaRPr kumimoji="1" lang="ja-JP" altLang="en-US">
              <a:latin typeface="+mn-ea"/>
              <a:ea typeface="+mn-ea"/>
            </a:endParaRPr>
          </a:p>
        </p:txBody>
      </p:sp>
      <p:sp>
        <p:nvSpPr>
          <p:cNvPr id="73" name="テキスト ボックス 72">
            <a:extLst>
              <a:ext uri="{FF2B5EF4-FFF2-40B4-BE49-F238E27FC236}">
                <a16:creationId xmlns:a16="http://schemas.microsoft.com/office/drawing/2014/main" id="{309D5D1E-AF81-F34C-A410-6D02974DD405}"/>
              </a:ext>
            </a:extLst>
          </p:cNvPr>
          <p:cNvSpPr txBox="1"/>
          <p:nvPr/>
        </p:nvSpPr>
        <p:spPr>
          <a:xfrm>
            <a:off x="8048187" y="4890949"/>
            <a:ext cx="755437" cy="400110"/>
          </a:xfrm>
          <a:prstGeom prst="rect">
            <a:avLst/>
          </a:prstGeom>
          <a:noFill/>
        </p:spPr>
        <p:txBody>
          <a:bodyPr wrap="square" rtlCol="0">
            <a:spAutoFit/>
          </a:bodyPr>
          <a:lstStyle/>
          <a:p>
            <a:r>
              <a:rPr kumimoji="1" lang="ja-JP" altLang="en-US" sz="2000">
                <a:solidFill>
                  <a:schemeClr val="accent4"/>
                </a:solidFill>
                <a:latin typeface="+mn-ea"/>
                <a:ea typeface="+mn-ea"/>
              </a:rPr>
              <a:t>改善</a:t>
            </a:r>
          </a:p>
        </p:txBody>
      </p:sp>
      <p:sp>
        <p:nvSpPr>
          <p:cNvPr id="28" name="テキスト プレースホルダー 26">
            <a:extLst>
              <a:ext uri="{FF2B5EF4-FFF2-40B4-BE49-F238E27FC236}">
                <a16:creationId xmlns:a16="http://schemas.microsoft.com/office/drawing/2014/main" id="{D83DB666-F151-4240-AA06-C11638B07B21}"/>
              </a:ext>
            </a:extLst>
          </p:cNvPr>
          <p:cNvSpPr txBox="1">
            <a:spLocks/>
          </p:cNvSpPr>
          <p:nvPr/>
        </p:nvSpPr>
        <p:spPr>
          <a:xfrm>
            <a:off x="7956000" y="0"/>
            <a:ext cx="1188000" cy="943200"/>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24</a:t>
            </a:r>
            <a:endParaRPr lang="ja-JP" altLang="en-US" sz="2800"/>
          </a:p>
        </p:txBody>
      </p:sp>
      <p:grpSp>
        <p:nvGrpSpPr>
          <p:cNvPr id="14" name="グループ化 13">
            <a:extLst>
              <a:ext uri="{FF2B5EF4-FFF2-40B4-BE49-F238E27FC236}">
                <a16:creationId xmlns:a16="http://schemas.microsoft.com/office/drawing/2014/main" id="{04604626-948F-8346-B2FB-3AAADB198C65}"/>
              </a:ext>
            </a:extLst>
          </p:cNvPr>
          <p:cNvGrpSpPr/>
          <p:nvPr/>
        </p:nvGrpSpPr>
        <p:grpSpPr>
          <a:xfrm>
            <a:off x="5428579" y="1297717"/>
            <a:ext cx="2966692" cy="4785537"/>
            <a:chOff x="5428579" y="1297717"/>
            <a:chExt cx="2966692" cy="4785537"/>
          </a:xfrm>
        </p:grpSpPr>
        <p:grpSp>
          <p:nvGrpSpPr>
            <p:cNvPr id="31" name="グループ化 30">
              <a:extLst>
                <a:ext uri="{FF2B5EF4-FFF2-40B4-BE49-F238E27FC236}">
                  <a16:creationId xmlns:a16="http://schemas.microsoft.com/office/drawing/2014/main" id="{2B80F659-09F5-DC44-A687-1C9557C049CD}"/>
                </a:ext>
              </a:extLst>
            </p:cNvPr>
            <p:cNvGrpSpPr/>
            <p:nvPr/>
          </p:nvGrpSpPr>
          <p:grpSpPr>
            <a:xfrm>
              <a:off x="5428579" y="1297717"/>
              <a:ext cx="2966692" cy="1218127"/>
              <a:chOff x="5428579" y="1297717"/>
              <a:chExt cx="2966692" cy="1218127"/>
            </a:xfrm>
          </p:grpSpPr>
          <p:grpSp>
            <p:nvGrpSpPr>
              <p:cNvPr id="32" name="グループ化 31">
                <a:extLst>
                  <a:ext uri="{FF2B5EF4-FFF2-40B4-BE49-F238E27FC236}">
                    <a16:creationId xmlns:a16="http://schemas.microsoft.com/office/drawing/2014/main" id="{7C739157-0D16-6542-9F55-B18A1B436A13}"/>
                  </a:ext>
                </a:extLst>
              </p:cNvPr>
              <p:cNvGrpSpPr/>
              <p:nvPr/>
            </p:nvGrpSpPr>
            <p:grpSpPr>
              <a:xfrm>
                <a:off x="5428579" y="1297717"/>
                <a:ext cx="2966692" cy="1218127"/>
                <a:chOff x="5428579" y="1332537"/>
                <a:chExt cx="2966692" cy="1218127"/>
              </a:xfrm>
            </p:grpSpPr>
            <p:sp>
              <p:nvSpPr>
                <p:cNvPr id="34" name="テキスト ボックス 33">
                  <a:extLst>
                    <a:ext uri="{FF2B5EF4-FFF2-40B4-BE49-F238E27FC236}">
                      <a16:creationId xmlns:a16="http://schemas.microsoft.com/office/drawing/2014/main" id="{C5F8E422-BD05-2443-8D13-687A14B3AC49}"/>
                    </a:ext>
                  </a:extLst>
                </p:cNvPr>
                <p:cNvSpPr txBox="1"/>
                <p:nvPr/>
              </p:nvSpPr>
              <p:spPr>
                <a:xfrm>
                  <a:off x="5941540" y="1332537"/>
                  <a:ext cx="1940771"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kumimoji="1" lang="ja-JP" altLang="en-US" sz="2000">
                      <a:latin typeface="+mn-ea"/>
                      <a:ea typeface="+mn-ea"/>
                    </a:rPr>
                    <a:t>事業者（総長）</a:t>
                  </a:r>
                </a:p>
              </p:txBody>
            </p:sp>
            <p:sp>
              <p:nvSpPr>
                <p:cNvPr id="35" name="テキスト ボックス 34">
                  <a:extLst>
                    <a:ext uri="{FF2B5EF4-FFF2-40B4-BE49-F238E27FC236}">
                      <a16:creationId xmlns:a16="http://schemas.microsoft.com/office/drawing/2014/main" id="{DB78113D-484A-8347-B042-ECF1737F0518}"/>
                    </a:ext>
                  </a:extLst>
                </p:cNvPr>
                <p:cNvSpPr txBox="1"/>
                <p:nvPr/>
              </p:nvSpPr>
              <p:spPr>
                <a:xfrm>
                  <a:off x="5428579" y="2097481"/>
                  <a:ext cx="2966692"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a:solidFill>
                        <a:srgbClr val="000000"/>
                      </a:solidFill>
                      <a:latin typeface="+mn-ea"/>
                      <a:ea typeface="+mn-ea"/>
                    </a:rPr>
                    <a:t>首席総括安全衛生管理者</a:t>
                  </a:r>
                  <a:endParaRPr kumimoji="1" lang="ja-JP" altLang="en-US" sz="2000">
                    <a:latin typeface="+mn-ea"/>
                    <a:ea typeface="+mn-ea"/>
                  </a:endParaRPr>
                </a:p>
              </p:txBody>
            </p:sp>
          </p:grpSp>
          <p:cxnSp>
            <p:nvCxnSpPr>
              <p:cNvPr id="33" name="直線コネクタ 32">
                <a:extLst>
                  <a:ext uri="{FF2B5EF4-FFF2-40B4-BE49-F238E27FC236}">
                    <a16:creationId xmlns:a16="http://schemas.microsoft.com/office/drawing/2014/main" id="{4A2122EC-C74A-6145-B5F2-8064F589DABF}"/>
                  </a:ext>
                </a:extLst>
              </p:cNvPr>
              <p:cNvCxnSpPr>
                <a:stCxn id="34" idx="2"/>
                <a:endCxn id="35" idx="0"/>
              </p:cNvCxnSpPr>
              <p:nvPr/>
            </p:nvCxnSpPr>
            <p:spPr>
              <a:xfrm flipH="1">
                <a:off x="6911925" y="1750900"/>
                <a:ext cx="1" cy="311761"/>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6" name="グループ化 35">
              <a:extLst>
                <a:ext uri="{FF2B5EF4-FFF2-40B4-BE49-F238E27FC236}">
                  <a16:creationId xmlns:a16="http://schemas.microsoft.com/office/drawing/2014/main" id="{22D7A444-AF1F-A448-8415-078770017B8D}"/>
                </a:ext>
              </a:extLst>
            </p:cNvPr>
            <p:cNvGrpSpPr/>
            <p:nvPr/>
          </p:nvGrpSpPr>
          <p:grpSpPr>
            <a:xfrm>
              <a:off x="5556819" y="2512681"/>
              <a:ext cx="2710212" cy="1112179"/>
              <a:chOff x="5556815" y="2512681"/>
              <a:chExt cx="2710212" cy="1112179"/>
            </a:xfrm>
          </p:grpSpPr>
          <p:sp>
            <p:nvSpPr>
              <p:cNvPr id="37" name="テキスト ボックス 36">
                <a:extLst>
                  <a:ext uri="{FF2B5EF4-FFF2-40B4-BE49-F238E27FC236}">
                    <a16:creationId xmlns:a16="http://schemas.microsoft.com/office/drawing/2014/main" id="{7E32E67B-AB92-074E-9F5C-D296C3E7A4D5}"/>
                  </a:ext>
                </a:extLst>
              </p:cNvPr>
              <p:cNvSpPr txBox="1"/>
              <p:nvPr/>
            </p:nvSpPr>
            <p:spPr>
              <a:xfrm>
                <a:off x="5556815" y="2863901"/>
                <a:ext cx="2710212" cy="760959"/>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a:solidFill>
                      <a:srgbClr val="000000"/>
                    </a:solidFill>
                    <a:latin typeface="+mn-ea"/>
                    <a:ea typeface="+mn-ea"/>
                  </a:rPr>
                  <a:t>総括安全衛生管理者／</a:t>
                </a:r>
                <a:endParaRPr lang="en-US" altLang="ja-JP" sz="2000" dirty="0">
                  <a:solidFill>
                    <a:srgbClr val="000000"/>
                  </a:solidFill>
                  <a:latin typeface="+mn-ea"/>
                  <a:ea typeface="+mn-ea"/>
                </a:endParaRPr>
              </a:p>
              <a:p>
                <a:pPr algn="ctr"/>
                <a:r>
                  <a:rPr kumimoji="1" lang="ja-JP" altLang="en-US" sz="2000">
                    <a:solidFill>
                      <a:srgbClr val="000000"/>
                    </a:solidFill>
                    <a:latin typeface="+mn-ea"/>
                    <a:ea typeface="+mn-ea"/>
                  </a:rPr>
                  <a:t>安全衛生管理者／船長</a:t>
                </a:r>
                <a:endParaRPr kumimoji="1" lang="ja-JP" altLang="en-US" sz="2000">
                  <a:latin typeface="+mn-ea"/>
                  <a:ea typeface="+mn-ea"/>
                </a:endParaRPr>
              </a:p>
            </p:txBody>
          </p:sp>
          <p:cxnSp>
            <p:nvCxnSpPr>
              <p:cNvPr id="38" name="直線コネクタ 37">
                <a:extLst>
                  <a:ext uri="{FF2B5EF4-FFF2-40B4-BE49-F238E27FC236}">
                    <a16:creationId xmlns:a16="http://schemas.microsoft.com/office/drawing/2014/main" id="{9BF5CE6B-8884-C340-8D01-475F6C79B83F}"/>
                  </a:ext>
                </a:extLst>
              </p:cNvPr>
              <p:cNvCxnSpPr>
                <a:cxnSpLocks/>
                <a:endCxn id="37" idx="0"/>
              </p:cNvCxnSpPr>
              <p:nvPr/>
            </p:nvCxnSpPr>
            <p:spPr>
              <a:xfrm flipH="1">
                <a:off x="6911921" y="2512681"/>
                <a:ext cx="2" cy="35122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9" name="グループ化 38">
              <a:extLst>
                <a:ext uri="{FF2B5EF4-FFF2-40B4-BE49-F238E27FC236}">
                  <a16:creationId xmlns:a16="http://schemas.microsoft.com/office/drawing/2014/main" id="{26DEB545-A7DF-9A44-9D3A-CE1B8640493C}"/>
                </a:ext>
              </a:extLst>
            </p:cNvPr>
            <p:cNvGrpSpPr/>
            <p:nvPr/>
          </p:nvGrpSpPr>
          <p:grpSpPr>
            <a:xfrm>
              <a:off x="6198021" y="3623881"/>
              <a:ext cx="1427809" cy="825926"/>
              <a:chOff x="6198019" y="3535995"/>
              <a:chExt cx="1427809" cy="825926"/>
            </a:xfrm>
          </p:grpSpPr>
          <p:sp>
            <p:nvSpPr>
              <p:cNvPr id="40" name="テキスト ボックス 39">
                <a:extLst>
                  <a:ext uri="{FF2B5EF4-FFF2-40B4-BE49-F238E27FC236}">
                    <a16:creationId xmlns:a16="http://schemas.microsoft.com/office/drawing/2014/main" id="{4719BEF2-689D-8242-BD99-3EA31EDAA3FF}"/>
                  </a:ext>
                </a:extLst>
              </p:cNvPr>
              <p:cNvSpPr txBox="1"/>
              <p:nvPr/>
            </p:nvSpPr>
            <p:spPr>
              <a:xfrm>
                <a:off x="6198019" y="3908738"/>
                <a:ext cx="1427809"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a:solidFill>
                      <a:srgbClr val="000000"/>
                    </a:solidFill>
                    <a:latin typeface="+mn-ea"/>
                    <a:ea typeface="+mn-ea"/>
                  </a:rPr>
                  <a:t>安全監督者</a:t>
                </a:r>
                <a:endParaRPr kumimoji="1" lang="ja-JP" altLang="en-US" sz="2000">
                  <a:latin typeface="+mn-ea"/>
                  <a:ea typeface="+mn-ea"/>
                </a:endParaRPr>
              </a:p>
            </p:txBody>
          </p:sp>
          <p:cxnSp>
            <p:nvCxnSpPr>
              <p:cNvPr id="41" name="直線コネクタ 40">
                <a:extLst>
                  <a:ext uri="{FF2B5EF4-FFF2-40B4-BE49-F238E27FC236}">
                    <a16:creationId xmlns:a16="http://schemas.microsoft.com/office/drawing/2014/main" id="{55EFDEA5-8F67-614B-90CB-9B7F836F176C}"/>
                  </a:ext>
                </a:extLst>
              </p:cNvPr>
              <p:cNvCxnSpPr/>
              <p:nvPr/>
            </p:nvCxnSpPr>
            <p:spPr>
              <a:xfrm flipH="1">
                <a:off x="6911924" y="3535995"/>
                <a:ext cx="1" cy="373316"/>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2" name="グループ化 41">
              <a:extLst>
                <a:ext uri="{FF2B5EF4-FFF2-40B4-BE49-F238E27FC236}">
                  <a16:creationId xmlns:a16="http://schemas.microsoft.com/office/drawing/2014/main" id="{B9D31790-F39F-9C44-A894-8F9A57EF9635}"/>
                </a:ext>
              </a:extLst>
            </p:cNvPr>
            <p:cNvGrpSpPr/>
            <p:nvPr/>
          </p:nvGrpSpPr>
          <p:grpSpPr>
            <a:xfrm>
              <a:off x="6198021" y="4448284"/>
              <a:ext cx="1427809" cy="830243"/>
              <a:chOff x="6198016" y="4298824"/>
              <a:chExt cx="1427809" cy="830243"/>
            </a:xfrm>
          </p:grpSpPr>
          <p:cxnSp>
            <p:nvCxnSpPr>
              <p:cNvPr id="44" name="直線コネクタ 43">
                <a:extLst>
                  <a:ext uri="{FF2B5EF4-FFF2-40B4-BE49-F238E27FC236}">
                    <a16:creationId xmlns:a16="http://schemas.microsoft.com/office/drawing/2014/main" id="{792E0F2C-6E31-2A43-9759-0F6D879F6ADF}"/>
                  </a:ext>
                </a:extLst>
              </p:cNvPr>
              <p:cNvCxnSpPr/>
              <p:nvPr/>
            </p:nvCxnSpPr>
            <p:spPr>
              <a:xfrm flipH="1">
                <a:off x="6911924" y="4298824"/>
                <a:ext cx="1" cy="373316"/>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496F87CD-E58D-7D4F-A801-345C65E5E965}"/>
                  </a:ext>
                </a:extLst>
              </p:cNvPr>
              <p:cNvSpPr txBox="1"/>
              <p:nvPr/>
            </p:nvSpPr>
            <p:spPr>
              <a:xfrm>
                <a:off x="6198016" y="4675884"/>
                <a:ext cx="1427809"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a:solidFill>
                      <a:srgbClr val="000000"/>
                    </a:solidFill>
                    <a:latin typeface="+mn-ea"/>
                    <a:ea typeface="+mn-ea"/>
                  </a:rPr>
                  <a:t>安全主任者</a:t>
                </a:r>
                <a:endParaRPr kumimoji="1" lang="ja-JP" altLang="en-US" sz="2000">
                  <a:latin typeface="+mn-ea"/>
                  <a:ea typeface="+mn-ea"/>
                </a:endParaRPr>
              </a:p>
            </p:txBody>
          </p:sp>
        </p:grpSp>
        <p:grpSp>
          <p:nvGrpSpPr>
            <p:cNvPr id="45" name="グループ化 44">
              <a:extLst>
                <a:ext uri="{FF2B5EF4-FFF2-40B4-BE49-F238E27FC236}">
                  <a16:creationId xmlns:a16="http://schemas.microsoft.com/office/drawing/2014/main" id="{125DEE4F-93F8-E14C-8FB9-927D0E82223A}"/>
                </a:ext>
              </a:extLst>
            </p:cNvPr>
            <p:cNvGrpSpPr/>
            <p:nvPr/>
          </p:nvGrpSpPr>
          <p:grpSpPr>
            <a:xfrm>
              <a:off x="6069781" y="5256755"/>
              <a:ext cx="1684289" cy="826499"/>
              <a:chOff x="6062623" y="5229651"/>
              <a:chExt cx="1684289" cy="826499"/>
            </a:xfrm>
          </p:grpSpPr>
          <p:cxnSp>
            <p:nvCxnSpPr>
              <p:cNvPr id="47" name="直線コネクタ 46">
                <a:extLst>
                  <a:ext uri="{FF2B5EF4-FFF2-40B4-BE49-F238E27FC236}">
                    <a16:creationId xmlns:a16="http://schemas.microsoft.com/office/drawing/2014/main" id="{BB1DB345-61B9-4D47-84A4-56933C6A7FC9}"/>
                  </a:ext>
                </a:extLst>
              </p:cNvPr>
              <p:cNvCxnSpPr/>
              <p:nvPr/>
            </p:nvCxnSpPr>
            <p:spPr>
              <a:xfrm flipH="1">
                <a:off x="6904768" y="5229651"/>
                <a:ext cx="1" cy="373316"/>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66F5367D-989E-3F4B-830B-B0E731EA5C02}"/>
                  </a:ext>
                </a:extLst>
              </p:cNvPr>
              <p:cNvSpPr txBox="1"/>
              <p:nvPr/>
            </p:nvSpPr>
            <p:spPr>
              <a:xfrm>
                <a:off x="6062623" y="5602967"/>
                <a:ext cx="1684289" cy="453183"/>
              </a:xfrm>
              <a:prstGeom prst="rect">
                <a:avLst/>
              </a:prstGeom>
              <a:solidFill>
                <a:srgbClr val="FFC000">
                  <a:alpha val="40000"/>
                </a:srgbClr>
              </a:solidFill>
            </p:spPr>
            <p:txBody>
              <a:bodyPr vert="horz" wrap="none" lIns="72000" tIns="72000" rIns="72000" bIns="72000" rtlCol="0" anchor="ctr" anchorCtr="1">
                <a:spAutoFit/>
              </a:bodyPr>
              <a:lstStyle/>
              <a:p>
                <a:pPr algn="ctr"/>
                <a:r>
                  <a:rPr lang="ja-JP" altLang="en-US" sz="2000">
                    <a:solidFill>
                      <a:srgbClr val="000000"/>
                    </a:solidFill>
                    <a:latin typeface="+mn-ea"/>
                    <a:ea typeface="+mn-ea"/>
                  </a:rPr>
                  <a:t>職員・学生等</a:t>
                </a:r>
                <a:endParaRPr kumimoji="1" lang="ja-JP" altLang="en-US" sz="2000">
                  <a:latin typeface="+mn-ea"/>
                  <a:ea typeface="+mn-ea"/>
                </a:endParaRPr>
              </a:p>
            </p:txBody>
          </p:sp>
        </p:grpSp>
      </p:grpSp>
      <p:sp>
        <p:nvSpPr>
          <p:cNvPr id="23" name="テキスト ボックス 22">
            <a:extLst>
              <a:ext uri="{FF2B5EF4-FFF2-40B4-BE49-F238E27FC236}">
                <a16:creationId xmlns:a16="http://schemas.microsoft.com/office/drawing/2014/main" id="{16879C98-E1B3-4746-BC13-2F039347A1A3}"/>
              </a:ext>
            </a:extLst>
          </p:cNvPr>
          <p:cNvSpPr txBox="1"/>
          <p:nvPr/>
        </p:nvSpPr>
        <p:spPr>
          <a:xfrm>
            <a:off x="1758633" y="6083254"/>
            <a:ext cx="1035437" cy="489534"/>
          </a:xfrm>
          <a:prstGeom prst="rect">
            <a:avLst/>
          </a:prstGeom>
          <a:solidFill>
            <a:schemeClr val="accent2">
              <a:lumMod val="60000"/>
              <a:lumOff val="40000"/>
            </a:schemeClr>
          </a:solidFill>
        </p:spPr>
        <p:txBody>
          <a:bodyPr vert="horz" wrap="square" lIns="108000" tIns="108000" rIns="72000" bIns="72000" rtlCol="0" anchor="ctr" anchorCtr="1">
            <a:spAutoFit/>
          </a:bodyPr>
          <a:lstStyle/>
          <a:p>
            <a:pPr algn="ctr"/>
            <a:r>
              <a:rPr lang="ja-JP" altLang="en-US" sz="2000">
                <a:solidFill>
                  <a:srgbClr val="000000"/>
                </a:solidFill>
                <a:latin typeface="+mn-ea"/>
                <a:ea typeface="+mn-ea"/>
              </a:rPr>
              <a:t>産業医</a:t>
            </a:r>
            <a:endParaRPr kumimoji="1" lang="ja-JP" altLang="en-US" sz="2000">
              <a:latin typeface="+mn-ea"/>
              <a:ea typeface="+mn-ea"/>
            </a:endParaRPr>
          </a:p>
        </p:txBody>
      </p:sp>
      <p:sp>
        <p:nvSpPr>
          <p:cNvPr id="48" name="右矢印 47">
            <a:extLst>
              <a:ext uri="{FF2B5EF4-FFF2-40B4-BE49-F238E27FC236}">
                <a16:creationId xmlns:a16="http://schemas.microsoft.com/office/drawing/2014/main" id="{D912EB0C-0DF9-0742-97E0-0D86CA52E16F}"/>
              </a:ext>
            </a:extLst>
          </p:cNvPr>
          <p:cNvSpPr/>
          <p:nvPr/>
        </p:nvSpPr>
        <p:spPr>
          <a:xfrm>
            <a:off x="7712001" y="4924772"/>
            <a:ext cx="414303" cy="23033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B293D984-A0BD-C04A-A961-D1806DC82237}"/>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155350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4">
                                            <p:txEl>
                                              <p:pRg st="0" end="0"/>
                                            </p:txEl>
                                          </p:spTgt>
                                        </p:tgtEl>
                                        <p:attrNameLst>
                                          <p:attrName>style.opacity</p:attrName>
                                        </p:attrNameLst>
                                      </p:cBhvr>
                                      <p:to>
                                        <p:strVal val="0.25"/>
                                      </p:to>
                                    </p:set>
                                    <p:animEffect filter="image" prLst="opacity: 0.25">
                                      <p:cBhvr rctx="IE">
                                        <p:cTn id="7" dur="indefinite"/>
                                        <p:tgtEl>
                                          <p:spTgt spid="4">
                                            <p:txEl>
                                              <p:pRg st="0" end="0"/>
                                            </p:txEl>
                                          </p:spTgt>
                                        </p:tgtEl>
                                      </p:cBhvr>
                                    </p:animEffect>
                                  </p:childTnLst>
                                </p:cTn>
                              </p:par>
                              <p:par>
                                <p:cTn id="8" presetID="9" presetClass="emph" presetSubtype="0" nodeType="withEffect">
                                  <p:stCondLst>
                                    <p:cond delay="0"/>
                                  </p:stCondLst>
                                  <p:childTnLst>
                                    <p:set>
                                      <p:cBhvr>
                                        <p:cTn id="9" dur="indefinite"/>
                                        <p:tgtEl>
                                          <p:spTgt spid="4">
                                            <p:txEl>
                                              <p:pRg st="1" end="1"/>
                                            </p:txEl>
                                          </p:spTgt>
                                        </p:tgtEl>
                                        <p:attrNameLst>
                                          <p:attrName>style.opacity</p:attrName>
                                        </p:attrNameLst>
                                      </p:cBhvr>
                                      <p:to>
                                        <p:strVal val="0.25"/>
                                      </p:to>
                                    </p:set>
                                    <p:animEffect filter="image" prLst="opacity: 0.25">
                                      <p:cBhvr rctx="IE">
                                        <p:cTn id="10" dur="indefinite"/>
                                        <p:tgtEl>
                                          <p:spTgt spid="4">
                                            <p:txEl>
                                              <p:pRg st="1" end="1"/>
                                            </p:txEl>
                                          </p:spTgt>
                                        </p:tgtEl>
                                      </p:cBhvr>
                                    </p:animEffect>
                                  </p:childTnLst>
                                </p:cTn>
                              </p:par>
                              <p:par>
                                <p:cTn id="11" presetID="9" presetClass="emph" presetSubtype="0" nodeType="withEffect">
                                  <p:stCondLst>
                                    <p:cond delay="0"/>
                                  </p:stCondLst>
                                  <p:childTnLst>
                                    <p:set>
                                      <p:cBhvr>
                                        <p:cTn id="12" dur="indefinite"/>
                                        <p:tgtEl>
                                          <p:spTgt spid="4">
                                            <p:txEl>
                                              <p:pRg st="2" end="2"/>
                                            </p:txEl>
                                          </p:spTgt>
                                        </p:tgtEl>
                                        <p:attrNameLst>
                                          <p:attrName>style.opacity</p:attrName>
                                        </p:attrNameLst>
                                      </p:cBhvr>
                                      <p:to>
                                        <p:strVal val="0.25"/>
                                      </p:to>
                                    </p:set>
                                    <p:animEffect filter="image" prLst="opacity: 0.25">
                                      <p:cBhvr rctx="IE">
                                        <p:cTn id="13" dur="indefinite"/>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4">
                                            <p:txEl>
                                              <p:pRg st="0" end="0"/>
                                            </p:txEl>
                                          </p:spTgt>
                                        </p:tgtEl>
                                        <p:attrNameLst>
                                          <p:attrName>style.opacity</p:attrName>
                                        </p:attrNameLst>
                                      </p:cBhvr>
                                      <p:to>
                                        <p:strVal val="0.75"/>
                                      </p:to>
                                    </p:set>
                                    <p:animEffect filter="image" prLst="opacity: 0.75">
                                      <p:cBhvr rctx="IE">
                                        <p:cTn id="18" dur="indefinite"/>
                                        <p:tgtEl>
                                          <p:spTgt spid="4">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p:cTn id="28" dur="indefinite"/>
                                        <p:tgtEl>
                                          <p:spTgt spid="4">
                                            <p:txEl>
                                              <p:pRg st="1" end="1"/>
                                            </p:txEl>
                                          </p:spTgt>
                                        </p:tgtEl>
                                        <p:attrNameLst>
                                          <p:attrName>style.opacity</p:attrName>
                                        </p:attrNameLst>
                                      </p:cBhvr>
                                      <p:to>
                                        <p:strVal val="0.75"/>
                                      </p:to>
                                    </p:set>
                                    <p:animEffect filter="image" prLst="opacity: 0.75">
                                      <p:cBhvr rctx="IE">
                                        <p:cTn id="29" dur="indefinite"/>
                                        <p:tgtEl>
                                          <p:spTgt spid="4">
                                            <p:txEl>
                                              <p:pRg st="1" end="1"/>
                                            </p:txEl>
                                          </p:spTgt>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nodeType="clickEffect">
                                  <p:stCondLst>
                                    <p:cond delay="0"/>
                                  </p:stCondLst>
                                  <p:childTnLst>
                                    <p:set>
                                      <p:cBhvr>
                                        <p:cTn id="36" dur="indefinite"/>
                                        <p:tgtEl>
                                          <p:spTgt spid="4">
                                            <p:txEl>
                                              <p:pRg st="2" end="2"/>
                                            </p:txEl>
                                          </p:spTgt>
                                        </p:tgtEl>
                                        <p:attrNameLst>
                                          <p:attrName>style.opacity</p:attrName>
                                        </p:attrNameLst>
                                      </p:cBhvr>
                                      <p:to>
                                        <p:strVal val="0.75"/>
                                      </p:to>
                                    </p:set>
                                    <p:animEffect filter="image" prLst="opacity: 0.75">
                                      <p:cBhvr rctx="IE">
                                        <p:cTn id="37" dur="indefinite"/>
                                        <p:tgtEl>
                                          <p:spTgt spid="4">
                                            <p:txEl>
                                              <p:pRg st="2" end="2"/>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300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par>
                                <p:cTn id="44" presetID="10" presetClass="entr" presetSubtype="0" fill="hold" grpId="0" nodeType="withEffect">
                                  <p:stCondLst>
                                    <p:cond delay="3000"/>
                                  </p:stCondLst>
                                  <p:childTnLst>
                                    <p:set>
                                      <p:cBhvr>
                                        <p:cTn id="45" dur="1" fill="hold">
                                          <p:stCondLst>
                                            <p:cond delay="0"/>
                                          </p:stCondLst>
                                        </p:cTn>
                                        <p:tgtEl>
                                          <p:spTgt spid="73"/>
                                        </p:tgtEl>
                                        <p:attrNameLst>
                                          <p:attrName>style.visibility</p:attrName>
                                        </p:attrNameLst>
                                      </p:cBhvr>
                                      <p:to>
                                        <p:strVal val="visible"/>
                                      </p:to>
                                    </p:set>
                                    <p:animEffect transition="in" filter="fade">
                                      <p:cBhvr>
                                        <p:cTn id="46" dur="500"/>
                                        <p:tgtEl>
                                          <p:spTgt spid="73"/>
                                        </p:tgtEl>
                                      </p:cBhvr>
                                    </p:animEffect>
                                  </p:childTnLst>
                                </p:cTn>
                              </p:par>
                            </p:childTnLst>
                          </p:cTn>
                        </p:par>
                        <p:par>
                          <p:cTn id="47" fill="hold">
                            <p:stCondLst>
                              <p:cond delay="3500"/>
                            </p:stCondLst>
                            <p:childTnLst>
                              <p:par>
                                <p:cTn id="48" presetID="10" presetClass="entr" presetSubtype="0" fill="hold" grpId="0" nodeType="after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73" grpId="0"/>
      <p:bldP spid="23" grpId="0" animBg="1"/>
      <p:bldP spid="48" grpId="0" animBg="1"/>
      <p:bldP spid="4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縦書きテキスト プレースホルダー 4">
            <a:extLst>
              <a:ext uri="{FF2B5EF4-FFF2-40B4-BE49-F238E27FC236}">
                <a16:creationId xmlns:a16="http://schemas.microsoft.com/office/drawing/2014/main" id="{4768E4AE-3F6A-E044-9993-9A125750957C}"/>
              </a:ext>
            </a:extLst>
          </p:cNvPr>
          <p:cNvSpPr>
            <a:spLocks noGrp="1"/>
          </p:cNvSpPr>
          <p:nvPr>
            <p:ph type="body" orient="vert" sz="quarter" idx="10"/>
          </p:nvPr>
        </p:nvSpPr>
        <p:spPr/>
        <p:txBody>
          <a:bodyPr/>
          <a:lstStyle/>
          <a:p>
            <a:r>
              <a:rPr kumimoji="1" lang="en-US" altLang="ja-JP" dirty="0"/>
              <a:t>❾</a:t>
            </a:r>
            <a:endParaRPr kumimoji="1" lang="ja-JP" altLang="en-US"/>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Autofit/>
          </a:bodyPr>
          <a:lstStyle/>
          <a:p>
            <a:r>
              <a:rPr lang="ja-JP" altLang="en-US">
                <a:solidFill>
                  <a:srgbClr val="000000"/>
                </a:solidFill>
              </a:rPr>
              <a:t>ブロックごとの衛生管理者の役割</a:t>
            </a:r>
            <a:endParaRPr kumimoji="1" lang="ja-JP" altLang="en-US" dirty="0"/>
          </a:p>
        </p:txBody>
      </p:sp>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sz="quarter" idx="12"/>
          </p:nvPr>
        </p:nvSpPr>
        <p:spPr>
          <a:xfrm>
            <a:off x="468001" y="1079999"/>
            <a:ext cx="8064440" cy="444939"/>
          </a:xfrm>
        </p:spPr>
        <p:txBody>
          <a:bodyPr>
            <a:noAutofit/>
          </a:bodyPr>
          <a:lstStyle/>
          <a:p>
            <a:pPr marL="355600" indent="-355600">
              <a:lnSpc>
                <a:spcPct val="100000"/>
              </a:lnSpc>
              <a:buClr>
                <a:schemeClr val="accent2"/>
              </a:buClr>
            </a:pPr>
            <a:r>
              <a:rPr lang="ja-JP" altLang="en-US">
                <a:solidFill>
                  <a:srgbClr val="000000"/>
                </a:solidFill>
                <a:latin typeface="+mn-ea"/>
                <a:ea typeface="+mn-ea"/>
              </a:rPr>
              <a:t>本学では「衛生管理者」または「衛生推進者」が配置されている。</a:t>
            </a:r>
            <a:endParaRPr lang="en-US" altLang="ja-JP" dirty="0">
              <a:solidFill>
                <a:srgbClr val="000000"/>
              </a:solidFill>
              <a:latin typeface="+mn-ea"/>
              <a:ea typeface="+mn-ea"/>
            </a:endParaRPr>
          </a:p>
          <a:p>
            <a:pPr marL="355600" indent="-355600">
              <a:lnSpc>
                <a:spcPct val="100000"/>
              </a:lnSpc>
              <a:buClr>
                <a:schemeClr val="accent2"/>
              </a:buClr>
            </a:pPr>
            <a:r>
              <a:rPr lang="ja-JP" altLang="en-US">
                <a:solidFill>
                  <a:srgbClr val="000000"/>
                </a:solidFill>
                <a:latin typeface="+mn-ea"/>
                <a:ea typeface="+mn-ea"/>
              </a:rPr>
              <a:t>週</a:t>
            </a:r>
            <a:r>
              <a:rPr lang="en-US" altLang="ja-JP" dirty="0">
                <a:solidFill>
                  <a:srgbClr val="000000"/>
                </a:solidFill>
                <a:latin typeface="+mn-ea"/>
                <a:ea typeface="+mn-ea"/>
              </a:rPr>
              <a:t>1</a:t>
            </a:r>
            <a:r>
              <a:rPr lang="ja-JP" altLang="en-US">
                <a:solidFill>
                  <a:srgbClr val="000000"/>
                </a:solidFill>
                <a:latin typeface="+mn-ea"/>
                <a:ea typeface="+mn-ea"/>
              </a:rPr>
              <a:t>回巡視を行い、健康障害等の防止に必要な措置を講じる。</a:t>
            </a:r>
            <a:endParaRPr lang="en-US" altLang="ja-JP" dirty="0">
              <a:solidFill>
                <a:srgbClr val="000000"/>
              </a:solidFill>
              <a:latin typeface="+mn-ea"/>
              <a:ea typeface="+mn-ea"/>
            </a:endParaRPr>
          </a:p>
          <a:p>
            <a:pPr marL="355600" indent="-355600">
              <a:lnSpc>
                <a:spcPct val="100000"/>
              </a:lnSpc>
              <a:buClr>
                <a:schemeClr val="accent2"/>
              </a:buClr>
            </a:pPr>
            <a:r>
              <a:rPr lang="ja-JP" altLang="en-US">
                <a:solidFill>
                  <a:srgbClr val="000000"/>
                </a:solidFill>
                <a:latin typeface="+mn-ea"/>
                <a:ea typeface="+mn-ea"/>
              </a:rPr>
              <a:t>「管理者」や「安全監督者」の指示を受けて、安全衛生活動が円滑に進むよう必要な業務を行う。</a:t>
            </a:r>
          </a:p>
          <a:p>
            <a:pPr marL="355600" indent="-355600">
              <a:lnSpc>
                <a:spcPct val="100000"/>
              </a:lnSpc>
              <a:buClr>
                <a:schemeClr val="accent2"/>
              </a:buClr>
            </a:pPr>
            <a:r>
              <a:rPr lang="ja-JP" altLang="en-US">
                <a:solidFill>
                  <a:srgbClr val="000000"/>
                </a:solidFill>
                <a:latin typeface="+mn-ea"/>
                <a:ea typeface="+mn-ea"/>
              </a:rPr>
              <a:t>年</a:t>
            </a:r>
            <a:r>
              <a:rPr lang="en-US" altLang="ja-JP" dirty="0">
                <a:solidFill>
                  <a:srgbClr val="000000"/>
                </a:solidFill>
                <a:latin typeface="+mn-ea"/>
                <a:ea typeface="+mn-ea"/>
              </a:rPr>
              <a:t>1</a:t>
            </a:r>
            <a:r>
              <a:rPr lang="ja-JP" altLang="en-US">
                <a:solidFill>
                  <a:srgbClr val="000000"/>
                </a:solidFill>
                <a:latin typeface="+mn-ea"/>
                <a:ea typeface="+mn-ea"/>
              </a:rPr>
              <a:t>回の衛生管理者連絡会が開催されている。</a:t>
            </a:r>
            <a:endParaRPr lang="ja-JP" altLang="en-US" kern="0" dirty="0">
              <a:solidFill>
                <a:srgbClr val="000000"/>
              </a:solidFill>
              <a:latin typeface="+mn-ea"/>
              <a:ea typeface="+mn-ea"/>
            </a:endParaRPr>
          </a:p>
        </p:txBody>
      </p:sp>
      <p:sp>
        <p:nvSpPr>
          <p:cNvPr id="16" name="テキスト プレースホルダー 26">
            <a:extLst>
              <a:ext uri="{FF2B5EF4-FFF2-40B4-BE49-F238E27FC236}">
                <a16:creationId xmlns:a16="http://schemas.microsoft.com/office/drawing/2014/main" id="{06651313-20DE-D145-A613-CAAD86A9A398}"/>
              </a:ext>
            </a:extLst>
          </p:cNvPr>
          <p:cNvSpPr txBox="1">
            <a:spLocks/>
          </p:cNvSpPr>
          <p:nvPr/>
        </p:nvSpPr>
        <p:spPr>
          <a:xfrm>
            <a:off x="7955999" y="0"/>
            <a:ext cx="1188000" cy="726976"/>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25-</a:t>
            </a:r>
          </a:p>
          <a:p>
            <a:pPr fontAlgn="auto">
              <a:spcBef>
                <a:spcPts val="0"/>
              </a:spcBef>
              <a:spcAft>
                <a:spcPts val="0"/>
              </a:spcAft>
            </a:pPr>
            <a:r>
              <a:rPr lang="en-US" altLang="ja-JP" dirty="0"/>
              <a:t>   </a:t>
            </a:r>
            <a:r>
              <a:rPr lang="en-US" altLang="ja-JP" sz="2800" dirty="0"/>
              <a:t>26</a:t>
            </a:r>
            <a:endParaRPr lang="ja-JP" altLang="en-US" sz="2800"/>
          </a:p>
        </p:txBody>
      </p:sp>
      <p:pic>
        <p:nvPicPr>
          <p:cNvPr id="14" name="図 13">
            <a:extLst>
              <a:ext uri="{FF2B5EF4-FFF2-40B4-BE49-F238E27FC236}">
                <a16:creationId xmlns:a16="http://schemas.microsoft.com/office/drawing/2014/main" id="{A515E3EC-BCA0-2D41-A711-8944FEF3A2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7774" y="4152529"/>
            <a:ext cx="4068452" cy="2708469"/>
          </a:xfrm>
          <a:prstGeom prst="rect">
            <a:avLst/>
          </a:prstGeom>
        </p:spPr>
      </p:pic>
      <p:sp>
        <p:nvSpPr>
          <p:cNvPr id="17" name="テキスト ボックス 16">
            <a:extLst>
              <a:ext uri="{FF2B5EF4-FFF2-40B4-BE49-F238E27FC236}">
                <a16:creationId xmlns:a16="http://schemas.microsoft.com/office/drawing/2014/main" id="{C21B1AE2-8E1E-9841-8E0E-02F1769782EB}"/>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226865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4">
                                            <p:txEl>
                                              <p:pRg st="0" end="0"/>
                                            </p:txEl>
                                          </p:spTgt>
                                        </p:tgtEl>
                                        <p:attrNameLst>
                                          <p:attrName>style.opacity</p:attrName>
                                        </p:attrNameLst>
                                      </p:cBhvr>
                                      <p:to>
                                        <p:strVal val="0.25"/>
                                      </p:to>
                                    </p:set>
                                    <p:animEffect filter="image" prLst="opacity: 0.25">
                                      <p:cBhvr rctx="IE">
                                        <p:cTn id="7" dur="indefinite"/>
                                        <p:tgtEl>
                                          <p:spTgt spid="4">
                                            <p:txEl>
                                              <p:pRg st="0" end="0"/>
                                            </p:txEl>
                                          </p:spTgt>
                                        </p:tgtEl>
                                      </p:cBhvr>
                                    </p:animEffect>
                                  </p:childTnLst>
                                </p:cTn>
                              </p:par>
                              <p:par>
                                <p:cTn id="8" presetID="9" presetClass="emph" presetSubtype="0" nodeType="withEffect">
                                  <p:stCondLst>
                                    <p:cond delay="0"/>
                                  </p:stCondLst>
                                  <p:childTnLst>
                                    <p:set>
                                      <p:cBhvr>
                                        <p:cTn id="9" dur="indefinite"/>
                                        <p:tgtEl>
                                          <p:spTgt spid="4">
                                            <p:txEl>
                                              <p:pRg st="1" end="1"/>
                                            </p:txEl>
                                          </p:spTgt>
                                        </p:tgtEl>
                                        <p:attrNameLst>
                                          <p:attrName>style.opacity</p:attrName>
                                        </p:attrNameLst>
                                      </p:cBhvr>
                                      <p:to>
                                        <p:strVal val="0.25"/>
                                      </p:to>
                                    </p:set>
                                    <p:animEffect filter="image" prLst="opacity: 0.25">
                                      <p:cBhvr rctx="IE">
                                        <p:cTn id="10" dur="indefinite"/>
                                        <p:tgtEl>
                                          <p:spTgt spid="4">
                                            <p:txEl>
                                              <p:pRg st="1" end="1"/>
                                            </p:txEl>
                                          </p:spTgt>
                                        </p:tgtEl>
                                      </p:cBhvr>
                                    </p:animEffect>
                                  </p:childTnLst>
                                </p:cTn>
                              </p:par>
                              <p:par>
                                <p:cTn id="11" presetID="9" presetClass="emph" presetSubtype="0" nodeType="withEffect">
                                  <p:stCondLst>
                                    <p:cond delay="0"/>
                                  </p:stCondLst>
                                  <p:childTnLst>
                                    <p:set>
                                      <p:cBhvr>
                                        <p:cTn id="12" dur="indefinite"/>
                                        <p:tgtEl>
                                          <p:spTgt spid="4">
                                            <p:txEl>
                                              <p:pRg st="2" end="2"/>
                                            </p:txEl>
                                          </p:spTgt>
                                        </p:tgtEl>
                                        <p:attrNameLst>
                                          <p:attrName>style.opacity</p:attrName>
                                        </p:attrNameLst>
                                      </p:cBhvr>
                                      <p:to>
                                        <p:strVal val="0.25"/>
                                      </p:to>
                                    </p:set>
                                    <p:animEffect filter="image" prLst="opacity: 0.25">
                                      <p:cBhvr rctx="IE">
                                        <p:cTn id="13" dur="indefinite"/>
                                        <p:tgtEl>
                                          <p:spTgt spid="4">
                                            <p:txEl>
                                              <p:pRg st="2" end="2"/>
                                            </p:txEl>
                                          </p:spTgt>
                                        </p:tgtEl>
                                      </p:cBhvr>
                                    </p:animEffect>
                                  </p:childTnLst>
                                </p:cTn>
                              </p:par>
                              <p:par>
                                <p:cTn id="14" presetID="9" presetClass="emph" presetSubtype="0" nodeType="withEffect">
                                  <p:stCondLst>
                                    <p:cond delay="0"/>
                                  </p:stCondLst>
                                  <p:childTnLst>
                                    <p:set>
                                      <p:cBhvr>
                                        <p:cTn id="15" dur="indefinite"/>
                                        <p:tgtEl>
                                          <p:spTgt spid="4">
                                            <p:txEl>
                                              <p:pRg st="3" end="3"/>
                                            </p:txEl>
                                          </p:spTgt>
                                        </p:tgtEl>
                                        <p:attrNameLst>
                                          <p:attrName>style.opacity</p:attrName>
                                        </p:attrNameLst>
                                      </p:cBhvr>
                                      <p:to>
                                        <p:strVal val="0.25"/>
                                      </p:to>
                                    </p:set>
                                    <p:animEffect filter="image" prLst="opacity: 0.25">
                                      <p:cBhvr rctx="IE">
                                        <p:cTn id="16" dur="indefinite"/>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4">
                                            <p:txEl>
                                              <p:pRg st="0" end="0"/>
                                            </p:txEl>
                                          </p:spTgt>
                                        </p:tgtEl>
                                        <p:attrNameLst>
                                          <p:attrName>style.opacity</p:attrName>
                                        </p:attrNameLst>
                                      </p:cBhvr>
                                      <p:to>
                                        <p:strVal val="0.75"/>
                                      </p:to>
                                    </p:set>
                                    <p:animEffect filter="image" prLst="opacity: 0.75">
                                      <p:cBhvr rctx="IE">
                                        <p:cTn id="21" dur="indefinite"/>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4">
                                            <p:txEl>
                                              <p:pRg st="1" end="1"/>
                                            </p:txEl>
                                          </p:spTgt>
                                        </p:tgtEl>
                                        <p:attrNameLst>
                                          <p:attrName>style.opacity</p:attrName>
                                        </p:attrNameLst>
                                      </p:cBhvr>
                                      <p:to>
                                        <p:strVal val="0.75"/>
                                      </p:to>
                                    </p:set>
                                    <p:animEffect filter="image" prLst="opacity: 0.75">
                                      <p:cBhvr rctx="IE">
                                        <p:cTn id="26" dur="indefinite"/>
                                        <p:tgtEl>
                                          <p:spTgt spid="4">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mph" presetSubtype="0" nodeType="clickEffect">
                                  <p:stCondLst>
                                    <p:cond delay="0"/>
                                  </p:stCondLst>
                                  <p:childTnLst>
                                    <p:set>
                                      <p:cBhvr>
                                        <p:cTn id="33" dur="indefinite"/>
                                        <p:tgtEl>
                                          <p:spTgt spid="4">
                                            <p:txEl>
                                              <p:pRg st="2" end="2"/>
                                            </p:txEl>
                                          </p:spTgt>
                                        </p:tgtEl>
                                        <p:attrNameLst>
                                          <p:attrName>style.opacity</p:attrName>
                                        </p:attrNameLst>
                                      </p:cBhvr>
                                      <p:to>
                                        <p:strVal val="0.75"/>
                                      </p:to>
                                    </p:set>
                                    <p:animEffect filter="image" prLst="opacity: 0.75">
                                      <p:cBhvr rctx="IE">
                                        <p:cTn id="34" dur="indefinite"/>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mph" presetSubtype="0" nodeType="clickEffect">
                                  <p:stCondLst>
                                    <p:cond delay="0"/>
                                  </p:stCondLst>
                                  <p:childTnLst>
                                    <p:set>
                                      <p:cBhvr>
                                        <p:cTn id="38" dur="indefinite"/>
                                        <p:tgtEl>
                                          <p:spTgt spid="4">
                                            <p:txEl>
                                              <p:pRg st="3" end="3"/>
                                            </p:txEl>
                                          </p:spTgt>
                                        </p:tgtEl>
                                        <p:attrNameLst>
                                          <p:attrName>style.opacity</p:attrName>
                                        </p:attrNameLst>
                                      </p:cBhvr>
                                      <p:to>
                                        <p:strVal val="0.75"/>
                                      </p:to>
                                    </p:set>
                                    <p:animEffect filter="image" prLst="opacity: 0.75">
                                      <p:cBhvr rctx="IE">
                                        <p:cTn id="39" dur="indefinite"/>
                                        <p:tgtEl>
                                          <p:spTgt spid="4">
                                            <p:txEl>
                                              <p:pRg st="3" end="3"/>
                                            </p:txEl>
                                          </p:spTgt>
                                        </p:tgtEl>
                                      </p:cBhvr>
                                    </p:animEffect>
                                  </p:childTnLst>
                                </p:cTn>
                              </p:par>
                            </p:childTnLst>
                          </p:cTn>
                        </p:par>
                        <p:par>
                          <p:cTn id="40" fill="hold">
                            <p:stCondLst>
                              <p:cond delay="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縦書きテキスト プレースホルダー 2">
            <a:extLst>
              <a:ext uri="{FF2B5EF4-FFF2-40B4-BE49-F238E27FC236}">
                <a16:creationId xmlns:a16="http://schemas.microsoft.com/office/drawing/2014/main" id="{CDE76F25-7F21-BF4F-9D3C-C2FE3724A8AF}"/>
              </a:ext>
            </a:extLst>
          </p:cNvPr>
          <p:cNvSpPr>
            <a:spLocks noGrp="1"/>
          </p:cNvSpPr>
          <p:nvPr>
            <p:ph type="body" orient="vert" sz="quarter" idx="10"/>
          </p:nvPr>
        </p:nvSpPr>
        <p:spPr/>
        <p:txBody>
          <a:bodyPr/>
          <a:lstStyle/>
          <a:p>
            <a:r>
              <a:rPr kumimoji="1" lang="en-US" altLang="ja-JP" dirty="0"/>
              <a:t>❿</a:t>
            </a:r>
            <a:endParaRPr kumimoji="1" lang="ja-JP" altLang="en-US"/>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Autofit/>
          </a:bodyPr>
          <a:lstStyle/>
          <a:p>
            <a:r>
              <a:rPr lang="ja-JP" altLang="en-US" b="1">
                <a:solidFill>
                  <a:srgbClr val="000000"/>
                </a:solidFill>
              </a:rPr>
              <a:t>安全</a:t>
            </a:r>
            <a:r>
              <a:rPr lang="ja-JP" altLang="en-US" b="1" dirty="0">
                <a:solidFill>
                  <a:srgbClr val="000000"/>
                </a:solidFill>
              </a:rPr>
              <a:t>衛生本部による衛生</a:t>
            </a:r>
            <a:r>
              <a:rPr lang="ja-JP" altLang="en-US" b="1">
                <a:solidFill>
                  <a:srgbClr val="000000"/>
                </a:solidFill>
              </a:rPr>
              <a:t>管理者巡視</a:t>
            </a:r>
            <a:endParaRPr kumimoji="1" lang="ja-JP" altLang="en-US" dirty="0"/>
          </a:p>
        </p:txBody>
      </p:sp>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sz="quarter" idx="12"/>
          </p:nvPr>
        </p:nvSpPr>
        <p:spPr>
          <a:xfrm>
            <a:off x="468001" y="1080000"/>
            <a:ext cx="8064440" cy="341632"/>
          </a:xfrm>
        </p:spPr>
        <p:txBody>
          <a:bodyPr>
            <a:noAutofit/>
          </a:bodyPr>
          <a:lstStyle/>
          <a:p>
            <a:pPr marL="347663" indent="-339725">
              <a:buClr>
                <a:schemeClr val="accent2"/>
              </a:buClr>
            </a:pPr>
            <a:r>
              <a:rPr lang="ja-JP" altLang="en-US">
                <a:solidFill>
                  <a:srgbClr val="000000"/>
                </a:solidFill>
              </a:rPr>
              <a:t>「事業場札幌キャンパス」および「事業場函館キャンパス」では、</a:t>
            </a:r>
            <a:r>
              <a:rPr lang="en-US" altLang="ja-JP" dirty="0">
                <a:solidFill>
                  <a:srgbClr val="000000"/>
                </a:solidFill>
              </a:rPr>
              <a:t>1</a:t>
            </a:r>
            <a:r>
              <a:rPr lang="ja-JP" altLang="en-US">
                <a:solidFill>
                  <a:srgbClr val="000000"/>
                </a:solidFill>
              </a:rPr>
              <a:t>ヶ月サイクルでの安全衛生本部による巡視が行われている。</a:t>
            </a:r>
          </a:p>
          <a:p>
            <a:pPr marL="347663" indent="-339725">
              <a:buClr>
                <a:schemeClr val="accent2"/>
              </a:buClr>
            </a:pPr>
            <a:r>
              <a:rPr lang="ja-JP" altLang="en-US">
                <a:solidFill>
                  <a:srgbClr val="000000"/>
                </a:solidFill>
              </a:rPr>
              <a:t>各部屋では部屋の使用者がチェックシートを記入し、部屋の入り口に備え付けておく。</a:t>
            </a:r>
            <a:endParaRPr lang="en-US" altLang="ja-JP" dirty="0">
              <a:solidFill>
                <a:srgbClr val="000000"/>
              </a:solidFill>
            </a:endParaRPr>
          </a:p>
          <a:p>
            <a:pPr marL="360363" indent="-347663">
              <a:buClr>
                <a:schemeClr val="accent2"/>
              </a:buClr>
            </a:pPr>
            <a:r>
              <a:rPr lang="ja-JP" altLang="en-US">
                <a:solidFill>
                  <a:srgbClr val="000000"/>
                </a:solidFill>
              </a:rPr>
              <a:t>月</a:t>
            </a:r>
            <a:r>
              <a:rPr lang="en-US" altLang="ja-JP" dirty="0">
                <a:solidFill>
                  <a:srgbClr val="000000"/>
                </a:solidFill>
              </a:rPr>
              <a:t>1</a:t>
            </a:r>
            <a:r>
              <a:rPr lang="ja-JP" altLang="en-US">
                <a:solidFill>
                  <a:srgbClr val="000000"/>
                </a:solidFill>
              </a:rPr>
              <a:t>回は本部の巡視担当員が入室巡視を行う。</a:t>
            </a:r>
            <a:endParaRPr lang="en-US" altLang="ja-JP" dirty="0">
              <a:solidFill>
                <a:srgbClr val="000000"/>
              </a:solidFill>
            </a:endParaRPr>
          </a:p>
          <a:p>
            <a:pPr marL="360363" indent="-347663">
              <a:buClr>
                <a:schemeClr val="accent2"/>
              </a:buClr>
            </a:pPr>
            <a:r>
              <a:rPr lang="ja-JP" altLang="en-US">
                <a:solidFill>
                  <a:srgbClr val="000000"/>
                </a:solidFill>
              </a:rPr>
              <a:t>問題点等は指摘事項として部局への報告書に記載して安全主任者に改善を促す。</a:t>
            </a:r>
            <a:endParaRPr lang="ja-JP" altLang="en-US"/>
          </a:p>
          <a:p>
            <a:pPr marL="347663" indent="-339725">
              <a:buClr>
                <a:schemeClr val="accent2"/>
              </a:buClr>
            </a:pPr>
            <a:endParaRPr lang="ja-JP" altLang="en-US" sz="2000" dirty="0">
              <a:solidFill>
                <a:srgbClr val="000000"/>
              </a:solidFill>
            </a:endParaRPr>
          </a:p>
        </p:txBody>
      </p:sp>
      <p:sp>
        <p:nvSpPr>
          <p:cNvPr id="11" name="テキスト プレースホルダー 26">
            <a:extLst>
              <a:ext uri="{FF2B5EF4-FFF2-40B4-BE49-F238E27FC236}">
                <a16:creationId xmlns:a16="http://schemas.microsoft.com/office/drawing/2014/main" id="{D703700B-E977-5845-BE8C-CC21637A3B92}"/>
              </a:ext>
            </a:extLst>
          </p:cNvPr>
          <p:cNvSpPr txBox="1">
            <a:spLocks/>
          </p:cNvSpPr>
          <p:nvPr/>
        </p:nvSpPr>
        <p:spPr>
          <a:xfrm>
            <a:off x="7956000" y="0"/>
            <a:ext cx="1188000" cy="726976"/>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27-</a:t>
            </a:r>
          </a:p>
          <a:p>
            <a:pPr fontAlgn="auto">
              <a:spcBef>
                <a:spcPts val="0"/>
              </a:spcBef>
              <a:spcAft>
                <a:spcPts val="0"/>
              </a:spcAft>
            </a:pPr>
            <a:r>
              <a:rPr lang="en-US" altLang="ja-JP" dirty="0"/>
              <a:t>   </a:t>
            </a:r>
            <a:r>
              <a:rPr lang="en-US" altLang="ja-JP" sz="2800" dirty="0"/>
              <a:t>28</a:t>
            </a:r>
            <a:endParaRPr lang="ja-JP" altLang="en-US" sz="2800"/>
          </a:p>
        </p:txBody>
      </p:sp>
      <p:grpSp>
        <p:nvGrpSpPr>
          <p:cNvPr id="14" name="グループ化 13">
            <a:extLst>
              <a:ext uri="{FF2B5EF4-FFF2-40B4-BE49-F238E27FC236}">
                <a16:creationId xmlns:a16="http://schemas.microsoft.com/office/drawing/2014/main" id="{70E18478-A8FC-9D4E-9167-DFBDC1228BFC}"/>
              </a:ext>
            </a:extLst>
          </p:cNvPr>
          <p:cNvGrpSpPr/>
          <p:nvPr/>
        </p:nvGrpSpPr>
        <p:grpSpPr>
          <a:xfrm>
            <a:off x="2417343" y="4241546"/>
            <a:ext cx="4309314" cy="2616454"/>
            <a:chOff x="2417343" y="4241546"/>
            <a:chExt cx="4309314" cy="2616454"/>
          </a:xfrm>
        </p:grpSpPr>
        <p:pic>
          <p:nvPicPr>
            <p:cNvPr id="8" name="図 7">
              <a:extLst>
                <a:ext uri="{FF2B5EF4-FFF2-40B4-BE49-F238E27FC236}">
                  <a16:creationId xmlns:a16="http://schemas.microsoft.com/office/drawing/2014/main" id="{2E011629-CB51-B34F-B6B2-979CA843D4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17343" y="4241546"/>
              <a:ext cx="4309313" cy="2616454"/>
            </a:xfrm>
            <a:prstGeom prst="rect">
              <a:avLst/>
            </a:prstGeom>
          </p:spPr>
        </p:pic>
        <p:sp>
          <p:nvSpPr>
            <p:cNvPr id="9" name="正方形/長方形 8">
              <a:extLst>
                <a:ext uri="{FF2B5EF4-FFF2-40B4-BE49-F238E27FC236}">
                  <a16:creationId xmlns:a16="http://schemas.microsoft.com/office/drawing/2014/main" id="{C2B163CB-DF5D-D94B-B386-3830026ED0ED}"/>
                </a:ext>
              </a:extLst>
            </p:cNvPr>
            <p:cNvSpPr/>
            <p:nvPr/>
          </p:nvSpPr>
          <p:spPr>
            <a:xfrm>
              <a:off x="2417343" y="4241546"/>
              <a:ext cx="4309314" cy="400110"/>
            </a:xfrm>
            <a:prstGeom prst="rect">
              <a:avLst/>
            </a:prstGeom>
            <a:solidFill>
              <a:schemeClr val="bg1">
                <a:alpha val="80000"/>
              </a:schemeClr>
            </a:solidFill>
            <a:effectLst>
              <a:softEdge rad="0"/>
            </a:effectLst>
          </p:spPr>
          <p:txBody>
            <a:bodyPr wrap="square">
              <a:spAutoFit/>
            </a:bodyPr>
            <a:lstStyle/>
            <a:p>
              <a:pPr algn="ctr"/>
              <a:r>
                <a:rPr lang="ja-JP" altLang="en-US" sz="2000">
                  <a:latin typeface="+mn-ea"/>
                </a:rPr>
                <a:t>安全衛生本部による衛生管理者巡視</a:t>
              </a:r>
            </a:p>
          </p:txBody>
        </p:sp>
      </p:grpSp>
      <p:sp>
        <p:nvSpPr>
          <p:cNvPr id="15" name="テキスト ボックス 14">
            <a:extLst>
              <a:ext uri="{FF2B5EF4-FFF2-40B4-BE49-F238E27FC236}">
                <a16:creationId xmlns:a16="http://schemas.microsoft.com/office/drawing/2014/main" id="{FCD7F2CC-19F5-754D-BEBD-32ED670F298D}"/>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377835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4">
                                            <p:txEl>
                                              <p:pRg st="0" end="0"/>
                                            </p:txEl>
                                          </p:spTgt>
                                        </p:tgtEl>
                                        <p:attrNameLst>
                                          <p:attrName>style.opacity</p:attrName>
                                        </p:attrNameLst>
                                      </p:cBhvr>
                                      <p:to>
                                        <p:strVal val="0.25"/>
                                      </p:to>
                                    </p:set>
                                    <p:animEffect filter="image" prLst="opacity: 0.25">
                                      <p:cBhvr rctx="IE">
                                        <p:cTn id="7" dur="indefinite"/>
                                        <p:tgtEl>
                                          <p:spTgt spid="4">
                                            <p:txEl>
                                              <p:pRg st="0" end="0"/>
                                            </p:txEl>
                                          </p:spTgt>
                                        </p:tgtEl>
                                      </p:cBhvr>
                                    </p:animEffect>
                                  </p:childTnLst>
                                </p:cTn>
                              </p:par>
                              <p:par>
                                <p:cTn id="8" presetID="9" presetClass="emph" presetSubtype="0" nodeType="withEffect">
                                  <p:stCondLst>
                                    <p:cond delay="0"/>
                                  </p:stCondLst>
                                  <p:childTnLst>
                                    <p:set>
                                      <p:cBhvr>
                                        <p:cTn id="9" dur="indefinite"/>
                                        <p:tgtEl>
                                          <p:spTgt spid="4">
                                            <p:txEl>
                                              <p:pRg st="1" end="1"/>
                                            </p:txEl>
                                          </p:spTgt>
                                        </p:tgtEl>
                                        <p:attrNameLst>
                                          <p:attrName>style.opacity</p:attrName>
                                        </p:attrNameLst>
                                      </p:cBhvr>
                                      <p:to>
                                        <p:strVal val="0.25"/>
                                      </p:to>
                                    </p:set>
                                    <p:animEffect filter="image" prLst="opacity: 0.25">
                                      <p:cBhvr rctx="IE">
                                        <p:cTn id="10" dur="indefinite"/>
                                        <p:tgtEl>
                                          <p:spTgt spid="4">
                                            <p:txEl>
                                              <p:pRg st="1" end="1"/>
                                            </p:txEl>
                                          </p:spTgt>
                                        </p:tgtEl>
                                      </p:cBhvr>
                                    </p:animEffect>
                                  </p:childTnLst>
                                </p:cTn>
                              </p:par>
                              <p:par>
                                <p:cTn id="11" presetID="9" presetClass="emph" presetSubtype="0" nodeType="withEffect">
                                  <p:stCondLst>
                                    <p:cond delay="0"/>
                                  </p:stCondLst>
                                  <p:childTnLst>
                                    <p:set>
                                      <p:cBhvr>
                                        <p:cTn id="12" dur="indefinite"/>
                                        <p:tgtEl>
                                          <p:spTgt spid="4">
                                            <p:txEl>
                                              <p:pRg st="2" end="2"/>
                                            </p:txEl>
                                          </p:spTgt>
                                        </p:tgtEl>
                                        <p:attrNameLst>
                                          <p:attrName>style.opacity</p:attrName>
                                        </p:attrNameLst>
                                      </p:cBhvr>
                                      <p:to>
                                        <p:strVal val="0.25"/>
                                      </p:to>
                                    </p:set>
                                    <p:animEffect filter="image" prLst="opacity: 0.25">
                                      <p:cBhvr rctx="IE">
                                        <p:cTn id="13" dur="indefinite"/>
                                        <p:tgtEl>
                                          <p:spTgt spid="4">
                                            <p:txEl>
                                              <p:pRg st="2" end="2"/>
                                            </p:txEl>
                                          </p:spTgt>
                                        </p:tgtEl>
                                      </p:cBhvr>
                                    </p:animEffect>
                                  </p:childTnLst>
                                </p:cTn>
                              </p:par>
                              <p:par>
                                <p:cTn id="14" presetID="9" presetClass="emph" presetSubtype="0" nodeType="withEffect">
                                  <p:stCondLst>
                                    <p:cond delay="0"/>
                                  </p:stCondLst>
                                  <p:childTnLst>
                                    <p:set>
                                      <p:cBhvr>
                                        <p:cTn id="15" dur="indefinite"/>
                                        <p:tgtEl>
                                          <p:spTgt spid="4">
                                            <p:txEl>
                                              <p:pRg st="3" end="3"/>
                                            </p:txEl>
                                          </p:spTgt>
                                        </p:tgtEl>
                                        <p:attrNameLst>
                                          <p:attrName>style.opacity</p:attrName>
                                        </p:attrNameLst>
                                      </p:cBhvr>
                                      <p:to>
                                        <p:strVal val="0.25"/>
                                      </p:to>
                                    </p:set>
                                    <p:animEffect filter="image" prLst="opacity: 0.25">
                                      <p:cBhvr rctx="IE">
                                        <p:cTn id="16" dur="indefinite"/>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4">
                                            <p:txEl>
                                              <p:pRg st="0" end="0"/>
                                            </p:txEl>
                                          </p:spTgt>
                                        </p:tgtEl>
                                        <p:attrNameLst>
                                          <p:attrName>style.opacity</p:attrName>
                                        </p:attrNameLst>
                                      </p:cBhvr>
                                      <p:to>
                                        <p:strVal val="0.75"/>
                                      </p:to>
                                    </p:set>
                                    <p:animEffect filter="image" prLst="opacity: 0.75">
                                      <p:cBhvr rctx="IE">
                                        <p:cTn id="21" dur="indefinite"/>
                                        <p:tgtEl>
                                          <p:spTgt spid="4">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p:cTn id="28" dur="indefinite"/>
                                        <p:tgtEl>
                                          <p:spTgt spid="4">
                                            <p:txEl>
                                              <p:pRg st="1" end="1"/>
                                            </p:txEl>
                                          </p:spTgt>
                                        </p:tgtEl>
                                        <p:attrNameLst>
                                          <p:attrName>style.opacity</p:attrName>
                                        </p:attrNameLst>
                                      </p:cBhvr>
                                      <p:to>
                                        <p:strVal val="0.75"/>
                                      </p:to>
                                    </p:set>
                                    <p:animEffect filter="image" prLst="opacity: 0.75">
                                      <p:cBhvr rctx="IE">
                                        <p:cTn id="29" dur="indefinite"/>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mph" presetSubtype="0" nodeType="clickEffect">
                                  <p:stCondLst>
                                    <p:cond delay="0"/>
                                  </p:stCondLst>
                                  <p:childTnLst>
                                    <p:set>
                                      <p:cBhvr>
                                        <p:cTn id="33" dur="indefinite"/>
                                        <p:tgtEl>
                                          <p:spTgt spid="4">
                                            <p:txEl>
                                              <p:pRg st="2" end="2"/>
                                            </p:txEl>
                                          </p:spTgt>
                                        </p:tgtEl>
                                        <p:attrNameLst>
                                          <p:attrName>style.opacity</p:attrName>
                                        </p:attrNameLst>
                                      </p:cBhvr>
                                      <p:to>
                                        <p:strVal val="0.75"/>
                                      </p:to>
                                    </p:set>
                                    <p:animEffect filter="image" prLst="opacity: 0.75">
                                      <p:cBhvr rctx="IE">
                                        <p:cTn id="34" dur="indefinite"/>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mph" presetSubtype="0" nodeType="clickEffect">
                                  <p:stCondLst>
                                    <p:cond delay="0"/>
                                  </p:stCondLst>
                                  <p:childTnLst>
                                    <p:set>
                                      <p:cBhvr>
                                        <p:cTn id="38" dur="indefinite"/>
                                        <p:tgtEl>
                                          <p:spTgt spid="4">
                                            <p:txEl>
                                              <p:pRg st="3" end="3"/>
                                            </p:txEl>
                                          </p:spTgt>
                                        </p:tgtEl>
                                        <p:attrNameLst>
                                          <p:attrName>style.opacity</p:attrName>
                                        </p:attrNameLst>
                                      </p:cBhvr>
                                      <p:to>
                                        <p:strVal val="0.75"/>
                                      </p:to>
                                    </p:set>
                                    <p:animEffect filter="image" prLst="opacity: 0.75">
                                      <p:cBhvr rctx="IE">
                                        <p:cTn id="39" dur="indefinite"/>
                                        <p:tgtEl>
                                          <p:spTgt spid="4">
                                            <p:txEl>
                                              <p:pRg st="3" end="3"/>
                                            </p:txEl>
                                          </p:spTgt>
                                        </p:tgtEl>
                                      </p:cBhvr>
                                    </p:animEffect>
                                  </p:childTnLst>
                                </p:cTn>
                              </p:par>
                            </p:childTnLst>
                          </p:cTn>
                        </p:par>
                        <p:par>
                          <p:cTn id="40" fill="hold">
                            <p:stCondLst>
                              <p:cond delay="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9C15639E-FFB0-004C-9C95-834208613F52}"/>
              </a:ext>
            </a:extLst>
          </p:cNvPr>
          <p:cNvSpPr txBox="1"/>
          <p:nvPr/>
        </p:nvSpPr>
        <p:spPr>
          <a:xfrm>
            <a:off x="1259552" y="1272657"/>
            <a:ext cx="3990233" cy="643884"/>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安全に対する考え方</a:t>
            </a:r>
          </a:p>
        </p:txBody>
      </p:sp>
      <p:sp>
        <p:nvSpPr>
          <p:cNvPr id="6" name="平行四辺形 5">
            <a:extLst>
              <a:ext uri="{FF2B5EF4-FFF2-40B4-BE49-F238E27FC236}">
                <a16:creationId xmlns:a16="http://schemas.microsoft.com/office/drawing/2014/main" id="{258FD2C7-E99F-D24E-896E-4C6D97227192}"/>
              </a:ext>
            </a:extLst>
          </p:cNvPr>
          <p:cNvSpPr/>
          <p:nvPr/>
        </p:nvSpPr>
        <p:spPr>
          <a:xfrm>
            <a:off x="507219" y="1272657"/>
            <a:ext cx="720000" cy="648000"/>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8" name="正方形/長方形 7">
            <a:extLst>
              <a:ext uri="{FF2B5EF4-FFF2-40B4-BE49-F238E27FC236}">
                <a16:creationId xmlns:a16="http://schemas.microsoft.com/office/drawing/2014/main" id="{D2C35B50-6008-F640-84A3-4CEAC88C7C1D}"/>
              </a:ext>
            </a:extLst>
          </p:cNvPr>
          <p:cNvSpPr/>
          <p:nvPr/>
        </p:nvSpPr>
        <p:spPr>
          <a:xfrm>
            <a:off x="1059783" y="1812657"/>
            <a:ext cx="8090757" cy="108000"/>
          </a:xfrm>
          <a:prstGeom prst="rect">
            <a:avLst/>
          </a:prstGeom>
          <a:solidFill>
            <a:srgbClr val="EE83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10" name="テキスト ボックス 9">
            <a:extLst>
              <a:ext uri="{FF2B5EF4-FFF2-40B4-BE49-F238E27FC236}">
                <a16:creationId xmlns:a16="http://schemas.microsoft.com/office/drawing/2014/main" id="{4BEC45A7-3D73-DA47-9CD3-0A66BE998103}"/>
              </a:ext>
            </a:extLst>
          </p:cNvPr>
          <p:cNvSpPr txBox="1"/>
          <p:nvPr/>
        </p:nvSpPr>
        <p:spPr>
          <a:xfrm>
            <a:off x="507218" y="1272657"/>
            <a:ext cx="719999" cy="648000"/>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1</a:t>
            </a:r>
            <a:endParaRPr kumimoji="1" lang="ja-JP" altLang="en-US" sz="2800">
              <a:solidFill>
                <a:schemeClr val="bg1"/>
              </a:solidFill>
              <a:ea typeface="MS PGothic" panose="020B0600070205080204" pitchFamily="34" charset="-128"/>
            </a:endParaRPr>
          </a:p>
        </p:txBody>
      </p:sp>
      <p:sp>
        <p:nvSpPr>
          <p:cNvPr id="13" name="テキスト ボックス 12">
            <a:extLst>
              <a:ext uri="{FF2B5EF4-FFF2-40B4-BE49-F238E27FC236}">
                <a16:creationId xmlns:a16="http://schemas.microsoft.com/office/drawing/2014/main" id="{ED508702-7622-9C40-AB1E-8CC55327E1AB}"/>
              </a:ext>
            </a:extLst>
          </p:cNvPr>
          <p:cNvSpPr txBox="1"/>
          <p:nvPr/>
        </p:nvSpPr>
        <p:spPr>
          <a:xfrm>
            <a:off x="1980236" y="2161257"/>
            <a:ext cx="6318175" cy="635806"/>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本学の安全衛生管理体制</a:t>
            </a:r>
          </a:p>
        </p:txBody>
      </p:sp>
      <p:sp>
        <p:nvSpPr>
          <p:cNvPr id="12" name="平行四辺形 11">
            <a:extLst>
              <a:ext uri="{FF2B5EF4-FFF2-40B4-BE49-F238E27FC236}">
                <a16:creationId xmlns:a16="http://schemas.microsoft.com/office/drawing/2014/main" id="{46B0C704-DB99-E641-8185-8BF7F624DEAA}"/>
              </a:ext>
            </a:extLst>
          </p:cNvPr>
          <p:cNvSpPr/>
          <p:nvPr/>
        </p:nvSpPr>
        <p:spPr>
          <a:xfrm>
            <a:off x="1237899" y="2157599"/>
            <a:ext cx="720000" cy="648000"/>
          </a:xfrm>
          <a:prstGeom prst="parallelogram">
            <a:avLst/>
          </a:prstGeom>
          <a:solidFill>
            <a:srgbClr val="1AA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14" name="テキスト ボックス 13">
            <a:extLst>
              <a:ext uri="{FF2B5EF4-FFF2-40B4-BE49-F238E27FC236}">
                <a16:creationId xmlns:a16="http://schemas.microsoft.com/office/drawing/2014/main" id="{100377B9-A754-A84C-99D7-9CAE940CD8C6}"/>
              </a:ext>
            </a:extLst>
          </p:cNvPr>
          <p:cNvSpPr txBox="1"/>
          <p:nvPr/>
        </p:nvSpPr>
        <p:spPr>
          <a:xfrm>
            <a:off x="1237899" y="2157599"/>
            <a:ext cx="719999" cy="639820"/>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2</a:t>
            </a:r>
            <a:endParaRPr kumimoji="1" lang="ja-JP" altLang="en-US" sz="2800">
              <a:solidFill>
                <a:schemeClr val="bg1"/>
              </a:solidFill>
              <a:ea typeface="MS PGothic" panose="020B0600070205080204" pitchFamily="34" charset="-128"/>
            </a:endParaRPr>
          </a:p>
        </p:txBody>
      </p:sp>
      <p:sp>
        <p:nvSpPr>
          <p:cNvPr id="15" name="正方形/長方形 14">
            <a:extLst>
              <a:ext uri="{FF2B5EF4-FFF2-40B4-BE49-F238E27FC236}">
                <a16:creationId xmlns:a16="http://schemas.microsoft.com/office/drawing/2014/main" id="{90724931-3A5D-DA48-835B-E62DF9330556}"/>
              </a:ext>
            </a:extLst>
          </p:cNvPr>
          <p:cNvSpPr/>
          <p:nvPr/>
        </p:nvSpPr>
        <p:spPr>
          <a:xfrm>
            <a:off x="1734540" y="2701962"/>
            <a:ext cx="7416000" cy="107727"/>
          </a:xfrm>
          <a:prstGeom prst="rect">
            <a:avLst/>
          </a:prstGeom>
          <a:solidFill>
            <a:srgbClr val="1AA4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19" name="テキスト ボックス 18">
            <a:extLst>
              <a:ext uri="{FF2B5EF4-FFF2-40B4-BE49-F238E27FC236}">
                <a16:creationId xmlns:a16="http://schemas.microsoft.com/office/drawing/2014/main" id="{69A246FC-7169-9846-8312-9C9F21301037}"/>
              </a:ext>
            </a:extLst>
          </p:cNvPr>
          <p:cNvSpPr txBox="1"/>
          <p:nvPr/>
        </p:nvSpPr>
        <p:spPr>
          <a:xfrm>
            <a:off x="3415333" y="3930153"/>
            <a:ext cx="3420021" cy="645330"/>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健康管理</a:t>
            </a:r>
          </a:p>
        </p:txBody>
      </p:sp>
      <p:sp>
        <p:nvSpPr>
          <p:cNvPr id="17" name="平行四辺形 16">
            <a:extLst>
              <a:ext uri="{FF2B5EF4-FFF2-40B4-BE49-F238E27FC236}">
                <a16:creationId xmlns:a16="http://schemas.microsoft.com/office/drawing/2014/main" id="{0A830D3B-5478-694A-BDEB-93F0E20DA33C}"/>
              </a:ext>
            </a:extLst>
          </p:cNvPr>
          <p:cNvSpPr/>
          <p:nvPr/>
        </p:nvSpPr>
        <p:spPr>
          <a:xfrm>
            <a:off x="2699259" y="3927483"/>
            <a:ext cx="720000" cy="648000"/>
          </a:xfrm>
          <a:prstGeom prst="parallelogram">
            <a:avLst/>
          </a:prstGeom>
          <a:solidFill>
            <a:srgbClr val="1B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18" name="正方形/長方形 17">
            <a:extLst>
              <a:ext uri="{FF2B5EF4-FFF2-40B4-BE49-F238E27FC236}">
                <a16:creationId xmlns:a16="http://schemas.microsoft.com/office/drawing/2014/main" id="{B084AE77-87B2-5243-B9EE-9EDCD3BEAEDA}"/>
              </a:ext>
            </a:extLst>
          </p:cNvPr>
          <p:cNvSpPr/>
          <p:nvPr/>
        </p:nvSpPr>
        <p:spPr>
          <a:xfrm>
            <a:off x="3210540" y="4467484"/>
            <a:ext cx="5940000" cy="107999"/>
          </a:xfrm>
          <a:prstGeom prst="rect">
            <a:avLst/>
          </a:prstGeom>
          <a:solidFill>
            <a:srgbClr val="1B46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20" name="テキスト ボックス 19">
            <a:extLst>
              <a:ext uri="{FF2B5EF4-FFF2-40B4-BE49-F238E27FC236}">
                <a16:creationId xmlns:a16="http://schemas.microsoft.com/office/drawing/2014/main" id="{38BCC237-83E8-1447-BAE2-5714F5ECC453}"/>
              </a:ext>
            </a:extLst>
          </p:cNvPr>
          <p:cNvSpPr txBox="1"/>
          <p:nvPr/>
        </p:nvSpPr>
        <p:spPr>
          <a:xfrm>
            <a:off x="2688579" y="3930970"/>
            <a:ext cx="720000" cy="536345"/>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4</a:t>
            </a:r>
            <a:endParaRPr kumimoji="1" lang="ja-JP" altLang="en-US" sz="2800">
              <a:solidFill>
                <a:schemeClr val="bg1"/>
              </a:solidFill>
              <a:ea typeface="MS PGothic" panose="020B0600070205080204" pitchFamily="34" charset="-128"/>
            </a:endParaRPr>
          </a:p>
        </p:txBody>
      </p:sp>
      <p:sp>
        <p:nvSpPr>
          <p:cNvPr id="24" name="テキスト ボックス 23">
            <a:extLst>
              <a:ext uri="{FF2B5EF4-FFF2-40B4-BE49-F238E27FC236}">
                <a16:creationId xmlns:a16="http://schemas.microsoft.com/office/drawing/2014/main" id="{C622B8D4-F2EE-404F-921F-D648813E471F}"/>
              </a:ext>
            </a:extLst>
          </p:cNvPr>
          <p:cNvSpPr txBox="1"/>
          <p:nvPr/>
        </p:nvSpPr>
        <p:spPr>
          <a:xfrm>
            <a:off x="4137785" y="4819159"/>
            <a:ext cx="4012662" cy="641267"/>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さまざまなリスクへの備え</a:t>
            </a:r>
          </a:p>
        </p:txBody>
      </p:sp>
      <p:sp>
        <p:nvSpPr>
          <p:cNvPr id="22" name="正方形/長方形 21">
            <a:extLst>
              <a:ext uri="{FF2B5EF4-FFF2-40B4-BE49-F238E27FC236}">
                <a16:creationId xmlns:a16="http://schemas.microsoft.com/office/drawing/2014/main" id="{DA488F54-2044-ED4F-AF83-60F5674966B8}"/>
              </a:ext>
            </a:extLst>
          </p:cNvPr>
          <p:cNvSpPr/>
          <p:nvPr/>
        </p:nvSpPr>
        <p:spPr>
          <a:xfrm>
            <a:off x="3930540" y="5370705"/>
            <a:ext cx="5220000" cy="89721"/>
          </a:xfrm>
          <a:prstGeom prst="rect">
            <a:avLst/>
          </a:prstGeom>
          <a:solidFill>
            <a:srgbClr val="169F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23" name="平行四辺形 22">
            <a:extLst>
              <a:ext uri="{FF2B5EF4-FFF2-40B4-BE49-F238E27FC236}">
                <a16:creationId xmlns:a16="http://schemas.microsoft.com/office/drawing/2014/main" id="{B5B32641-867C-6B43-A96F-F53BBA5083F7}"/>
              </a:ext>
            </a:extLst>
          </p:cNvPr>
          <p:cNvSpPr/>
          <p:nvPr/>
        </p:nvSpPr>
        <p:spPr>
          <a:xfrm>
            <a:off x="3429940" y="4812426"/>
            <a:ext cx="720000" cy="648000"/>
          </a:xfrm>
          <a:prstGeom prst="parallelogram">
            <a:avLst/>
          </a:prstGeom>
          <a:solidFill>
            <a:srgbClr val="169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25" name="テキスト ボックス 24">
            <a:extLst>
              <a:ext uri="{FF2B5EF4-FFF2-40B4-BE49-F238E27FC236}">
                <a16:creationId xmlns:a16="http://schemas.microsoft.com/office/drawing/2014/main" id="{469F4A38-138C-6949-880D-0B801BC45651}"/>
              </a:ext>
            </a:extLst>
          </p:cNvPr>
          <p:cNvSpPr txBox="1"/>
          <p:nvPr/>
        </p:nvSpPr>
        <p:spPr>
          <a:xfrm>
            <a:off x="3429940" y="4812427"/>
            <a:ext cx="719999" cy="540000"/>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5</a:t>
            </a:r>
            <a:endParaRPr kumimoji="1" lang="ja-JP" altLang="en-US" sz="2800">
              <a:solidFill>
                <a:schemeClr val="bg1"/>
              </a:solidFill>
              <a:ea typeface="MS PGothic" panose="020B0600070205080204" pitchFamily="34" charset="-128"/>
            </a:endParaRPr>
          </a:p>
        </p:txBody>
      </p:sp>
      <p:sp>
        <p:nvSpPr>
          <p:cNvPr id="28" name="テキスト ボックス 27">
            <a:extLst>
              <a:ext uri="{FF2B5EF4-FFF2-40B4-BE49-F238E27FC236}">
                <a16:creationId xmlns:a16="http://schemas.microsoft.com/office/drawing/2014/main" id="{E7DCA7FE-64E7-944F-B0CB-FF015BEED3C9}"/>
              </a:ext>
            </a:extLst>
          </p:cNvPr>
          <p:cNvSpPr txBox="1"/>
          <p:nvPr/>
        </p:nvSpPr>
        <p:spPr>
          <a:xfrm>
            <a:off x="2699552" y="3042541"/>
            <a:ext cx="3186335" cy="642489"/>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緊急時の対応</a:t>
            </a:r>
          </a:p>
        </p:txBody>
      </p:sp>
      <p:sp>
        <p:nvSpPr>
          <p:cNvPr id="27" name="平行四辺形 26">
            <a:extLst>
              <a:ext uri="{FF2B5EF4-FFF2-40B4-BE49-F238E27FC236}">
                <a16:creationId xmlns:a16="http://schemas.microsoft.com/office/drawing/2014/main" id="{D950ADD1-70FB-574A-AE07-A10314663236}"/>
              </a:ext>
            </a:extLst>
          </p:cNvPr>
          <p:cNvSpPr/>
          <p:nvPr/>
        </p:nvSpPr>
        <p:spPr>
          <a:xfrm>
            <a:off x="1968579" y="3042541"/>
            <a:ext cx="720000" cy="648000"/>
          </a:xfrm>
          <a:prstGeom prst="parallelogram">
            <a:avLst/>
          </a:prstGeom>
          <a:solidFill>
            <a:srgbClr val="B74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29" name="テキスト ボックス 28">
            <a:extLst>
              <a:ext uri="{FF2B5EF4-FFF2-40B4-BE49-F238E27FC236}">
                <a16:creationId xmlns:a16="http://schemas.microsoft.com/office/drawing/2014/main" id="{085DE626-C304-0544-8084-7A55833125D7}"/>
              </a:ext>
            </a:extLst>
          </p:cNvPr>
          <p:cNvSpPr txBox="1"/>
          <p:nvPr/>
        </p:nvSpPr>
        <p:spPr>
          <a:xfrm>
            <a:off x="1968579" y="3038477"/>
            <a:ext cx="720000" cy="552517"/>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3</a:t>
            </a:r>
          </a:p>
        </p:txBody>
      </p:sp>
      <p:sp>
        <p:nvSpPr>
          <p:cNvPr id="30" name="正方形/長方形 29">
            <a:extLst>
              <a:ext uri="{FF2B5EF4-FFF2-40B4-BE49-F238E27FC236}">
                <a16:creationId xmlns:a16="http://schemas.microsoft.com/office/drawing/2014/main" id="{54378A33-26AA-5045-B2BA-44351BAEE7C5}"/>
              </a:ext>
            </a:extLst>
          </p:cNvPr>
          <p:cNvSpPr/>
          <p:nvPr/>
        </p:nvSpPr>
        <p:spPr>
          <a:xfrm>
            <a:off x="2490540" y="3582541"/>
            <a:ext cx="6660000" cy="108000"/>
          </a:xfrm>
          <a:prstGeom prst="rect">
            <a:avLst/>
          </a:prstGeom>
          <a:solidFill>
            <a:srgbClr val="B741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36" name="タイトル 35">
            <a:extLst>
              <a:ext uri="{FF2B5EF4-FFF2-40B4-BE49-F238E27FC236}">
                <a16:creationId xmlns:a16="http://schemas.microsoft.com/office/drawing/2014/main" id="{F6818933-BA9A-694D-ABF5-67978F0E9B2F}"/>
              </a:ext>
            </a:extLst>
          </p:cNvPr>
          <p:cNvSpPr>
            <a:spLocks noGrp="1"/>
          </p:cNvSpPr>
          <p:nvPr>
            <p:ph type="title"/>
          </p:nvPr>
        </p:nvSpPr>
        <p:spPr/>
        <p:txBody>
          <a:bodyPr/>
          <a:lstStyle/>
          <a:p>
            <a:pPr algn="ctr"/>
            <a:r>
              <a:rPr kumimoji="1" lang="ja-JP" altLang="en-US" sz="3200" b="1"/>
              <a:t>安全の手引</a:t>
            </a:r>
          </a:p>
        </p:txBody>
      </p:sp>
      <p:sp>
        <p:nvSpPr>
          <p:cNvPr id="31" name="テキスト ボックス 30">
            <a:extLst>
              <a:ext uri="{FF2B5EF4-FFF2-40B4-BE49-F238E27FC236}">
                <a16:creationId xmlns:a16="http://schemas.microsoft.com/office/drawing/2014/main" id="{B1A1854A-4AD0-4E48-9973-78587E16931D}"/>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
        <p:nvSpPr>
          <p:cNvPr id="32" name="フッター プレースホルダー 1">
            <a:extLst>
              <a:ext uri="{FF2B5EF4-FFF2-40B4-BE49-F238E27FC236}">
                <a16:creationId xmlns:a16="http://schemas.microsoft.com/office/drawing/2014/main" id="{88F07407-5E86-1742-BDA4-D266CBFC6585}"/>
              </a:ext>
            </a:extLst>
          </p:cNvPr>
          <p:cNvSpPr txBox="1">
            <a:spLocks/>
          </p:cNvSpPr>
          <p:nvPr/>
        </p:nvSpPr>
        <p:spPr>
          <a:xfrm>
            <a:off x="5735113" y="6376358"/>
            <a:ext cx="3168352" cy="178611"/>
          </a:xfrm>
          <a:prstGeom prst="rect">
            <a:avLst/>
          </a:prstGeom>
          <a:solidFill>
            <a:schemeClr val="bg1">
              <a:alpha val="70000"/>
            </a:schemeClr>
          </a:solidFill>
        </p:spPr>
        <p:txBody>
          <a:bodyPr vert="horz" lIns="72000" tIns="36000" rIns="72000" bIns="36000" rtlCol="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fontAlgn="auto">
              <a:spcAft>
                <a:spcPts val="0"/>
              </a:spcAft>
            </a:pPr>
            <a:r>
              <a:rPr lang="ja-JP" altLang="en-US" sz="1400">
                <a:solidFill>
                  <a:schemeClr val="tx1">
                    <a:lumMod val="65000"/>
                    <a:lumOff val="35000"/>
                  </a:schemeClr>
                </a:solidFill>
              </a:rPr>
              <a:t>北海道大学安全衛生本部</a:t>
            </a:r>
          </a:p>
          <a:p>
            <a:pPr fontAlgn="auto">
              <a:spcAft>
                <a:spcPts val="0"/>
              </a:spcAft>
            </a:pPr>
            <a:endParaRPr lang="ja-JP" altLang="en-US" sz="1400"/>
          </a:p>
        </p:txBody>
      </p:sp>
      <p:sp>
        <p:nvSpPr>
          <p:cNvPr id="33" name="タイトル 1">
            <a:extLst>
              <a:ext uri="{FF2B5EF4-FFF2-40B4-BE49-F238E27FC236}">
                <a16:creationId xmlns:a16="http://schemas.microsoft.com/office/drawing/2014/main" id="{F652C6A1-D3E2-CA4D-B15F-5BA1CC0F188C}"/>
              </a:ext>
            </a:extLst>
          </p:cNvPr>
          <p:cNvSpPr txBox="1">
            <a:spLocks/>
          </p:cNvSpPr>
          <p:nvPr/>
        </p:nvSpPr>
        <p:spPr>
          <a:xfrm>
            <a:off x="507218" y="5665067"/>
            <a:ext cx="5307542" cy="6747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kern="1200">
                <a:solidFill>
                  <a:schemeClr val="tx1"/>
                </a:solidFill>
                <a:latin typeface="ＭＳ Ｐゴシック" panose="020B0600070205080204" pitchFamily="50" charset="-128"/>
                <a:ea typeface="ＭＳ Ｐゴシック" panose="020B0600070205080204" pitchFamily="50" charset="-128"/>
                <a:cs typeface="+mj-cs"/>
              </a:defRPr>
            </a:lvl1pPr>
          </a:lstStyle>
          <a:p>
            <a:pPr defTabSz="914377" fontAlgn="auto">
              <a:lnSpc>
                <a:spcPct val="120000"/>
              </a:lnSpc>
              <a:spcAft>
                <a:spcPts val="0"/>
              </a:spcAft>
              <a:defRPr/>
            </a:pPr>
            <a:r>
              <a:rPr lang="zh-CN" altLang="en-US" sz="1800" dirty="0">
                <a:solidFill>
                  <a:schemeClr val="tx1">
                    <a:lumMod val="75000"/>
                    <a:lumOff val="25000"/>
                  </a:schemeClr>
                </a:solidFill>
                <a:latin typeface="Meiryo UI" panose="020B0604030504040204" pitchFamily="34" charset="-128"/>
                <a:ea typeface="Meiryo UI" panose="020B0604030504040204" pitchFamily="34" charset="-128"/>
              </a:rPr>
              <a:t>北海道大学</a:t>
            </a:r>
            <a:r>
              <a:rPr lang="ja-JP" altLang="en-US" sz="1800" dirty="0">
                <a:solidFill>
                  <a:schemeClr val="tx1">
                    <a:lumMod val="75000"/>
                    <a:lumOff val="25000"/>
                  </a:schemeClr>
                </a:solidFill>
                <a:latin typeface="Meiryo UI" panose="020B0604030504040204" pitchFamily="34" charset="-128"/>
                <a:ea typeface="Meiryo UI" panose="020B0604030504040204" pitchFamily="34" charset="-128"/>
              </a:rPr>
              <a:t>　</a:t>
            </a:r>
            <a:r>
              <a:rPr lang="zh-CN" altLang="en-US" sz="1800" dirty="0">
                <a:solidFill>
                  <a:schemeClr val="tx1">
                    <a:lumMod val="75000"/>
                    <a:lumOff val="25000"/>
                  </a:schemeClr>
                </a:solidFill>
                <a:latin typeface="Meiryo UI" panose="020B0604030504040204" pitchFamily="34" charset="-128"/>
                <a:ea typeface="Meiryo UI" panose="020B0604030504040204" pitchFamily="34" charset="-128"/>
              </a:rPr>
              <a:t> </a:t>
            </a:r>
            <a:r>
              <a:rPr lang="ja-JP" altLang="en-US" sz="1800" dirty="0">
                <a:solidFill>
                  <a:schemeClr val="tx1">
                    <a:lumMod val="75000"/>
                    <a:lumOff val="25000"/>
                  </a:schemeClr>
                </a:solidFill>
                <a:latin typeface="Meiryo UI" panose="020B0604030504040204" pitchFamily="34" charset="-128"/>
                <a:ea typeface="Meiryo UI" panose="020B0604030504040204" pitchFamily="34" charset="-128"/>
              </a:rPr>
              <a:t>公共政策学教育部</a:t>
            </a:r>
            <a:endParaRPr lang="en-US" altLang="ja-JP" sz="1800" dirty="0">
              <a:solidFill>
                <a:schemeClr val="tx1">
                  <a:lumMod val="75000"/>
                  <a:lumOff val="25000"/>
                </a:schemeClr>
              </a:solidFill>
              <a:latin typeface="Meiryo UI" panose="020B0604030504040204" pitchFamily="34" charset="-128"/>
              <a:ea typeface="Meiryo UI" panose="020B0604030504040204" pitchFamily="34" charset="-128"/>
            </a:endParaRPr>
          </a:p>
          <a:p>
            <a:pPr defTabSz="914377" fontAlgn="auto">
              <a:lnSpc>
                <a:spcPct val="120000"/>
              </a:lnSpc>
              <a:spcAft>
                <a:spcPts val="0"/>
              </a:spcAft>
              <a:defRPr/>
            </a:pPr>
            <a:r>
              <a:rPr lang="ja-JP" altLang="en-US" sz="1800" dirty="0">
                <a:solidFill>
                  <a:schemeClr val="tx1">
                    <a:lumMod val="75000"/>
                    <a:lumOff val="25000"/>
                  </a:schemeClr>
                </a:solidFill>
                <a:latin typeface="+mn-ea"/>
                <a:ea typeface="+mn-ea"/>
              </a:rPr>
              <a:t>におけるリスクを低減するために必要な安全教育</a:t>
            </a:r>
          </a:p>
        </p:txBody>
      </p:sp>
    </p:spTree>
    <p:extLst>
      <p:ext uri="{BB962C8B-B14F-4D97-AF65-F5344CB8AC3E}">
        <p14:creationId xmlns:p14="http://schemas.microsoft.com/office/powerpoint/2010/main" val="2694993473"/>
      </p:ext>
    </p:extLst>
  </p:cSld>
  <p:clrMapOvr>
    <a:masterClrMapping/>
  </p:clrMapOvr>
  <mc:AlternateContent xmlns:mc="http://schemas.openxmlformats.org/markup-compatibility/2006" xmlns:p14="http://schemas.microsoft.com/office/powerpoint/2010/main">
    <mc:Choice Requires="p14">
      <p:transition spd="slow" p14:dur="2000" advTm="3715"/>
    </mc:Choice>
    <mc:Fallback xmlns="">
      <p:transition spd="slow" advTm="37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ppt_w/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childTnLst>
                                </p:cTn>
                              </p:par>
                              <p:par>
                                <p:cTn id="11" presetID="17" presetClass="entr" presetSubtype="8"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ppt_x</p:attrName>
                                        </p:attrNameLst>
                                      </p:cBhvr>
                                      <p:tavLst>
                                        <p:tav tm="0">
                                          <p:val>
                                            <p:strVal val="#ppt_x-#ppt_w/2"/>
                                          </p:val>
                                        </p:tav>
                                        <p:tav tm="100000">
                                          <p:val>
                                            <p:strVal val="#ppt_x"/>
                                          </p:val>
                                        </p:tav>
                                      </p:tavLst>
                                    </p:anim>
                                    <p:anim calcmode="lin" valueType="num">
                                      <p:cBhvr>
                                        <p:cTn id="14" dur="500" fill="hold"/>
                                        <p:tgtEl>
                                          <p:spTgt spid="15"/>
                                        </p:tgtEl>
                                        <p:attrNameLst>
                                          <p:attrName>ppt_y</p:attrName>
                                        </p:attrNameLst>
                                      </p:cBhvr>
                                      <p:tavLst>
                                        <p:tav tm="0">
                                          <p:val>
                                            <p:strVal val="#ppt_y"/>
                                          </p:val>
                                        </p:tav>
                                        <p:tav tm="100000">
                                          <p:val>
                                            <p:strVal val="#ppt_y"/>
                                          </p:val>
                                        </p:tav>
                                      </p:tavLst>
                                    </p:anim>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strVal val="#ppt_h"/>
                                          </p:val>
                                        </p:tav>
                                        <p:tav tm="100000">
                                          <p:val>
                                            <p:strVal val="#ppt_h"/>
                                          </p:val>
                                        </p:tav>
                                      </p:tavLst>
                                    </p:anim>
                                  </p:childTnLst>
                                </p:cTn>
                              </p:par>
                              <p:par>
                                <p:cTn id="17" presetID="17"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ppt_x</p:attrName>
                                        </p:attrNameLst>
                                      </p:cBhvr>
                                      <p:tavLst>
                                        <p:tav tm="0">
                                          <p:val>
                                            <p:strVal val="#ppt_x-#ppt_w/2"/>
                                          </p:val>
                                        </p:tav>
                                        <p:tav tm="100000">
                                          <p:val>
                                            <p:strVal val="#ppt_x"/>
                                          </p:val>
                                        </p:tav>
                                      </p:tavLst>
                                    </p:anim>
                                    <p:anim calcmode="lin" valueType="num">
                                      <p:cBhvr>
                                        <p:cTn id="20" dur="500" fill="hold"/>
                                        <p:tgtEl>
                                          <p:spTgt spid="30"/>
                                        </p:tgtEl>
                                        <p:attrNameLst>
                                          <p:attrName>ppt_y</p:attrName>
                                        </p:attrNameLst>
                                      </p:cBhvr>
                                      <p:tavLst>
                                        <p:tav tm="0">
                                          <p:val>
                                            <p:strVal val="#ppt_y"/>
                                          </p:val>
                                        </p:tav>
                                        <p:tav tm="100000">
                                          <p:val>
                                            <p:strVal val="#ppt_y"/>
                                          </p:val>
                                        </p:tav>
                                      </p:tavLst>
                                    </p:anim>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strVal val="#ppt_h"/>
                                          </p:val>
                                        </p:tav>
                                        <p:tav tm="100000">
                                          <p:val>
                                            <p:strVal val="#ppt_h"/>
                                          </p:val>
                                        </p:tav>
                                      </p:tavLst>
                                    </p:anim>
                                  </p:childTnLst>
                                </p:cTn>
                              </p:par>
                              <p:par>
                                <p:cTn id="23" presetID="17"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ppt_x</p:attrName>
                                        </p:attrNameLst>
                                      </p:cBhvr>
                                      <p:tavLst>
                                        <p:tav tm="0">
                                          <p:val>
                                            <p:strVal val="#ppt_x-#ppt_w/2"/>
                                          </p:val>
                                        </p:tav>
                                        <p:tav tm="100000">
                                          <p:val>
                                            <p:strVal val="#ppt_x"/>
                                          </p:val>
                                        </p:tav>
                                      </p:tavLst>
                                    </p:anim>
                                    <p:anim calcmode="lin" valueType="num">
                                      <p:cBhvr>
                                        <p:cTn id="26" dur="500" fill="hold"/>
                                        <p:tgtEl>
                                          <p:spTgt spid="18"/>
                                        </p:tgtEl>
                                        <p:attrNameLst>
                                          <p:attrName>ppt_y</p:attrName>
                                        </p:attrNameLst>
                                      </p:cBhvr>
                                      <p:tavLst>
                                        <p:tav tm="0">
                                          <p:val>
                                            <p:strVal val="#ppt_y"/>
                                          </p:val>
                                        </p:tav>
                                        <p:tav tm="100000">
                                          <p:val>
                                            <p:strVal val="#ppt_y"/>
                                          </p:val>
                                        </p:tav>
                                      </p:tavLst>
                                    </p:anim>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strVal val="#ppt_h"/>
                                          </p:val>
                                        </p:tav>
                                        <p:tav tm="100000">
                                          <p:val>
                                            <p:strVal val="#ppt_h"/>
                                          </p:val>
                                        </p:tav>
                                      </p:tavLst>
                                    </p:anim>
                                  </p:childTnLst>
                                </p:cTn>
                              </p:par>
                              <p:par>
                                <p:cTn id="29" presetID="17" presetClass="entr" presetSubtype="8"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ppt_x</p:attrName>
                                        </p:attrNameLst>
                                      </p:cBhvr>
                                      <p:tavLst>
                                        <p:tav tm="0">
                                          <p:val>
                                            <p:strVal val="#ppt_x-#ppt_w/2"/>
                                          </p:val>
                                        </p:tav>
                                        <p:tav tm="100000">
                                          <p:val>
                                            <p:strVal val="#ppt_x"/>
                                          </p:val>
                                        </p:tav>
                                      </p:tavLst>
                                    </p:anim>
                                    <p:anim calcmode="lin" valueType="num">
                                      <p:cBhvr>
                                        <p:cTn id="32" dur="500" fill="hold"/>
                                        <p:tgtEl>
                                          <p:spTgt spid="22"/>
                                        </p:tgtEl>
                                        <p:attrNameLst>
                                          <p:attrName>ppt_y</p:attrName>
                                        </p:attrNameLst>
                                      </p:cBhvr>
                                      <p:tavLst>
                                        <p:tav tm="0">
                                          <p:val>
                                            <p:strVal val="#ppt_y"/>
                                          </p:val>
                                        </p:tav>
                                        <p:tav tm="100000">
                                          <p:val>
                                            <p:strVal val="#ppt_y"/>
                                          </p:val>
                                        </p:tav>
                                      </p:tavLst>
                                    </p:anim>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2"/>
                                        </p:tgtEl>
                                      </p:cBhvr>
                                    </p:animEffect>
                                    <p:set>
                                      <p:cBhvr>
                                        <p:cTn id="51" dur="1" fill="hold">
                                          <p:stCondLst>
                                            <p:cond delay="499"/>
                                          </p:stCondLst>
                                        </p:cTn>
                                        <p:tgtEl>
                                          <p:spTgt spid="22"/>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5" grpId="0" animBg="1"/>
      <p:bldP spid="15" grpId="1" animBg="1"/>
      <p:bldP spid="18" grpId="0" animBg="1"/>
      <p:bldP spid="18" grpId="1" animBg="1"/>
      <p:bldP spid="22" grpId="0" animBg="1"/>
      <p:bldP spid="22" grpId="1" animBg="1"/>
      <p:bldP spid="30" grpId="0" animBg="1"/>
      <p:bldP spid="30" grpId="1" animBg="1"/>
      <p:bldP spid="31" grpId="0" animBg="1"/>
    </p:bldLst>
  </p:timing>
  <p:extLst>
    <p:ext uri="{E180D4A7-C9FB-4DFB-919C-405C955672EB}">
      <p14:showEvtLst xmlns:p14="http://schemas.microsoft.com/office/powerpoint/2010/main">
        <p14:playEvt time="28" objId="3"/>
        <p14:stopEvt time="2310" objId="3"/>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縦書きテキスト プレースホルダー 9">
            <a:extLst>
              <a:ext uri="{FF2B5EF4-FFF2-40B4-BE49-F238E27FC236}">
                <a16:creationId xmlns:a16="http://schemas.microsoft.com/office/drawing/2014/main" id="{176E37D7-AF25-9948-B9C5-8C8A38120D95}"/>
              </a:ext>
            </a:extLst>
          </p:cNvPr>
          <p:cNvSpPr>
            <a:spLocks noGrp="1"/>
          </p:cNvSpPr>
          <p:nvPr>
            <p:ph type="body" orient="vert" sz="quarter" idx="10"/>
          </p:nvPr>
        </p:nvSpPr>
        <p:spPr/>
        <p:txBody>
          <a:bodyPr/>
          <a:lstStyle/>
          <a:p>
            <a:r>
              <a:rPr kumimoji="1" lang="en-US" altLang="ja-JP" dirty="0"/>
              <a:t>⓫</a:t>
            </a:r>
            <a:endParaRPr kumimoji="1" lang="ja-JP" altLang="en-US"/>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Autofit/>
          </a:bodyPr>
          <a:lstStyle/>
          <a:p>
            <a:r>
              <a:rPr lang="ja-JP" altLang="en-US" b="1">
                <a:solidFill>
                  <a:srgbClr val="000000"/>
                </a:solidFill>
              </a:rPr>
              <a:t>安全衛生委員会</a:t>
            </a:r>
            <a:endParaRPr kumimoji="1" lang="ja-JP" altLang="en-US" dirty="0"/>
          </a:p>
        </p:txBody>
      </p:sp>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sz="quarter" idx="12"/>
          </p:nvPr>
        </p:nvSpPr>
        <p:spPr/>
        <p:txBody>
          <a:bodyPr>
            <a:noAutofit/>
          </a:bodyPr>
          <a:lstStyle/>
          <a:p>
            <a:pPr marL="355600" indent="-347663">
              <a:lnSpc>
                <a:spcPct val="100000"/>
              </a:lnSpc>
              <a:buClr>
                <a:schemeClr val="accent2"/>
              </a:buClr>
            </a:pPr>
            <a:r>
              <a:rPr lang="ja-JP" altLang="en-US">
                <a:solidFill>
                  <a:srgbClr val="000000"/>
                </a:solidFill>
                <a:latin typeface="+mn-ea"/>
                <a:ea typeface="+mn-ea"/>
              </a:rPr>
              <a:t>「事業場札幌キャンパス等」「事業場附属練習船おしょろ丸」および「事業場附属練習船うしお丸」では月</a:t>
            </a:r>
            <a:r>
              <a:rPr lang="en-US" altLang="ja-JP" dirty="0">
                <a:solidFill>
                  <a:srgbClr val="000000"/>
                </a:solidFill>
                <a:latin typeface="+mn-ea"/>
                <a:ea typeface="+mn-ea"/>
              </a:rPr>
              <a:t>1</a:t>
            </a:r>
            <a:r>
              <a:rPr lang="ja-JP" altLang="en-US">
                <a:solidFill>
                  <a:srgbClr val="000000"/>
                </a:solidFill>
                <a:latin typeface="+mn-ea"/>
                <a:ea typeface="+mn-ea"/>
              </a:rPr>
              <a:t>回「安全衛生委員会」が開催される。</a:t>
            </a:r>
          </a:p>
          <a:p>
            <a:pPr marL="355600" indent="-347663">
              <a:lnSpc>
                <a:spcPct val="100000"/>
              </a:lnSpc>
              <a:buClr>
                <a:schemeClr val="accent2"/>
              </a:buClr>
            </a:pPr>
            <a:r>
              <a:rPr lang="ja-JP" altLang="en-US">
                <a:solidFill>
                  <a:srgbClr val="000000"/>
                </a:solidFill>
                <a:latin typeface="+mn-ea"/>
                <a:ea typeface="+mn-ea"/>
              </a:rPr>
              <a:t>本委員会では安全衛生に関する重要事項について調査審議し、総長に対して意見を述べることができる。</a:t>
            </a:r>
          </a:p>
          <a:p>
            <a:pPr marL="355600" indent="-347663">
              <a:lnSpc>
                <a:spcPct val="100000"/>
              </a:lnSpc>
              <a:buClr>
                <a:schemeClr val="accent2"/>
              </a:buClr>
            </a:pPr>
            <a:r>
              <a:rPr lang="ja-JP" altLang="en-US">
                <a:solidFill>
                  <a:srgbClr val="000000"/>
                </a:solidFill>
                <a:latin typeface="+mn-ea"/>
                <a:ea typeface="+mn-ea"/>
              </a:rPr>
              <a:t>本委員会を置かない事業場においては、安全衛生管理者が職員等の意見を聞く機会を設ける。</a:t>
            </a:r>
            <a:endParaRPr lang="ja-JP" altLang="en-US" kern="0" dirty="0">
              <a:solidFill>
                <a:srgbClr val="000000"/>
              </a:solidFill>
              <a:latin typeface="+mn-ea"/>
              <a:ea typeface="+mn-ea"/>
            </a:endParaRPr>
          </a:p>
        </p:txBody>
      </p:sp>
      <p:sp>
        <p:nvSpPr>
          <p:cNvPr id="16" name="テキスト プレースホルダー 23">
            <a:extLst>
              <a:ext uri="{FF2B5EF4-FFF2-40B4-BE49-F238E27FC236}">
                <a16:creationId xmlns:a16="http://schemas.microsoft.com/office/drawing/2014/main" id="{90610902-0C0C-3B49-9181-C121601EA4ED}"/>
              </a:ext>
            </a:extLst>
          </p:cNvPr>
          <p:cNvSpPr txBox="1">
            <a:spLocks/>
          </p:cNvSpPr>
          <p:nvPr/>
        </p:nvSpPr>
        <p:spPr>
          <a:xfrm>
            <a:off x="7956375" y="0"/>
            <a:ext cx="1188000" cy="1124744"/>
          </a:xfrm>
          <a:prstGeom prst="rect">
            <a:avLst/>
          </a:prstGeom>
        </p:spPr>
        <p:txBody>
          <a:bodyPr vert="horz" wrap="square" lIns="108000" tIns="288000" rIns="108000" bIns="0" rtlCol="0" anchor="t" anchorCtr="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dirty="0"/>
              <a:t>p.</a:t>
            </a:r>
            <a:r>
              <a:rPr lang="en-US" altLang="ja-JP" sz="2800" dirty="0"/>
              <a:t>29</a:t>
            </a:r>
            <a:endParaRPr lang="ja-JP" altLang="en-US" sz="2800"/>
          </a:p>
        </p:txBody>
      </p:sp>
      <p:sp>
        <p:nvSpPr>
          <p:cNvPr id="11" name="テキスト ボックス 10">
            <a:extLst>
              <a:ext uri="{FF2B5EF4-FFF2-40B4-BE49-F238E27FC236}">
                <a16:creationId xmlns:a16="http://schemas.microsoft.com/office/drawing/2014/main" id="{9F1B6778-1810-9640-A12D-43FA1A50F8C1}"/>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182686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4">
                                            <p:txEl>
                                              <p:pRg st="0" end="0"/>
                                            </p:txEl>
                                          </p:spTgt>
                                        </p:tgtEl>
                                        <p:attrNameLst>
                                          <p:attrName>style.opacity</p:attrName>
                                        </p:attrNameLst>
                                      </p:cBhvr>
                                      <p:to>
                                        <p:strVal val="0.25"/>
                                      </p:to>
                                    </p:set>
                                    <p:animEffect filter="image" prLst="opacity: 0.25">
                                      <p:cBhvr rctx="IE">
                                        <p:cTn id="7" dur="indefinite"/>
                                        <p:tgtEl>
                                          <p:spTgt spid="4">
                                            <p:txEl>
                                              <p:pRg st="0" end="0"/>
                                            </p:txEl>
                                          </p:spTgt>
                                        </p:tgtEl>
                                      </p:cBhvr>
                                    </p:animEffect>
                                  </p:childTnLst>
                                </p:cTn>
                              </p:par>
                              <p:par>
                                <p:cTn id="8" presetID="9" presetClass="emph" presetSubtype="0" nodeType="withEffect">
                                  <p:stCondLst>
                                    <p:cond delay="0"/>
                                  </p:stCondLst>
                                  <p:childTnLst>
                                    <p:set>
                                      <p:cBhvr>
                                        <p:cTn id="9" dur="indefinite"/>
                                        <p:tgtEl>
                                          <p:spTgt spid="4">
                                            <p:txEl>
                                              <p:pRg st="1" end="1"/>
                                            </p:txEl>
                                          </p:spTgt>
                                        </p:tgtEl>
                                        <p:attrNameLst>
                                          <p:attrName>style.opacity</p:attrName>
                                        </p:attrNameLst>
                                      </p:cBhvr>
                                      <p:to>
                                        <p:strVal val="0.25"/>
                                      </p:to>
                                    </p:set>
                                    <p:animEffect filter="image" prLst="opacity: 0.25">
                                      <p:cBhvr rctx="IE">
                                        <p:cTn id="10" dur="indefinite"/>
                                        <p:tgtEl>
                                          <p:spTgt spid="4">
                                            <p:txEl>
                                              <p:pRg st="1" end="1"/>
                                            </p:txEl>
                                          </p:spTgt>
                                        </p:tgtEl>
                                      </p:cBhvr>
                                    </p:animEffect>
                                  </p:childTnLst>
                                </p:cTn>
                              </p:par>
                              <p:par>
                                <p:cTn id="11" presetID="9" presetClass="emph" presetSubtype="0" nodeType="withEffect">
                                  <p:stCondLst>
                                    <p:cond delay="0"/>
                                  </p:stCondLst>
                                  <p:childTnLst>
                                    <p:set>
                                      <p:cBhvr>
                                        <p:cTn id="12" dur="indefinite"/>
                                        <p:tgtEl>
                                          <p:spTgt spid="4">
                                            <p:txEl>
                                              <p:pRg st="2" end="2"/>
                                            </p:txEl>
                                          </p:spTgt>
                                        </p:tgtEl>
                                        <p:attrNameLst>
                                          <p:attrName>style.opacity</p:attrName>
                                        </p:attrNameLst>
                                      </p:cBhvr>
                                      <p:to>
                                        <p:strVal val="0.25"/>
                                      </p:to>
                                    </p:set>
                                    <p:animEffect filter="image" prLst="opacity: 0.25">
                                      <p:cBhvr rctx="IE">
                                        <p:cTn id="13" dur="indefinite"/>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4">
                                            <p:txEl>
                                              <p:pRg st="0" end="0"/>
                                            </p:txEl>
                                          </p:spTgt>
                                        </p:tgtEl>
                                        <p:attrNameLst>
                                          <p:attrName>style.opacity</p:attrName>
                                        </p:attrNameLst>
                                      </p:cBhvr>
                                      <p:to>
                                        <p:strVal val="0.75"/>
                                      </p:to>
                                    </p:set>
                                    <p:animEffect filter="image" prLst="opacity: 0.75">
                                      <p:cBhvr rctx="IE">
                                        <p:cTn id="18" dur="indefinite"/>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4">
                                            <p:txEl>
                                              <p:pRg st="1" end="1"/>
                                            </p:txEl>
                                          </p:spTgt>
                                        </p:tgtEl>
                                        <p:attrNameLst>
                                          <p:attrName>style.opacity</p:attrName>
                                        </p:attrNameLst>
                                      </p:cBhvr>
                                      <p:to>
                                        <p:strVal val="0.75"/>
                                      </p:to>
                                    </p:set>
                                    <p:animEffect filter="image" prLst="opacity: 0.75">
                                      <p:cBhvr rctx="IE">
                                        <p:cTn id="23" dur="indefinite"/>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p:cTn id="27" dur="indefinite"/>
                                        <p:tgtEl>
                                          <p:spTgt spid="4">
                                            <p:txEl>
                                              <p:pRg st="2" end="2"/>
                                            </p:txEl>
                                          </p:spTgt>
                                        </p:tgtEl>
                                        <p:attrNameLst>
                                          <p:attrName>style.opacity</p:attrName>
                                        </p:attrNameLst>
                                      </p:cBhvr>
                                      <p:to>
                                        <p:strVal val="0.75"/>
                                      </p:to>
                                    </p:set>
                                    <p:animEffect filter="image" prLst="opacity: 0.75">
                                      <p:cBhvr rctx="IE">
                                        <p:cTn id="28" dur="indefinite"/>
                                        <p:tgtEl>
                                          <p:spTgt spid="4">
                                            <p:txEl>
                                              <p:pRg st="2" end="2"/>
                                            </p:txEl>
                                          </p:spTgt>
                                        </p:tgtEl>
                                      </p:cBhvr>
                                    </p:animEffect>
                                  </p:childTnLst>
                                </p:cTn>
                              </p:par>
                            </p:childTnLst>
                          </p:cTn>
                        </p:par>
                        <p:par>
                          <p:cTn id="29" fill="hold">
                            <p:stCondLst>
                              <p:cond delay="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9C15639E-FFB0-004C-9C95-834208613F52}"/>
              </a:ext>
            </a:extLst>
          </p:cNvPr>
          <p:cNvSpPr txBox="1"/>
          <p:nvPr/>
        </p:nvSpPr>
        <p:spPr>
          <a:xfrm>
            <a:off x="1259552" y="1272657"/>
            <a:ext cx="3990233" cy="643884"/>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安全に対する考え方</a:t>
            </a:r>
          </a:p>
        </p:txBody>
      </p:sp>
      <p:sp>
        <p:nvSpPr>
          <p:cNvPr id="6" name="平行四辺形 5">
            <a:extLst>
              <a:ext uri="{FF2B5EF4-FFF2-40B4-BE49-F238E27FC236}">
                <a16:creationId xmlns:a16="http://schemas.microsoft.com/office/drawing/2014/main" id="{258FD2C7-E99F-D24E-896E-4C6D97227192}"/>
              </a:ext>
            </a:extLst>
          </p:cNvPr>
          <p:cNvSpPr/>
          <p:nvPr/>
        </p:nvSpPr>
        <p:spPr>
          <a:xfrm>
            <a:off x="507219" y="1272657"/>
            <a:ext cx="720000" cy="648000"/>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10" name="テキスト ボックス 9">
            <a:extLst>
              <a:ext uri="{FF2B5EF4-FFF2-40B4-BE49-F238E27FC236}">
                <a16:creationId xmlns:a16="http://schemas.microsoft.com/office/drawing/2014/main" id="{4BEC45A7-3D73-DA47-9CD3-0A66BE998103}"/>
              </a:ext>
            </a:extLst>
          </p:cNvPr>
          <p:cNvSpPr txBox="1"/>
          <p:nvPr/>
        </p:nvSpPr>
        <p:spPr>
          <a:xfrm>
            <a:off x="507218" y="1272657"/>
            <a:ext cx="719999" cy="648000"/>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1</a:t>
            </a:r>
            <a:endParaRPr kumimoji="1" lang="ja-JP" altLang="en-US" sz="2800">
              <a:solidFill>
                <a:schemeClr val="bg1"/>
              </a:solidFill>
              <a:ea typeface="MS PGothic" panose="020B0600070205080204" pitchFamily="34" charset="-128"/>
            </a:endParaRPr>
          </a:p>
        </p:txBody>
      </p:sp>
      <p:sp>
        <p:nvSpPr>
          <p:cNvPr id="13" name="テキスト ボックス 12">
            <a:extLst>
              <a:ext uri="{FF2B5EF4-FFF2-40B4-BE49-F238E27FC236}">
                <a16:creationId xmlns:a16="http://schemas.microsoft.com/office/drawing/2014/main" id="{ED508702-7622-9C40-AB1E-8CC55327E1AB}"/>
              </a:ext>
            </a:extLst>
          </p:cNvPr>
          <p:cNvSpPr txBox="1"/>
          <p:nvPr/>
        </p:nvSpPr>
        <p:spPr>
          <a:xfrm>
            <a:off x="1980236" y="2161257"/>
            <a:ext cx="6318175" cy="635806"/>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本学の安全衛生管理体制</a:t>
            </a:r>
          </a:p>
        </p:txBody>
      </p:sp>
      <p:sp>
        <p:nvSpPr>
          <p:cNvPr id="12" name="平行四辺形 11">
            <a:extLst>
              <a:ext uri="{FF2B5EF4-FFF2-40B4-BE49-F238E27FC236}">
                <a16:creationId xmlns:a16="http://schemas.microsoft.com/office/drawing/2014/main" id="{46B0C704-DB99-E641-8185-8BF7F624DEAA}"/>
              </a:ext>
            </a:extLst>
          </p:cNvPr>
          <p:cNvSpPr/>
          <p:nvPr/>
        </p:nvSpPr>
        <p:spPr>
          <a:xfrm>
            <a:off x="1237899" y="2157599"/>
            <a:ext cx="720000" cy="648000"/>
          </a:xfrm>
          <a:prstGeom prst="parallelogram">
            <a:avLst/>
          </a:prstGeom>
          <a:solidFill>
            <a:srgbClr val="1AA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14" name="テキスト ボックス 13">
            <a:extLst>
              <a:ext uri="{FF2B5EF4-FFF2-40B4-BE49-F238E27FC236}">
                <a16:creationId xmlns:a16="http://schemas.microsoft.com/office/drawing/2014/main" id="{100377B9-A754-A84C-99D7-9CAE940CD8C6}"/>
              </a:ext>
            </a:extLst>
          </p:cNvPr>
          <p:cNvSpPr txBox="1"/>
          <p:nvPr/>
        </p:nvSpPr>
        <p:spPr>
          <a:xfrm>
            <a:off x="1237899" y="2157599"/>
            <a:ext cx="719999" cy="639820"/>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2</a:t>
            </a:r>
            <a:endParaRPr kumimoji="1" lang="ja-JP" altLang="en-US" sz="2800">
              <a:solidFill>
                <a:schemeClr val="bg1"/>
              </a:solidFill>
              <a:ea typeface="MS PGothic" panose="020B0600070205080204" pitchFamily="34" charset="-128"/>
            </a:endParaRPr>
          </a:p>
        </p:txBody>
      </p:sp>
      <p:sp>
        <p:nvSpPr>
          <p:cNvPr id="19" name="テキスト ボックス 18">
            <a:extLst>
              <a:ext uri="{FF2B5EF4-FFF2-40B4-BE49-F238E27FC236}">
                <a16:creationId xmlns:a16="http://schemas.microsoft.com/office/drawing/2014/main" id="{69A246FC-7169-9846-8312-9C9F21301037}"/>
              </a:ext>
            </a:extLst>
          </p:cNvPr>
          <p:cNvSpPr txBox="1"/>
          <p:nvPr/>
        </p:nvSpPr>
        <p:spPr>
          <a:xfrm>
            <a:off x="3415333" y="3930153"/>
            <a:ext cx="3420021" cy="645330"/>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健康管理</a:t>
            </a:r>
          </a:p>
        </p:txBody>
      </p:sp>
      <p:sp>
        <p:nvSpPr>
          <p:cNvPr id="17" name="平行四辺形 16">
            <a:extLst>
              <a:ext uri="{FF2B5EF4-FFF2-40B4-BE49-F238E27FC236}">
                <a16:creationId xmlns:a16="http://schemas.microsoft.com/office/drawing/2014/main" id="{0A830D3B-5478-694A-BDEB-93F0E20DA33C}"/>
              </a:ext>
            </a:extLst>
          </p:cNvPr>
          <p:cNvSpPr/>
          <p:nvPr/>
        </p:nvSpPr>
        <p:spPr>
          <a:xfrm>
            <a:off x="2699259" y="3927483"/>
            <a:ext cx="720000" cy="648000"/>
          </a:xfrm>
          <a:prstGeom prst="parallelogram">
            <a:avLst/>
          </a:prstGeom>
          <a:solidFill>
            <a:srgbClr val="1B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20" name="テキスト ボックス 19">
            <a:extLst>
              <a:ext uri="{FF2B5EF4-FFF2-40B4-BE49-F238E27FC236}">
                <a16:creationId xmlns:a16="http://schemas.microsoft.com/office/drawing/2014/main" id="{38BCC237-83E8-1447-BAE2-5714F5ECC453}"/>
              </a:ext>
            </a:extLst>
          </p:cNvPr>
          <p:cNvSpPr txBox="1"/>
          <p:nvPr/>
        </p:nvSpPr>
        <p:spPr>
          <a:xfrm>
            <a:off x="2688579" y="3927076"/>
            <a:ext cx="720000" cy="629173"/>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4</a:t>
            </a:r>
            <a:endParaRPr kumimoji="1" lang="ja-JP" altLang="en-US" sz="2800">
              <a:solidFill>
                <a:schemeClr val="bg1"/>
              </a:solidFill>
              <a:ea typeface="MS PGothic" panose="020B0600070205080204" pitchFamily="34" charset="-128"/>
            </a:endParaRPr>
          </a:p>
        </p:txBody>
      </p:sp>
      <p:sp>
        <p:nvSpPr>
          <p:cNvPr id="24" name="テキスト ボックス 23">
            <a:extLst>
              <a:ext uri="{FF2B5EF4-FFF2-40B4-BE49-F238E27FC236}">
                <a16:creationId xmlns:a16="http://schemas.microsoft.com/office/drawing/2014/main" id="{C622B8D4-F2EE-404F-921F-D648813E471F}"/>
              </a:ext>
            </a:extLst>
          </p:cNvPr>
          <p:cNvSpPr txBox="1"/>
          <p:nvPr/>
        </p:nvSpPr>
        <p:spPr>
          <a:xfrm>
            <a:off x="4137785" y="4819159"/>
            <a:ext cx="4012662" cy="641267"/>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さまざまなリスクへの備え</a:t>
            </a:r>
          </a:p>
        </p:txBody>
      </p:sp>
      <p:sp>
        <p:nvSpPr>
          <p:cNvPr id="23" name="平行四辺形 22">
            <a:extLst>
              <a:ext uri="{FF2B5EF4-FFF2-40B4-BE49-F238E27FC236}">
                <a16:creationId xmlns:a16="http://schemas.microsoft.com/office/drawing/2014/main" id="{B5B32641-867C-6B43-A96F-F53BBA5083F7}"/>
              </a:ext>
            </a:extLst>
          </p:cNvPr>
          <p:cNvSpPr/>
          <p:nvPr/>
        </p:nvSpPr>
        <p:spPr>
          <a:xfrm>
            <a:off x="3429940" y="4812426"/>
            <a:ext cx="720000" cy="648000"/>
          </a:xfrm>
          <a:prstGeom prst="parallelogram">
            <a:avLst/>
          </a:prstGeom>
          <a:solidFill>
            <a:srgbClr val="169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25" name="テキスト ボックス 24">
            <a:extLst>
              <a:ext uri="{FF2B5EF4-FFF2-40B4-BE49-F238E27FC236}">
                <a16:creationId xmlns:a16="http://schemas.microsoft.com/office/drawing/2014/main" id="{469F4A38-138C-6949-880D-0B801BC45651}"/>
              </a:ext>
            </a:extLst>
          </p:cNvPr>
          <p:cNvSpPr txBox="1"/>
          <p:nvPr/>
        </p:nvSpPr>
        <p:spPr>
          <a:xfrm>
            <a:off x="3429940" y="4812426"/>
            <a:ext cx="719999" cy="650017"/>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5</a:t>
            </a:r>
            <a:endParaRPr kumimoji="1" lang="ja-JP" altLang="en-US" sz="2800">
              <a:solidFill>
                <a:schemeClr val="bg1"/>
              </a:solidFill>
              <a:ea typeface="MS PGothic" panose="020B0600070205080204" pitchFamily="34" charset="-128"/>
            </a:endParaRPr>
          </a:p>
        </p:txBody>
      </p:sp>
      <p:sp>
        <p:nvSpPr>
          <p:cNvPr id="28" name="テキスト ボックス 27">
            <a:extLst>
              <a:ext uri="{FF2B5EF4-FFF2-40B4-BE49-F238E27FC236}">
                <a16:creationId xmlns:a16="http://schemas.microsoft.com/office/drawing/2014/main" id="{E7DCA7FE-64E7-944F-B0CB-FF015BEED3C9}"/>
              </a:ext>
            </a:extLst>
          </p:cNvPr>
          <p:cNvSpPr txBox="1"/>
          <p:nvPr/>
        </p:nvSpPr>
        <p:spPr>
          <a:xfrm>
            <a:off x="2699552" y="3042541"/>
            <a:ext cx="3186335" cy="642489"/>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緊急時の対応</a:t>
            </a:r>
          </a:p>
        </p:txBody>
      </p:sp>
      <p:sp>
        <p:nvSpPr>
          <p:cNvPr id="27" name="平行四辺形 26">
            <a:extLst>
              <a:ext uri="{FF2B5EF4-FFF2-40B4-BE49-F238E27FC236}">
                <a16:creationId xmlns:a16="http://schemas.microsoft.com/office/drawing/2014/main" id="{D950ADD1-70FB-574A-AE07-A10314663236}"/>
              </a:ext>
            </a:extLst>
          </p:cNvPr>
          <p:cNvSpPr/>
          <p:nvPr/>
        </p:nvSpPr>
        <p:spPr>
          <a:xfrm>
            <a:off x="1968579" y="3042541"/>
            <a:ext cx="720000" cy="648000"/>
          </a:xfrm>
          <a:prstGeom prst="parallelogram">
            <a:avLst/>
          </a:prstGeom>
          <a:solidFill>
            <a:srgbClr val="B74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29" name="テキスト ボックス 28">
            <a:extLst>
              <a:ext uri="{FF2B5EF4-FFF2-40B4-BE49-F238E27FC236}">
                <a16:creationId xmlns:a16="http://schemas.microsoft.com/office/drawing/2014/main" id="{085DE626-C304-0544-8084-7A55833125D7}"/>
              </a:ext>
            </a:extLst>
          </p:cNvPr>
          <p:cNvSpPr txBox="1"/>
          <p:nvPr/>
        </p:nvSpPr>
        <p:spPr>
          <a:xfrm>
            <a:off x="1968579" y="3140968"/>
            <a:ext cx="720000" cy="433446"/>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3</a:t>
            </a:r>
          </a:p>
        </p:txBody>
      </p:sp>
      <p:sp>
        <p:nvSpPr>
          <p:cNvPr id="30" name="正方形/長方形 29">
            <a:extLst>
              <a:ext uri="{FF2B5EF4-FFF2-40B4-BE49-F238E27FC236}">
                <a16:creationId xmlns:a16="http://schemas.microsoft.com/office/drawing/2014/main" id="{54378A33-26AA-5045-B2BA-44351BAEE7C5}"/>
              </a:ext>
            </a:extLst>
          </p:cNvPr>
          <p:cNvSpPr/>
          <p:nvPr/>
        </p:nvSpPr>
        <p:spPr>
          <a:xfrm>
            <a:off x="2490540" y="3582541"/>
            <a:ext cx="6660000" cy="108000"/>
          </a:xfrm>
          <a:prstGeom prst="rect">
            <a:avLst/>
          </a:prstGeom>
          <a:solidFill>
            <a:srgbClr val="B741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36" name="タイトル 35">
            <a:extLst>
              <a:ext uri="{FF2B5EF4-FFF2-40B4-BE49-F238E27FC236}">
                <a16:creationId xmlns:a16="http://schemas.microsoft.com/office/drawing/2014/main" id="{F6818933-BA9A-694D-ABF5-67978F0E9B2F}"/>
              </a:ext>
            </a:extLst>
          </p:cNvPr>
          <p:cNvSpPr>
            <a:spLocks noGrp="1"/>
          </p:cNvSpPr>
          <p:nvPr>
            <p:ph type="title"/>
          </p:nvPr>
        </p:nvSpPr>
        <p:spPr/>
        <p:txBody>
          <a:bodyPr/>
          <a:lstStyle/>
          <a:p>
            <a:pPr algn="ctr"/>
            <a:r>
              <a:rPr kumimoji="1" lang="ja-JP" altLang="en-US" sz="3200" b="1"/>
              <a:t>安全の手引</a:t>
            </a:r>
          </a:p>
        </p:txBody>
      </p:sp>
      <p:pic>
        <p:nvPicPr>
          <p:cNvPr id="4" name="sound2" descr="sound2">
            <a:hlinkClick r:id="" action="ppaction://media"/>
            <a:extLst>
              <a:ext uri="{FF2B5EF4-FFF2-40B4-BE49-F238E27FC236}">
                <a16:creationId xmlns:a16="http://schemas.microsoft.com/office/drawing/2014/main" id="{FCD6A902-D170-AD44-8F89-0FF02916A7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40552" y="4896408"/>
            <a:ext cx="812800" cy="812800"/>
          </a:xfrm>
          <a:prstGeom prst="rect">
            <a:avLst/>
          </a:prstGeom>
        </p:spPr>
      </p:pic>
      <p:sp>
        <p:nvSpPr>
          <p:cNvPr id="22" name="テキスト ボックス 21">
            <a:extLst>
              <a:ext uri="{FF2B5EF4-FFF2-40B4-BE49-F238E27FC236}">
                <a16:creationId xmlns:a16="http://schemas.microsoft.com/office/drawing/2014/main" id="{F7B87104-3495-5548-9FC7-F371733DE050}"/>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
        <p:nvSpPr>
          <p:cNvPr id="31" name="タイトル 1">
            <a:extLst>
              <a:ext uri="{FF2B5EF4-FFF2-40B4-BE49-F238E27FC236}">
                <a16:creationId xmlns:a16="http://schemas.microsoft.com/office/drawing/2014/main" id="{47A61785-58B5-8644-A2A3-3B9DF5C60FFF}"/>
              </a:ext>
            </a:extLst>
          </p:cNvPr>
          <p:cNvSpPr txBox="1">
            <a:spLocks/>
          </p:cNvSpPr>
          <p:nvPr/>
        </p:nvSpPr>
        <p:spPr>
          <a:xfrm>
            <a:off x="507218" y="5665067"/>
            <a:ext cx="5307542" cy="6747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kern="1200">
                <a:solidFill>
                  <a:schemeClr val="tx1"/>
                </a:solidFill>
                <a:latin typeface="ＭＳ Ｐゴシック" panose="020B0600070205080204" pitchFamily="50" charset="-128"/>
                <a:ea typeface="ＭＳ Ｐゴシック" panose="020B0600070205080204" pitchFamily="50" charset="-128"/>
                <a:cs typeface="+mj-cs"/>
              </a:defRPr>
            </a:lvl1pPr>
          </a:lstStyle>
          <a:p>
            <a:pPr defTabSz="914377" fontAlgn="auto">
              <a:lnSpc>
                <a:spcPct val="120000"/>
              </a:lnSpc>
              <a:spcAft>
                <a:spcPts val="0"/>
              </a:spcAft>
              <a:defRPr/>
            </a:pPr>
            <a:r>
              <a:rPr lang="zh-CN" altLang="en-US" sz="1800" dirty="0">
                <a:solidFill>
                  <a:schemeClr val="tx1">
                    <a:lumMod val="75000"/>
                    <a:lumOff val="25000"/>
                  </a:schemeClr>
                </a:solidFill>
                <a:latin typeface="Meiryo UI" panose="020B0604030504040204" pitchFamily="34" charset="-128"/>
                <a:ea typeface="Meiryo UI" panose="020B0604030504040204" pitchFamily="34" charset="-128"/>
              </a:rPr>
              <a:t>北海道大学</a:t>
            </a:r>
            <a:r>
              <a:rPr lang="ja-JP" altLang="en-US" sz="1800" dirty="0">
                <a:solidFill>
                  <a:schemeClr val="tx1">
                    <a:lumMod val="75000"/>
                    <a:lumOff val="25000"/>
                  </a:schemeClr>
                </a:solidFill>
                <a:latin typeface="Meiryo UI" panose="020B0604030504040204" pitchFamily="34" charset="-128"/>
                <a:ea typeface="Meiryo UI" panose="020B0604030504040204" pitchFamily="34" charset="-128"/>
              </a:rPr>
              <a:t>　</a:t>
            </a:r>
            <a:r>
              <a:rPr lang="zh-CN" altLang="en-US" sz="1800" dirty="0">
                <a:solidFill>
                  <a:schemeClr val="tx1">
                    <a:lumMod val="75000"/>
                    <a:lumOff val="25000"/>
                  </a:schemeClr>
                </a:solidFill>
                <a:latin typeface="Meiryo UI" panose="020B0604030504040204" pitchFamily="34" charset="-128"/>
                <a:ea typeface="Meiryo UI" panose="020B0604030504040204" pitchFamily="34" charset="-128"/>
              </a:rPr>
              <a:t> </a:t>
            </a:r>
            <a:r>
              <a:rPr lang="ja-JP" altLang="en-US" sz="1800" dirty="0">
                <a:solidFill>
                  <a:schemeClr val="tx1">
                    <a:lumMod val="75000"/>
                    <a:lumOff val="25000"/>
                  </a:schemeClr>
                </a:solidFill>
                <a:latin typeface="Meiryo UI" panose="020B0604030504040204" pitchFamily="34" charset="-128"/>
                <a:ea typeface="Meiryo UI" panose="020B0604030504040204" pitchFamily="34" charset="-128"/>
              </a:rPr>
              <a:t>公共政策学教育部</a:t>
            </a:r>
            <a:endParaRPr lang="en-US" altLang="ja-JP" sz="1800" dirty="0">
              <a:solidFill>
                <a:schemeClr val="tx1">
                  <a:lumMod val="75000"/>
                  <a:lumOff val="25000"/>
                </a:schemeClr>
              </a:solidFill>
              <a:latin typeface="Meiryo UI" panose="020B0604030504040204" pitchFamily="34" charset="-128"/>
              <a:ea typeface="Meiryo UI" panose="020B0604030504040204" pitchFamily="34" charset="-128"/>
            </a:endParaRPr>
          </a:p>
          <a:p>
            <a:pPr defTabSz="914377" fontAlgn="auto">
              <a:lnSpc>
                <a:spcPct val="120000"/>
              </a:lnSpc>
              <a:spcAft>
                <a:spcPts val="0"/>
              </a:spcAft>
              <a:defRPr/>
            </a:pPr>
            <a:r>
              <a:rPr lang="ja-JP" altLang="en-US" sz="1800" dirty="0">
                <a:solidFill>
                  <a:schemeClr val="tx1">
                    <a:lumMod val="75000"/>
                    <a:lumOff val="25000"/>
                  </a:schemeClr>
                </a:solidFill>
                <a:latin typeface="+mn-ea"/>
                <a:ea typeface="+mn-ea"/>
              </a:rPr>
              <a:t>リスクを低減するために必要な安全教育</a:t>
            </a:r>
          </a:p>
        </p:txBody>
      </p:sp>
    </p:spTree>
    <p:extLst>
      <p:ext uri="{BB962C8B-B14F-4D97-AF65-F5344CB8AC3E}">
        <p14:creationId xmlns:p14="http://schemas.microsoft.com/office/powerpoint/2010/main" val="282508619"/>
      </p:ext>
    </p:extLst>
  </p:cSld>
  <p:clrMapOvr>
    <a:masterClrMapping/>
  </p:clrMapOvr>
  <mc:AlternateContent xmlns:mc="http://schemas.openxmlformats.org/markup-compatibility/2006" xmlns:p14="http://schemas.microsoft.com/office/powerpoint/2010/main">
    <mc:Choice Requires="p14">
      <p:transition spd="slow" p14:dur="2000" advTm="4807"/>
    </mc:Choice>
    <mc:Fallback xmlns="">
      <p:transition spd="slow" advTm="4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8" fill="hold"/>
                                        <p:tgtEl>
                                          <p:spTgt spid="4"/>
                                        </p:tgtEl>
                                      </p:cBhvr>
                                    </p:cmd>
                                  </p:childTnLst>
                                </p:cTn>
                              </p:par>
                              <p:par>
                                <p:cTn id="7" presetID="17" presetClass="entr" presetSubtype="8" fill="hold" grpId="0" nodeType="withEffect">
                                  <p:stCondLst>
                                    <p:cond delay="1000"/>
                                  </p:stCondLst>
                                  <p:childTnLst>
                                    <p:set>
                                      <p:cBhvr>
                                        <p:cTn id="8" dur="1" fill="hold">
                                          <p:stCondLst>
                                            <p:cond delay="0"/>
                                          </p:stCondLst>
                                        </p:cTn>
                                        <p:tgtEl>
                                          <p:spTgt spid="30"/>
                                        </p:tgtEl>
                                        <p:attrNameLst>
                                          <p:attrName>style.visibility</p:attrName>
                                        </p:attrNameLst>
                                      </p:cBhvr>
                                      <p:to>
                                        <p:strVal val="visible"/>
                                      </p:to>
                                    </p:set>
                                    <p:anim calcmode="lin" valueType="num">
                                      <p:cBhvr>
                                        <p:cTn id="9" dur="500" fill="hold"/>
                                        <p:tgtEl>
                                          <p:spTgt spid="30"/>
                                        </p:tgtEl>
                                        <p:attrNameLst>
                                          <p:attrName>ppt_x</p:attrName>
                                        </p:attrNameLst>
                                      </p:cBhvr>
                                      <p:tavLst>
                                        <p:tav tm="0">
                                          <p:val>
                                            <p:strVal val="#ppt_x-#ppt_w/2"/>
                                          </p:val>
                                        </p:tav>
                                        <p:tav tm="100000">
                                          <p:val>
                                            <p:strVal val="#ppt_x"/>
                                          </p:val>
                                        </p:tav>
                                      </p:tavLst>
                                    </p:anim>
                                    <p:anim calcmode="lin" valueType="num">
                                      <p:cBhvr>
                                        <p:cTn id="10" dur="500" fill="hold"/>
                                        <p:tgtEl>
                                          <p:spTgt spid="30"/>
                                        </p:tgtEl>
                                        <p:attrNameLst>
                                          <p:attrName>ppt_y</p:attrName>
                                        </p:attrNameLst>
                                      </p:cBhvr>
                                      <p:tavLst>
                                        <p:tav tm="0">
                                          <p:val>
                                            <p:strVal val="#ppt_y"/>
                                          </p:val>
                                        </p:tav>
                                        <p:tav tm="100000">
                                          <p:val>
                                            <p:strVal val="#ppt_y"/>
                                          </p:val>
                                        </p:tav>
                                      </p:tavLst>
                                    </p:anim>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strVal val="#ppt_h"/>
                                          </p:val>
                                        </p:tav>
                                        <p:tav tm="100000">
                                          <p:val>
                                            <p:strVal val="#ppt_h"/>
                                          </p:val>
                                        </p:tav>
                                      </p:tavLst>
                                    </p:anim>
                                  </p:childTnLst>
                                </p:cTn>
                              </p:par>
                              <p:par>
                                <p:cTn id="13" presetID="9" presetClass="emph" presetSubtype="0" grpId="0" nodeType="withEffect">
                                  <p:stCondLst>
                                    <p:cond delay="1000"/>
                                  </p:stCondLst>
                                  <p:childTnLst>
                                    <p:set>
                                      <p:cBhvr>
                                        <p:cTn id="14" dur="indefinite"/>
                                        <p:tgtEl>
                                          <p:spTgt spid="9"/>
                                        </p:tgtEl>
                                        <p:attrNameLst>
                                          <p:attrName>style.opacity</p:attrName>
                                        </p:attrNameLst>
                                      </p:cBhvr>
                                      <p:to>
                                        <p:strVal val="0.5"/>
                                      </p:to>
                                    </p:set>
                                    <p:animEffect filter="image" prLst="opacity: 0.5">
                                      <p:cBhvr rctx="IE">
                                        <p:cTn id="15" dur="indefinite"/>
                                        <p:tgtEl>
                                          <p:spTgt spid="9"/>
                                        </p:tgtEl>
                                      </p:cBhvr>
                                    </p:animEffect>
                                  </p:childTnLst>
                                </p:cTn>
                              </p:par>
                              <p:par>
                                <p:cTn id="16" presetID="9" presetClass="emph" presetSubtype="0" grpId="0" nodeType="withEffect">
                                  <p:stCondLst>
                                    <p:cond delay="1000"/>
                                  </p:stCondLst>
                                  <p:childTnLst>
                                    <p:set>
                                      <p:cBhvr>
                                        <p:cTn id="17" dur="indefinite"/>
                                        <p:tgtEl>
                                          <p:spTgt spid="13"/>
                                        </p:tgtEl>
                                        <p:attrNameLst>
                                          <p:attrName>style.opacity</p:attrName>
                                        </p:attrNameLst>
                                      </p:cBhvr>
                                      <p:to>
                                        <p:strVal val="0.5"/>
                                      </p:to>
                                    </p:set>
                                    <p:animEffect filter="image" prLst="opacity: 0.5">
                                      <p:cBhvr rctx="IE">
                                        <p:cTn id="18" dur="indefinite"/>
                                        <p:tgtEl>
                                          <p:spTgt spid="13"/>
                                        </p:tgtEl>
                                      </p:cBhvr>
                                    </p:animEffect>
                                  </p:childTnLst>
                                </p:cTn>
                              </p:par>
                              <p:par>
                                <p:cTn id="19" presetID="9" presetClass="emph" presetSubtype="0" grpId="0" nodeType="withEffect">
                                  <p:stCondLst>
                                    <p:cond delay="1000"/>
                                  </p:stCondLst>
                                  <p:childTnLst>
                                    <p:set>
                                      <p:cBhvr>
                                        <p:cTn id="20" dur="indefinite"/>
                                        <p:tgtEl>
                                          <p:spTgt spid="19"/>
                                        </p:tgtEl>
                                        <p:attrNameLst>
                                          <p:attrName>style.opacity</p:attrName>
                                        </p:attrNameLst>
                                      </p:cBhvr>
                                      <p:to>
                                        <p:strVal val="0.5"/>
                                      </p:to>
                                    </p:set>
                                    <p:animEffect filter="image" prLst="opacity: 0.5">
                                      <p:cBhvr rctx="IE">
                                        <p:cTn id="21" dur="indefinite"/>
                                        <p:tgtEl>
                                          <p:spTgt spid="19"/>
                                        </p:tgtEl>
                                      </p:cBhvr>
                                    </p:animEffect>
                                  </p:childTnLst>
                                </p:cTn>
                              </p:par>
                              <p:par>
                                <p:cTn id="22" presetID="9" presetClass="emph" presetSubtype="0" grpId="0" nodeType="withEffect">
                                  <p:stCondLst>
                                    <p:cond delay="1000"/>
                                  </p:stCondLst>
                                  <p:childTnLst>
                                    <p:set>
                                      <p:cBhvr>
                                        <p:cTn id="23" dur="indefinite"/>
                                        <p:tgtEl>
                                          <p:spTgt spid="24"/>
                                        </p:tgtEl>
                                        <p:attrNameLst>
                                          <p:attrName>style.opacity</p:attrName>
                                        </p:attrNameLst>
                                      </p:cBhvr>
                                      <p:to>
                                        <p:strVal val="0.5"/>
                                      </p:to>
                                    </p:set>
                                    <p:animEffect filter="image" prLst="opacity: 0.5">
                                      <p:cBhvr rctx="IE">
                                        <p:cTn id="24" dur="indefinite"/>
                                        <p:tgtEl>
                                          <p:spTgt spid="24"/>
                                        </p:tgtEl>
                                      </p:cBhvr>
                                    </p:animEffect>
                                  </p:childTnLst>
                                </p:cTn>
                              </p:par>
                            </p:childTnLst>
                          </p:cTn>
                        </p:par>
                        <p:par>
                          <p:cTn id="25" fill="hold">
                            <p:stCondLst>
                              <p:cond delay="3528"/>
                            </p:stCondLst>
                            <p:childTnLst>
                              <p:par>
                                <p:cTn id="26" presetID="10"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9" grpId="0"/>
      <p:bldP spid="13" grpId="0"/>
      <p:bldP spid="19" grpId="0"/>
      <p:bldP spid="24" grpId="0"/>
      <p:bldP spid="30" grpId="0" animBg="1"/>
      <p:bldP spid="22" grpId="0" animBg="1"/>
    </p:bldLst>
  </p:timing>
  <p:extLst>
    <p:ext uri="{E180D4A7-C9FB-4DFB-919C-405C955672EB}">
      <p14:showEvtLst xmlns:p14="http://schemas.microsoft.com/office/powerpoint/2010/main">
        <p14:playEvt time="29" objId="2"/>
        <p14:stopEvt time="3489" objId="2"/>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D60A25-C99D-4F8E-975B-CAFBD88EA209}"/>
              </a:ext>
            </a:extLst>
          </p:cNvPr>
          <p:cNvSpPr>
            <a:spLocks noGrp="1"/>
          </p:cNvSpPr>
          <p:nvPr>
            <p:ph type="ctrTitle"/>
          </p:nvPr>
        </p:nvSpPr>
        <p:spPr/>
        <p:txBody>
          <a:bodyPr/>
          <a:lstStyle/>
          <a:p>
            <a:r>
              <a:rPr lang="ja-JP" altLang="en-US" b="1">
                <a:solidFill>
                  <a:srgbClr val="000000"/>
                </a:solidFill>
              </a:rPr>
              <a:t>緊急</a:t>
            </a:r>
            <a:r>
              <a:rPr lang="ja-JP" altLang="en-US" b="1" dirty="0">
                <a:solidFill>
                  <a:srgbClr val="000000"/>
                </a:solidFill>
              </a:rPr>
              <a:t>時の行動指針</a:t>
            </a:r>
            <a:endParaRPr kumimoji="1" lang="ja-JP" altLang="en-US" dirty="0"/>
          </a:p>
        </p:txBody>
      </p:sp>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sz="quarter" idx="12"/>
          </p:nvPr>
        </p:nvSpPr>
        <p:spPr>
          <a:xfrm>
            <a:off x="468000" y="1080000"/>
            <a:ext cx="8208057" cy="1415772"/>
          </a:xfrm>
        </p:spPr>
        <p:txBody>
          <a:bodyPr>
            <a:spAutoFit/>
          </a:bodyPr>
          <a:lstStyle/>
          <a:p>
            <a:pPr marL="355600" indent="-347663">
              <a:lnSpc>
                <a:spcPct val="100000"/>
              </a:lnSpc>
              <a:buClr>
                <a:schemeClr val="accent3"/>
              </a:buClr>
            </a:pPr>
            <a:r>
              <a:rPr lang="ja-JP" altLang="en-US">
                <a:solidFill>
                  <a:srgbClr val="000000"/>
                </a:solidFill>
                <a:latin typeface="+mn-ea"/>
                <a:ea typeface="+mn-ea"/>
              </a:rPr>
              <a:t>災害等が発生したときは、まず自分の安全を確保する。</a:t>
            </a:r>
          </a:p>
          <a:p>
            <a:pPr marL="355600" indent="-347663">
              <a:lnSpc>
                <a:spcPct val="100000"/>
              </a:lnSpc>
              <a:buClr>
                <a:schemeClr val="accent3"/>
              </a:buClr>
            </a:pPr>
            <a:r>
              <a:rPr lang="ja-JP" altLang="en-US">
                <a:solidFill>
                  <a:srgbClr val="000000"/>
                </a:solidFill>
                <a:latin typeface="+mn-ea"/>
                <a:ea typeface="+mn-ea"/>
              </a:rPr>
              <a:t>次に状況を周辺へ連絡・通報しつつ、被災者を救助する。</a:t>
            </a:r>
          </a:p>
          <a:p>
            <a:pPr marL="355600" indent="-347663">
              <a:lnSpc>
                <a:spcPct val="100000"/>
              </a:lnSpc>
              <a:buClr>
                <a:schemeClr val="accent3"/>
              </a:buClr>
            </a:pPr>
            <a:r>
              <a:rPr lang="ja-JP" altLang="en-US">
                <a:solidFill>
                  <a:srgbClr val="000000"/>
                </a:solidFill>
                <a:latin typeface="+mn-ea"/>
                <a:ea typeface="+mn-ea"/>
              </a:rPr>
              <a:t>可能な場合は被害拡大の予防策をとり、避難する。</a:t>
            </a:r>
            <a:endParaRPr lang="ja-JP" altLang="en-US">
              <a:latin typeface="+mn-ea"/>
              <a:ea typeface="+mn-ea"/>
            </a:endParaRPr>
          </a:p>
        </p:txBody>
      </p:sp>
      <p:sp>
        <p:nvSpPr>
          <p:cNvPr id="8" name="テキスト プレースホルダー 7">
            <a:extLst>
              <a:ext uri="{FF2B5EF4-FFF2-40B4-BE49-F238E27FC236}">
                <a16:creationId xmlns:a16="http://schemas.microsoft.com/office/drawing/2014/main" id="{9878DE2B-16FF-6C49-AD49-5287713728E2}"/>
              </a:ext>
            </a:extLst>
          </p:cNvPr>
          <p:cNvSpPr>
            <a:spLocks noGrp="1"/>
          </p:cNvSpPr>
          <p:nvPr>
            <p:ph type="body" sz="quarter" idx="4294967295"/>
          </p:nvPr>
        </p:nvSpPr>
        <p:spPr>
          <a:xfrm>
            <a:off x="342000" y="273600"/>
            <a:ext cx="633600" cy="727200"/>
          </a:xfrm>
        </p:spPr>
        <p:txBody>
          <a:bodyPr vert="horz" lIns="0" tIns="0" rIns="0" bIns="0" anchor="ctr" anchorCtr="0">
            <a:normAutofit/>
          </a:bodyPr>
          <a:lstStyle/>
          <a:p>
            <a:r>
              <a:rPr kumimoji="1" lang="ja-JP" altLang="en-US" sz="4400" b="1">
                <a:solidFill>
                  <a:schemeClr val="accent3"/>
                </a:solidFill>
              </a:rPr>
              <a:t>❶</a:t>
            </a:r>
          </a:p>
        </p:txBody>
      </p:sp>
      <p:sp>
        <p:nvSpPr>
          <p:cNvPr id="20" name="縦書きテキスト プレースホルダー 2">
            <a:extLst>
              <a:ext uri="{FF2B5EF4-FFF2-40B4-BE49-F238E27FC236}">
                <a16:creationId xmlns:a16="http://schemas.microsoft.com/office/drawing/2014/main" id="{92FD383A-07E6-794C-88E7-DFB8A4C136EB}"/>
              </a:ext>
            </a:extLst>
          </p:cNvPr>
          <p:cNvSpPr txBox="1">
            <a:spLocks/>
          </p:cNvSpPr>
          <p:nvPr/>
        </p:nvSpPr>
        <p:spPr>
          <a:xfrm>
            <a:off x="7955999" y="0"/>
            <a:ext cx="1188000" cy="755759"/>
          </a:xfrm>
          <a:prstGeom prst="rect">
            <a:avLst/>
          </a:prstGeom>
        </p:spPr>
        <p:txBody>
          <a:bodyPr lIns="108000" tIns="288000" rIns="108000" anchor="ctr" anchorCtr="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sz="2400" b="1" dirty="0">
                <a:solidFill>
                  <a:schemeClr val="bg1"/>
                </a:solidFill>
              </a:rPr>
              <a:t>p.</a:t>
            </a:r>
            <a:r>
              <a:rPr lang="en-US" altLang="ja-JP" b="1" dirty="0">
                <a:solidFill>
                  <a:schemeClr val="bg1"/>
                </a:solidFill>
              </a:rPr>
              <a:t>30</a:t>
            </a:r>
            <a:endParaRPr lang="ja-JP" altLang="en-US" b="1">
              <a:solidFill>
                <a:schemeClr val="bg1"/>
              </a:solidFill>
            </a:endParaRPr>
          </a:p>
        </p:txBody>
      </p:sp>
      <p:pic>
        <p:nvPicPr>
          <p:cNvPr id="12" name="図 11" descr="挿絵 が含まれている画像&#10;&#10;自動的に生成された説明">
            <a:extLst>
              <a:ext uri="{FF2B5EF4-FFF2-40B4-BE49-F238E27FC236}">
                <a16:creationId xmlns:a16="http://schemas.microsoft.com/office/drawing/2014/main" id="{89268371-12E3-4C4A-BE6D-0A1EA8B53B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9325" y="2672202"/>
            <a:ext cx="2111035" cy="868174"/>
          </a:xfrm>
          <a:prstGeom prst="rect">
            <a:avLst/>
          </a:prstGeom>
        </p:spPr>
      </p:pic>
      <p:pic>
        <p:nvPicPr>
          <p:cNvPr id="14" name="図 13" descr="挿絵, 座る が含まれている画像&#10;&#10;自動的に生成された説明">
            <a:extLst>
              <a:ext uri="{FF2B5EF4-FFF2-40B4-BE49-F238E27FC236}">
                <a16:creationId xmlns:a16="http://schemas.microsoft.com/office/drawing/2014/main" id="{8A1F5258-6A63-974D-BB4A-C9F09ADE9C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9325" y="3540376"/>
            <a:ext cx="2111035" cy="603153"/>
          </a:xfrm>
          <a:prstGeom prst="rect">
            <a:avLst/>
          </a:prstGeom>
        </p:spPr>
      </p:pic>
      <p:pic>
        <p:nvPicPr>
          <p:cNvPr id="16" name="図 15">
            <a:extLst>
              <a:ext uri="{FF2B5EF4-FFF2-40B4-BE49-F238E27FC236}">
                <a16:creationId xmlns:a16="http://schemas.microsoft.com/office/drawing/2014/main" id="{D9CE0F6B-7B3E-0C4D-936E-4C239203C2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5746" y="4316507"/>
            <a:ext cx="5135937" cy="255883"/>
          </a:xfrm>
          <a:prstGeom prst="rect">
            <a:avLst/>
          </a:prstGeom>
        </p:spPr>
      </p:pic>
      <p:pic>
        <p:nvPicPr>
          <p:cNvPr id="18" name="図 17" descr="記号, 挿絵 が含まれている画像&#10;&#10;自動的に生成された説明">
            <a:extLst>
              <a:ext uri="{FF2B5EF4-FFF2-40B4-BE49-F238E27FC236}">
                <a16:creationId xmlns:a16="http://schemas.microsoft.com/office/drawing/2014/main" id="{E15F0D52-6409-7246-A65B-96EBD47056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9325" y="4138303"/>
            <a:ext cx="2111035" cy="868174"/>
          </a:xfrm>
          <a:prstGeom prst="rect">
            <a:avLst/>
          </a:prstGeom>
        </p:spPr>
      </p:pic>
      <p:pic>
        <p:nvPicPr>
          <p:cNvPr id="21" name="図 20" descr="暗い, ブラック, 座る, コンピュータ が含まれている画像&#10;&#10;自動的に生成された説明">
            <a:extLst>
              <a:ext uri="{FF2B5EF4-FFF2-40B4-BE49-F238E27FC236}">
                <a16:creationId xmlns:a16="http://schemas.microsoft.com/office/drawing/2014/main" id="{0D21D95C-7CAA-CF42-9911-17A86943EA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298" y="4555719"/>
            <a:ext cx="2440027" cy="840758"/>
          </a:xfrm>
          <a:prstGeom prst="rect">
            <a:avLst/>
          </a:prstGeom>
        </p:spPr>
      </p:pic>
      <p:pic>
        <p:nvPicPr>
          <p:cNvPr id="23" name="図 22" descr="暗い, 座る, ブラック, 持つ が含まれている画像&#10;&#10;自動的に生成された説明">
            <a:extLst>
              <a:ext uri="{FF2B5EF4-FFF2-40B4-BE49-F238E27FC236}">
                <a16:creationId xmlns:a16="http://schemas.microsoft.com/office/drawing/2014/main" id="{C7C56EAF-D15D-0D4F-8F53-5C01A95425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70360" y="4555719"/>
            <a:ext cx="2302947" cy="840758"/>
          </a:xfrm>
          <a:prstGeom prst="rect">
            <a:avLst/>
          </a:prstGeom>
        </p:spPr>
      </p:pic>
      <p:pic>
        <p:nvPicPr>
          <p:cNvPr id="25" name="図 24" descr="記号, 時計, 挿絵 が含まれている画像&#10;&#10;自動的に生成された説明">
            <a:extLst>
              <a:ext uri="{FF2B5EF4-FFF2-40B4-BE49-F238E27FC236}">
                <a16:creationId xmlns:a16="http://schemas.microsoft.com/office/drawing/2014/main" id="{DE0C6234-E8DE-F841-9CF3-3CC85E8959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59325" y="5006477"/>
            <a:ext cx="2111035" cy="877313"/>
          </a:xfrm>
          <a:prstGeom prst="rect">
            <a:avLst/>
          </a:prstGeom>
        </p:spPr>
      </p:pic>
      <p:pic>
        <p:nvPicPr>
          <p:cNvPr id="27" name="図 26" descr="赤, 挿絵, 停止, 持つ が含まれている画像&#10;&#10;自動的に生成された説明">
            <a:extLst>
              <a:ext uri="{FF2B5EF4-FFF2-40B4-BE49-F238E27FC236}">
                <a16:creationId xmlns:a16="http://schemas.microsoft.com/office/drawing/2014/main" id="{54A41400-D214-1F49-8646-1FBCD0306A2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9325" y="5883790"/>
            <a:ext cx="2111035" cy="447795"/>
          </a:xfrm>
          <a:prstGeom prst="rect">
            <a:avLst/>
          </a:prstGeom>
        </p:spPr>
      </p:pic>
      <p:sp>
        <p:nvSpPr>
          <p:cNvPr id="24" name="テキスト ボックス 23">
            <a:extLst>
              <a:ext uri="{FF2B5EF4-FFF2-40B4-BE49-F238E27FC236}">
                <a16:creationId xmlns:a16="http://schemas.microsoft.com/office/drawing/2014/main" id="{94AEFFA0-C148-3C4E-A0A1-2DA522419BB4}"/>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
        <p:nvSpPr>
          <p:cNvPr id="15" name="テキスト ボックス 14">
            <a:extLst>
              <a:ext uri="{FF2B5EF4-FFF2-40B4-BE49-F238E27FC236}">
                <a16:creationId xmlns:a16="http://schemas.microsoft.com/office/drawing/2014/main" id="{302431E0-05AA-AB42-9B81-C91B6CEFCD46}"/>
              </a:ext>
            </a:extLst>
          </p:cNvPr>
          <p:cNvSpPr txBox="1"/>
          <p:nvPr/>
        </p:nvSpPr>
        <p:spPr>
          <a:xfrm>
            <a:off x="6222026" y="3527422"/>
            <a:ext cx="1512168" cy="707886"/>
          </a:xfrm>
          <a:prstGeom prst="rect">
            <a:avLst/>
          </a:prstGeom>
          <a:noFill/>
        </p:spPr>
        <p:txBody>
          <a:bodyPr wrap="square" rtlCol="0">
            <a:spAutoFit/>
          </a:bodyPr>
          <a:lstStyle/>
          <a:p>
            <a:pPr algn="l"/>
            <a:r>
              <a:rPr lang="ja-JP" altLang="en-US" sz="2000">
                <a:solidFill>
                  <a:srgbClr val="000000"/>
                </a:solidFill>
                <a:latin typeface="Arial" panose="020B0604020202020204" pitchFamily="34" charset="0"/>
                <a:cs typeface="Arial" panose="020B0604020202020204" pitchFamily="34" charset="0"/>
              </a:rPr>
              <a:t>二次災害の恐れなし</a:t>
            </a:r>
            <a:endParaRPr kumimoji="1" lang="ja-JP" alt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1605067"/>
      </p:ext>
    </p:extLst>
  </p:cSld>
  <p:clrMapOvr>
    <a:masterClrMapping/>
  </p:clrMapOvr>
  <mc:AlternateContent xmlns:mc="http://schemas.openxmlformats.org/markup-compatibility/2006" xmlns:p14="http://schemas.microsoft.com/office/powerpoint/2010/main">
    <mc:Choice Requires="p14">
      <p:transition spd="slow" p14:dur="2000" advTm="37100"/>
    </mc:Choice>
    <mc:Fallback xmlns="">
      <p:transition spd="slow" advTm="37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4">
                                            <p:txEl>
                                              <p:pRg st="0" end="0"/>
                                            </p:txEl>
                                          </p:spTgt>
                                        </p:tgtEl>
                                        <p:attrNameLst>
                                          <p:attrName>style.opacity</p:attrName>
                                        </p:attrNameLst>
                                      </p:cBhvr>
                                      <p:to>
                                        <p:strVal val="0.25"/>
                                      </p:to>
                                    </p:set>
                                    <p:animEffect filter="image" prLst="opacity: 0.25">
                                      <p:cBhvr rctx="IE">
                                        <p:cTn id="7" dur="indefinite"/>
                                        <p:tgtEl>
                                          <p:spTgt spid="4">
                                            <p:txEl>
                                              <p:pRg st="0" end="0"/>
                                            </p:txEl>
                                          </p:spTgt>
                                        </p:tgtEl>
                                      </p:cBhvr>
                                    </p:animEffect>
                                  </p:childTnLst>
                                </p:cTn>
                              </p:par>
                              <p:par>
                                <p:cTn id="8" presetID="9" presetClass="emph" presetSubtype="0" nodeType="withEffect">
                                  <p:stCondLst>
                                    <p:cond delay="0"/>
                                  </p:stCondLst>
                                  <p:childTnLst>
                                    <p:set>
                                      <p:cBhvr>
                                        <p:cTn id="9" dur="indefinite"/>
                                        <p:tgtEl>
                                          <p:spTgt spid="4">
                                            <p:txEl>
                                              <p:pRg st="1" end="1"/>
                                            </p:txEl>
                                          </p:spTgt>
                                        </p:tgtEl>
                                        <p:attrNameLst>
                                          <p:attrName>style.opacity</p:attrName>
                                        </p:attrNameLst>
                                      </p:cBhvr>
                                      <p:to>
                                        <p:strVal val="0.25"/>
                                      </p:to>
                                    </p:set>
                                    <p:animEffect filter="image" prLst="opacity: 0.25">
                                      <p:cBhvr rctx="IE">
                                        <p:cTn id="10" dur="indefinite"/>
                                        <p:tgtEl>
                                          <p:spTgt spid="4">
                                            <p:txEl>
                                              <p:pRg st="1" end="1"/>
                                            </p:txEl>
                                          </p:spTgt>
                                        </p:tgtEl>
                                      </p:cBhvr>
                                    </p:animEffect>
                                  </p:childTnLst>
                                </p:cTn>
                              </p:par>
                              <p:par>
                                <p:cTn id="11" presetID="9" presetClass="emph" presetSubtype="0" nodeType="withEffect">
                                  <p:stCondLst>
                                    <p:cond delay="0"/>
                                  </p:stCondLst>
                                  <p:childTnLst>
                                    <p:set>
                                      <p:cBhvr>
                                        <p:cTn id="12" dur="indefinite"/>
                                        <p:tgtEl>
                                          <p:spTgt spid="4">
                                            <p:txEl>
                                              <p:pRg st="2" end="2"/>
                                            </p:txEl>
                                          </p:spTgt>
                                        </p:tgtEl>
                                        <p:attrNameLst>
                                          <p:attrName>style.opacity</p:attrName>
                                        </p:attrNameLst>
                                      </p:cBhvr>
                                      <p:to>
                                        <p:strVal val="0.25"/>
                                      </p:to>
                                    </p:set>
                                    <p:animEffect filter="image" prLst="opacity: 0.25">
                                      <p:cBhvr rctx="IE">
                                        <p:cTn id="13" dur="indefinite"/>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4">
                                            <p:txEl>
                                              <p:pRg st="0" end="0"/>
                                            </p:txEl>
                                          </p:spTgt>
                                        </p:tgtEl>
                                        <p:attrNameLst>
                                          <p:attrName>style.opacity</p:attrName>
                                        </p:attrNameLst>
                                      </p:cBhvr>
                                      <p:to>
                                        <p:strVal val="0.75"/>
                                      </p:to>
                                    </p:set>
                                    <p:animEffect filter="image" prLst="opacity: 0.75">
                                      <p:cBhvr rctx="IE">
                                        <p:cTn id="18" dur="indefinite"/>
                                        <p:tgtEl>
                                          <p:spTgt spid="4">
                                            <p:txEl>
                                              <p:pRg st="0" end="0"/>
                                            </p:txEl>
                                          </p:spTgt>
                                        </p:tgtEl>
                                      </p:cBhvr>
                                    </p:animEffect>
                                  </p:childTnLst>
                                </p:cTn>
                              </p:par>
                              <p:par>
                                <p:cTn id="19" presetID="10" presetClass="entr" presetSubtype="0" fill="hold" nodeType="with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4">
                                            <p:txEl>
                                              <p:pRg st="1" end="1"/>
                                            </p:txEl>
                                          </p:spTgt>
                                        </p:tgtEl>
                                        <p:attrNameLst>
                                          <p:attrName>style.opacity</p:attrName>
                                        </p:attrNameLst>
                                      </p:cBhvr>
                                      <p:to>
                                        <p:strVal val="0.75"/>
                                      </p:to>
                                    </p:set>
                                    <p:animEffect filter="image" prLst="opacity: 0.75">
                                      <p:cBhvr rctx="IE">
                                        <p:cTn id="26" dur="indefinite"/>
                                        <p:tgtEl>
                                          <p:spTgt spid="4">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10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200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200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nodeType="withEffect">
                                  <p:stCondLst>
                                    <p:cond delay="300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nodeType="withEffect">
                                  <p:stCondLst>
                                    <p:cond delay="400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mph" presetSubtype="0" nodeType="clickEffect">
                                  <p:stCondLst>
                                    <p:cond delay="0"/>
                                  </p:stCondLst>
                                  <p:childTnLst>
                                    <p:set>
                                      <p:cBhvr>
                                        <p:cTn id="48" dur="indefinite"/>
                                        <p:tgtEl>
                                          <p:spTgt spid="4">
                                            <p:txEl>
                                              <p:pRg st="2" end="2"/>
                                            </p:txEl>
                                          </p:spTgt>
                                        </p:tgtEl>
                                        <p:attrNameLst>
                                          <p:attrName>style.opacity</p:attrName>
                                        </p:attrNameLst>
                                      </p:cBhvr>
                                      <p:to>
                                        <p:strVal val="0.75"/>
                                      </p:to>
                                    </p:set>
                                    <p:animEffect filter="image" prLst="opacity: 0.75">
                                      <p:cBhvr rctx="IE">
                                        <p:cTn id="49" dur="indefinite"/>
                                        <p:tgtEl>
                                          <p:spTgt spid="4">
                                            <p:txEl>
                                              <p:pRg st="2" end="2"/>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5" grpId="0"/>
    </p:bldLst>
  </p:timing>
  <p:extLst>
    <p:ext uri="{E180D4A7-C9FB-4DFB-919C-405C955672EB}">
      <p14:showEvtLst xmlns:p14="http://schemas.microsoft.com/office/powerpoint/2010/main">
        <p14:playEvt time="27" objId="3"/>
        <p14:playEvt time="3973" objId="6"/>
        <p14:stopEvt time="4093" objId="3"/>
        <p14:playEvt time="10474" objId="7"/>
        <p14:stopEvt time="10622" objId="6"/>
        <p14:playEvt time="17465" objId="9"/>
        <p14:stopEvt time="17643" objId="7"/>
        <p14:playEvt time="23360" objId="11"/>
        <p14:stopEvt time="23507" objId="9"/>
        <p14:stopEvt time="35572" objId="11"/>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A81C02EF-A149-45AA-96BB-280322C3E10B}"/>
              </a:ext>
            </a:extLst>
          </p:cNvPr>
          <p:cNvPicPr>
            <a:picLocks noChangeAspect="1"/>
          </p:cNvPicPr>
          <p:nvPr/>
        </p:nvPicPr>
        <p:blipFill>
          <a:blip r:embed="rId3"/>
          <a:stretch>
            <a:fillRect/>
          </a:stretch>
        </p:blipFill>
        <p:spPr>
          <a:xfrm>
            <a:off x="867843" y="1852026"/>
            <a:ext cx="7408314" cy="4531473"/>
          </a:xfrm>
          <a:prstGeom prst="rect">
            <a:avLst/>
          </a:prstGeom>
        </p:spPr>
      </p:pic>
      <p:sp>
        <p:nvSpPr>
          <p:cNvPr id="5" name="タイトル 4">
            <a:extLst>
              <a:ext uri="{FF2B5EF4-FFF2-40B4-BE49-F238E27FC236}">
                <a16:creationId xmlns:a16="http://schemas.microsoft.com/office/drawing/2014/main" id="{E10E3C01-D462-E644-A299-C5B1AB90DCB1}"/>
              </a:ext>
            </a:extLst>
          </p:cNvPr>
          <p:cNvSpPr>
            <a:spLocks noGrp="1"/>
          </p:cNvSpPr>
          <p:nvPr>
            <p:ph type="ctrTitle"/>
          </p:nvPr>
        </p:nvSpPr>
        <p:spPr/>
        <p:txBody>
          <a:bodyPr/>
          <a:lstStyle/>
          <a:p>
            <a:r>
              <a:rPr lang="ja-JP" altLang="en-US">
                <a:solidFill>
                  <a:srgbClr val="000000"/>
                </a:solidFill>
              </a:rPr>
              <a:t>緊急時の通報先</a:t>
            </a:r>
            <a:endParaRPr kumimoji="1" lang="ja-JP" altLang="en-US"/>
          </a:p>
        </p:txBody>
      </p:sp>
      <p:sp>
        <p:nvSpPr>
          <p:cNvPr id="6" name="テキスト プレースホルダー 5">
            <a:extLst>
              <a:ext uri="{FF2B5EF4-FFF2-40B4-BE49-F238E27FC236}">
                <a16:creationId xmlns:a16="http://schemas.microsoft.com/office/drawing/2014/main" id="{6D4E2F38-DBD2-054A-9CD3-D25F29521808}"/>
              </a:ext>
            </a:extLst>
          </p:cNvPr>
          <p:cNvSpPr>
            <a:spLocks noGrp="1"/>
          </p:cNvSpPr>
          <p:nvPr>
            <p:ph type="body" sz="quarter" idx="12"/>
          </p:nvPr>
        </p:nvSpPr>
        <p:spPr>
          <a:xfrm>
            <a:off x="468000" y="1080000"/>
            <a:ext cx="8208057" cy="892552"/>
          </a:xfrm>
        </p:spPr>
        <p:txBody>
          <a:bodyPr>
            <a:spAutoFit/>
          </a:bodyPr>
          <a:lstStyle/>
          <a:p>
            <a:pPr>
              <a:lnSpc>
                <a:spcPct val="100000"/>
              </a:lnSpc>
              <a:buClr>
                <a:schemeClr val="accent3"/>
              </a:buClr>
            </a:pPr>
            <a:r>
              <a:rPr lang="ja-JP" altLang="en-US">
                <a:solidFill>
                  <a:srgbClr val="000000"/>
                </a:solidFill>
                <a:latin typeface="+mn-ea"/>
                <a:ea typeface="+mn-ea"/>
              </a:rPr>
              <a:t>緊急度、重症度の高いときは</a:t>
            </a:r>
            <a:r>
              <a:rPr lang="en-US" altLang="ja-JP" dirty="0">
                <a:solidFill>
                  <a:srgbClr val="000000"/>
                </a:solidFill>
                <a:latin typeface="+mn-ea"/>
                <a:ea typeface="+mn-ea"/>
              </a:rPr>
              <a:t>119 </a:t>
            </a:r>
            <a:r>
              <a:rPr lang="ja-JP" altLang="en-US">
                <a:solidFill>
                  <a:srgbClr val="000000"/>
                </a:solidFill>
                <a:latin typeface="+mn-ea"/>
                <a:ea typeface="+mn-ea"/>
              </a:rPr>
              <a:t>番する。</a:t>
            </a:r>
          </a:p>
          <a:p>
            <a:pPr>
              <a:lnSpc>
                <a:spcPct val="100000"/>
              </a:lnSpc>
              <a:buClr>
                <a:schemeClr val="accent3"/>
              </a:buClr>
            </a:pPr>
            <a:r>
              <a:rPr lang="ja-JP" altLang="en-US">
                <a:solidFill>
                  <a:srgbClr val="000000"/>
                </a:solidFill>
                <a:latin typeface="+mn-ea"/>
                <a:ea typeface="+mn-ea"/>
              </a:rPr>
              <a:t>それ以外は部局指定連絡先と医療機関へ。</a:t>
            </a:r>
            <a:endParaRPr lang="ja-JP" altLang="en-US" kern="0">
              <a:solidFill>
                <a:srgbClr val="000000"/>
              </a:solidFill>
              <a:latin typeface="+mn-ea"/>
              <a:ea typeface="+mn-ea"/>
            </a:endParaRPr>
          </a:p>
        </p:txBody>
      </p:sp>
      <p:sp>
        <p:nvSpPr>
          <p:cNvPr id="3" name="テキスト プレースホルダー 2">
            <a:extLst>
              <a:ext uri="{FF2B5EF4-FFF2-40B4-BE49-F238E27FC236}">
                <a16:creationId xmlns:a16="http://schemas.microsoft.com/office/drawing/2014/main" id="{67887BE7-3504-574A-A3F0-D17A5123B759}"/>
              </a:ext>
            </a:extLst>
          </p:cNvPr>
          <p:cNvSpPr>
            <a:spLocks noGrp="1"/>
          </p:cNvSpPr>
          <p:nvPr>
            <p:ph type="body" sz="quarter" idx="4294967295"/>
          </p:nvPr>
        </p:nvSpPr>
        <p:spPr>
          <a:xfrm>
            <a:off x="342000" y="273600"/>
            <a:ext cx="633600" cy="727200"/>
          </a:xfrm>
        </p:spPr>
        <p:txBody>
          <a:bodyPr lIns="0" tIns="0" rIns="0" bIns="0" anchor="ctr" anchorCtr="0">
            <a:normAutofit/>
          </a:bodyPr>
          <a:lstStyle/>
          <a:p>
            <a:r>
              <a:rPr kumimoji="1" lang="en-US" altLang="ja-JP" sz="4400" b="1" dirty="0">
                <a:solidFill>
                  <a:schemeClr val="accent3"/>
                </a:solidFill>
              </a:rPr>
              <a:t>❷</a:t>
            </a:r>
            <a:endParaRPr kumimoji="1" lang="ja-JP" altLang="en-US" sz="4400" b="1">
              <a:solidFill>
                <a:schemeClr val="accent3"/>
              </a:solidFill>
            </a:endParaRPr>
          </a:p>
        </p:txBody>
      </p:sp>
      <p:sp>
        <p:nvSpPr>
          <p:cNvPr id="8" name="縦書きテキスト プレースホルダー 2">
            <a:extLst>
              <a:ext uri="{FF2B5EF4-FFF2-40B4-BE49-F238E27FC236}">
                <a16:creationId xmlns:a16="http://schemas.microsoft.com/office/drawing/2014/main" id="{BA03E5AE-DD42-004E-9C78-BC64B2A302FD}"/>
              </a:ext>
            </a:extLst>
          </p:cNvPr>
          <p:cNvSpPr txBox="1">
            <a:spLocks/>
          </p:cNvSpPr>
          <p:nvPr/>
        </p:nvSpPr>
        <p:spPr>
          <a:xfrm>
            <a:off x="7956000" y="0"/>
            <a:ext cx="1188000" cy="755759"/>
          </a:xfrm>
          <a:prstGeom prst="rect">
            <a:avLst/>
          </a:prstGeom>
        </p:spPr>
        <p:txBody>
          <a:bodyPr lIns="108000" tIns="288000" rIns="108000" anchor="ctr" anchorCtr="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sz="2400" b="1" dirty="0">
                <a:solidFill>
                  <a:schemeClr val="bg1"/>
                </a:solidFill>
              </a:rPr>
              <a:t>p.</a:t>
            </a:r>
            <a:r>
              <a:rPr lang="en-US" altLang="ja-JP" b="1" dirty="0">
                <a:solidFill>
                  <a:schemeClr val="bg1"/>
                </a:solidFill>
              </a:rPr>
              <a:t>31</a:t>
            </a:r>
            <a:endParaRPr lang="ja-JP" altLang="en-US" b="1">
              <a:solidFill>
                <a:schemeClr val="bg1"/>
              </a:solidFill>
            </a:endParaRPr>
          </a:p>
        </p:txBody>
      </p:sp>
      <p:sp>
        <p:nvSpPr>
          <p:cNvPr id="11" name="テキスト ボックス 10">
            <a:extLst>
              <a:ext uri="{FF2B5EF4-FFF2-40B4-BE49-F238E27FC236}">
                <a16:creationId xmlns:a16="http://schemas.microsoft.com/office/drawing/2014/main" id="{177F6D2D-A799-7B40-9BE1-8F26404E7B09}"/>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667165289"/>
      </p:ext>
    </p:extLst>
  </p:cSld>
  <p:clrMapOvr>
    <a:masterClrMapping/>
  </p:clrMapOvr>
  <mc:AlternateContent xmlns:mc="http://schemas.openxmlformats.org/markup-compatibility/2006" xmlns:p14="http://schemas.microsoft.com/office/powerpoint/2010/main">
    <mc:Choice Requires="p14">
      <p:transition spd="slow" p14:dur="2000" advTm="18413"/>
    </mc:Choice>
    <mc:Fallback xmlns="">
      <p:transition spd="slow" advTm="18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6">
                                            <p:txEl>
                                              <p:pRg st="0" end="0"/>
                                            </p:txEl>
                                          </p:spTgt>
                                        </p:tgtEl>
                                        <p:attrNameLst>
                                          <p:attrName>style.opacity</p:attrName>
                                        </p:attrNameLst>
                                      </p:cBhvr>
                                      <p:to>
                                        <p:strVal val="0.25"/>
                                      </p:to>
                                    </p:set>
                                    <p:animEffect filter="image" prLst="opacity: 0.25">
                                      <p:cBhvr rctx="IE">
                                        <p:cTn id="7" dur="indefinite"/>
                                        <p:tgtEl>
                                          <p:spTgt spid="6">
                                            <p:txEl>
                                              <p:pRg st="0" end="0"/>
                                            </p:txEl>
                                          </p:spTgt>
                                        </p:tgtEl>
                                      </p:cBhvr>
                                    </p:animEffect>
                                  </p:childTnLst>
                                </p:cTn>
                              </p:par>
                              <p:par>
                                <p:cTn id="8" presetID="9" presetClass="emph" presetSubtype="0" nodeType="withEffect">
                                  <p:stCondLst>
                                    <p:cond delay="0"/>
                                  </p:stCondLst>
                                  <p:childTnLst>
                                    <p:set>
                                      <p:cBhvr>
                                        <p:cTn id="9" dur="indefinite"/>
                                        <p:tgtEl>
                                          <p:spTgt spid="6">
                                            <p:txEl>
                                              <p:pRg st="1" end="1"/>
                                            </p:txEl>
                                          </p:spTgt>
                                        </p:tgtEl>
                                        <p:attrNameLst>
                                          <p:attrName>style.opacity</p:attrName>
                                        </p:attrNameLst>
                                      </p:cBhvr>
                                      <p:to>
                                        <p:strVal val="0.25"/>
                                      </p:to>
                                    </p:set>
                                    <p:animEffect filter="image" prLst="opacity: 0.25">
                                      <p:cBhvr rctx="IE">
                                        <p:cTn id="10" dur="indefinite"/>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6">
                                            <p:txEl>
                                              <p:pRg st="0" end="0"/>
                                            </p:txEl>
                                          </p:spTgt>
                                        </p:tgtEl>
                                        <p:attrNameLst>
                                          <p:attrName>style.opacity</p:attrName>
                                        </p:attrNameLst>
                                      </p:cBhvr>
                                      <p:to>
                                        <p:strVal val="0.75"/>
                                      </p:to>
                                    </p:set>
                                    <p:animEffect filter="image" prLst="opacity: 0.75">
                                      <p:cBhvr rctx="IE">
                                        <p:cTn id="15" dur="indefinite"/>
                                        <p:tgtEl>
                                          <p:spTgt spid="6">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6">
                                            <p:txEl>
                                              <p:pRg st="1" end="1"/>
                                            </p:txEl>
                                          </p:spTgt>
                                        </p:tgtEl>
                                        <p:attrNameLst>
                                          <p:attrName>style.opacity</p:attrName>
                                        </p:attrNameLst>
                                      </p:cBhvr>
                                      <p:to>
                                        <p:strVal val="0.75"/>
                                      </p:to>
                                    </p:set>
                                    <p:animEffect filter="image" prLst="opacity: 0.75">
                                      <p:cBhvr rctx="IE">
                                        <p:cTn id="23" dur="indefinite"/>
                                        <p:tgtEl>
                                          <p:spTgt spid="6">
                                            <p:txEl>
                                              <p:pRg st="1" end="1"/>
                                            </p:txEl>
                                          </p:spTgt>
                                        </p:tgtEl>
                                      </p:cBhvr>
                                    </p:animEffect>
                                  </p:childTnLst>
                                </p:cTn>
                              </p:par>
                            </p:childTnLst>
                          </p:cTn>
                        </p:par>
                        <p:par>
                          <p:cTn id="24" fill="hold">
                            <p:stCondLst>
                              <p:cond delay="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E180D4A7-C9FB-4DFB-919C-405C955672EB}">
      <p14:showEvtLst xmlns:p14="http://schemas.microsoft.com/office/powerpoint/2010/main">
        <p14:playEvt time="27" objId="4"/>
        <p14:playEvt time="4096" objId="7"/>
        <p14:stopEvt time="4240" objId="4"/>
        <p14:playEvt time="10594" objId="10"/>
        <p14:stopEvt time="10716" objId="7"/>
        <p14:stopEvt time="16744" objId="10"/>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a:extLst>
              <a:ext uri="{FF2B5EF4-FFF2-40B4-BE49-F238E27FC236}">
                <a16:creationId xmlns:a16="http://schemas.microsoft.com/office/drawing/2014/main" id="{E50490A2-001C-764D-86AF-60EA371FB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5488" y="3280967"/>
            <a:ext cx="4164683" cy="3009771"/>
          </a:xfrm>
          <a:prstGeom prst="rect">
            <a:avLst/>
          </a:prstGeom>
        </p:spPr>
      </p:pic>
      <p:sp>
        <p:nvSpPr>
          <p:cNvPr id="2" name="タイトル 1">
            <a:extLst>
              <a:ext uri="{FF2B5EF4-FFF2-40B4-BE49-F238E27FC236}">
                <a16:creationId xmlns:a16="http://schemas.microsoft.com/office/drawing/2014/main" id="{7BD60A25-C99D-4F8E-975B-CAFBD88EA209}"/>
              </a:ext>
            </a:extLst>
          </p:cNvPr>
          <p:cNvSpPr>
            <a:spLocks noGrp="1"/>
          </p:cNvSpPr>
          <p:nvPr>
            <p:ph type="ctrTitle"/>
          </p:nvPr>
        </p:nvSpPr>
        <p:spPr/>
        <p:txBody>
          <a:bodyPr/>
          <a:lstStyle/>
          <a:p>
            <a:r>
              <a:rPr lang="ja-JP" altLang="en-US" b="1">
                <a:solidFill>
                  <a:srgbClr val="000000"/>
                </a:solidFill>
              </a:rPr>
              <a:t>火災</a:t>
            </a:r>
            <a:r>
              <a:rPr lang="ja-JP" altLang="en-US" b="1" dirty="0">
                <a:solidFill>
                  <a:srgbClr val="000000"/>
                </a:solidFill>
              </a:rPr>
              <a:t>発生時の対応</a:t>
            </a:r>
            <a:endParaRPr kumimoji="1" lang="ja-JP" altLang="en-US" dirty="0"/>
          </a:p>
        </p:txBody>
      </p:sp>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sz="quarter" idx="12"/>
          </p:nvPr>
        </p:nvSpPr>
        <p:spPr>
          <a:xfrm>
            <a:off x="468000" y="1080000"/>
            <a:ext cx="8208057" cy="1415772"/>
          </a:xfrm>
        </p:spPr>
        <p:txBody>
          <a:bodyPr>
            <a:spAutoFit/>
          </a:bodyPr>
          <a:lstStyle/>
          <a:p>
            <a:pPr>
              <a:lnSpc>
                <a:spcPct val="100000"/>
              </a:lnSpc>
              <a:buClr>
                <a:schemeClr val="accent3"/>
              </a:buClr>
            </a:pPr>
            <a:r>
              <a:rPr lang="ja-JP" altLang="en-US">
                <a:solidFill>
                  <a:srgbClr val="000000"/>
                </a:solidFill>
                <a:latin typeface="+mn-ea"/>
                <a:ea typeface="+mn-ea"/>
              </a:rPr>
              <a:t>火災を発見したら大声で周辺の人に知らせる。</a:t>
            </a:r>
          </a:p>
          <a:p>
            <a:pPr>
              <a:lnSpc>
                <a:spcPct val="100000"/>
              </a:lnSpc>
              <a:buClr>
                <a:schemeClr val="accent3"/>
              </a:buClr>
            </a:pPr>
            <a:r>
              <a:rPr lang="ja-JP" altLang="en-US">
                <a:solidFill>
                  <a:srgbClr val="000000"/>
                </a:solidFill>
                <a:latin typeface="+mn-ea"/>
                <a:ea typeface="+mn-ea"/>
              </a:rPr>
              <a:t>部局の指定連絡先や</a:t>
            </a:r>
            <a:r>
              <a:rPr lang="en-US" altLang="ja-JP" dirty="0">
                <a:solidFill>
                  <a:srgbClr val="000000"/>
                </a:solidFill>
                <a:latin typeface="+mn-ea"/>
                <a:ea typeface="+mn-ea"/>
              </a:rPr>
              <a:t>119 </a:t>
            </a:r>
            <a:r>
              <a:rPr lang="ja-JP" altLang="en-US">
                <a:solidFill>
                  <a:srgbClr val="000000"/>
                </a:solidFill>
                <a:latin typeface="+mn-ea"/>
                <a:ea typeface="+mn-ea"/>
              </a:rPr>
              <a:t>番へ連絡する。</a:t>
            </a:r>
          </a:p>
          <a:p>
            <a:pPr>
              <a:lnSpc>
                <a:spcPct val="100000"/>
              </a:lnSpc>
              <a:buClr>
                <a:schemeClr val="accent3"/>
              </a:buClr>
            </a:pPr>
            <a:r>
              <a:rPr lang="ja-JP" altLang="en-US">
                <a:solidFill>
                  <a:srgbClr val="000000"/>
                </a:solidFill>
                <a:latin typeface="+mn-ea"/>
                <a:ea typeface="+mn-ea"/>
              </a:rPr>
              <a:t>可能な場合は協力して初期消火を行う。</a:t>
            </a:r>
            <a:endParaRPr kumimoji="1" lang="ja-JP" altLang="en-US" dirty="0">
              <a:latin typeface="+mn-ea"/>
              <a:ea typeface="+mn-ea"/>
            </a:endParaRPr>
          </a:p>
        </p:txBody>
      </p:sp>
      <p:sp>
        <p:nvSpPr>
          <p:cNvPr id="14" name="縦書きテキスト プレースホルダー 16">
            <a:extLst>
              <a:ext uri="{FF2B5EF4-FFF2-40B4-BE49-F238E27FC236}">
                <a16:creationId xmlns:a16="http://schemas.microsoft.com/office/drawing/2014/main" id="{E80641B8-B18D-744C-ADE0-BBABBFB6E0E5}"/>
              </a:ext>
            </a:extLst>
          </p:cNvPr>
          <p:cNvSpPr>
            <a:spLocks noGrp="1"/>
          </p:cNvSpPr>
          <p:nvPr>
            <p:ph type="body" sz="quarter" idx="4294967295"/>
          </p:nvPr>
        </p:nvSpPr>
        <p:spPr>
          <a:xfrm>
            <a:off x="342000" y="273600"/>
            <a:ext cx="633600" cy="727200"/>
          </a:xfrm>
        </p:spPr>
        <p:txBody>
          <a:bodyPr lIns="0" tIns="0" rIns="0" bIns="0" anchor="ctr" anchorCtr="0">
            <a:noAutofit/>
          </a:bodyPr>
          <a:lstStyle/>
          <a:p>
            <a:r>
              <a:rPr kumimoji="1" lang="en-US" altLang="ja-JP" sz="4400" b="1" dirty="0">
                <a:solidFill>
                  <a:schemeClr val="accent3"/>
                </a:solidFill>
              </a:rPr>
              <a:t>❸</a:t>
            </a:r>
            <a:endParaRPr kumimoji="1" lang="ja-JP" altLang="en-US" sz="4400" b="1">
              <a:solidFill>
                <a:schemeClr val="accent3"/>
              </a:solidFill>
            </a:endParaRPr>
          </a:p>
        </p:txBody>
      </p:sp>
      <p:pic>
        <p:nvPicPr>
          <p:cNvPr id="5" name="図 4">
            <a:extLst>
              <a:ext uri="{FF2B5EF4-FFF2-40B4-BE49-F238E27FC236}">
                <a16:creationId xmlns:a16="http://schemas.microsoft.com/office/drawing/2014/main" id="{B147F8CB-6968-244F-941F-6C0AAD44302E}"/>
              </a:ext>
            </a:extLst>
          </p:cNvPr>
          <p:cNvPicPr>
            <a:picLocks noChangeAspect="1"/>
          </p:cNvPicPr>
          <p:nvPr/>
        </p:nvPicPr>
        <p:blipFill rotWithShape="1">
          <a:blip r:embed="rId4">
            <a:extLst>
              <a:ext uri="{28A0092B-C50C-407E-A947-70E740481C1C}">
                <a14:useLocalDpi xmlns:a14="http://schemas.microsoft.com/office/drawing/2010/main" val="0"/>
              </a:ext>
            </a:extLst>
          </a:blip>
          <a:srcRect b="3256"/>
          <a:stretch/>
        </p:blipFill>
        <p:spPr>
          <a:xfrm>
            <a:off x="2373428" y="2728888"/>
            <a:ext cx="3528231" cy="3191924"/>
          </a:xfrm>
          <a:prstGeom prst="rect">
            <a:avLst/>
          </a:prstGeom>
        </p:spPr>
      </p:pic>
      <p:sp>
        <p:nvSpPr>
          <p:cNvPr id="16" name="テキスト プレースホルダー 26">
            <a:extLst>
              <a:ext uri="{FF2B5EF4-FFF2-40B4-BE49-F238E27FC236}">
                <a16:creationId xmlns:a16="http://schemas.microsoft.com/office/drawing/2014/main" id="{61E7D3F3-2163-FF4D-B1C6-6DE0C1E4A3CD}"/>
              </a:ext>
            </a:extLst>
          </p:cNvPr>
          <p:cNvSpPr txBox="1">
            <a:spLocks/>
          </p:cNvSpPr>
          <p:nvPr/>
        </p:nvSpPr>
        <p:spPr>
          <a:xfrm>
            <a:off x="7955999" y="0"/>
            <a:ext cx="1188000" cy="726976"/>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32-</a:t>
            </a:r>
          </a:p>
          <a:p>
            <a:pPr fontAlgn="auto">
              <a:spcBef>
                <a:spcPts val="0"/>
              </a:spcBef>
              <a:spcAft>
                <a:spcPts val="0"/>
              </a:spcAft>
            </a:pPr>
            <a:r>
              <a:rPr lang="en-US" altLang="ja-JP" dirty="0"/>
              <a:t>   </a:t>
            </a:r>
            <a:r>
              <a:rPr lang="en-US" altLang="ja-JP" sz="2800" dirty="0"/>
              <a:t>33</a:t>
            </a:r>
            <a:endParaRPr lang="ja-JP" altLang="en-US" sz="2800"/>
          </a:p>
        </p:txBody>
      </p:sp>
      <p:pic>
        <p:nvPicPr>
          <p:cNvPr id="23" name="図 22" descr="光 が含まれている画像&#10;&#10;自動的に生成された説明">
            <a:extLst>
              <a:ext uri="{FF2B5EF4-FFF2-40B4-BE49-F238E27FC236}">
                <a16:creationId xmlns:a16="http://schemas.microsoft.com/office/drawing/2014/main" id="{03DEAA37-7E6D-9748-A039-115647AC19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866" y="3310629"/>
            <a:ext cx="1796255" cy="2610183"/>
          </a:xfrm>
          <a:prstGeom prst="rect">
            <a:avLst/>
          </a:prstGeom>
        </p:spPr>
      </p:pic>
      <p:pic>
        <p:nvPicPr>
          <p:cNvPr id="29" name="図 28">
            <a:extLst>
              <a:ext uri="{FF2B5EF4-FFF2-40B4-BE49-F238E27FC236}">
                <a16:creationId xmlns:a16="http://schemas.microsoft.com/office/drawing/2014/main" id="{27CDA519-7432-994C-8A5F-D004FC34E4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6457" y="3272298"/>
            <a:ext cx="3003714" cy="3039052"/>
          </a:xfrm>
          <a:prstGeom prst="rect">
            <a:avLst/>
          </a:prstGeom>
        </p:spPr>
      </p:pic>
      <p:pic>
        <p:nvPicPr>
          <p:cNvPr id="27" name="図 26" descr="シャツ が含まれている画像&#10;&#10;自動的に生成された説明">
            <a:extLst>
              <a:ext uri="{FF2B5EF4-FFF2-40B4-BE49-F238E27FC236}">
                <a16:creationId xmlns:a16="http://schemas.microsoft.com/office/drawing/2014/main" id="{418B9FDE-C9FD-8846-8A29-71B0408B37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9147" y="3295373"/>
            <a:ext cx="3031024" cy="2995365"/>
          </a:xfrm>
          <a:prstGeom prst="rect">
            <a:avLst/>
          </a:prstGeom>
        </p:spPr>
      </p:pic>
      <p:pic>
        <p:nvPicPr>
          <p:cNvPr id="25" name="図 24">
            <a:extLst>
              <a:ext uri="{FF2B5EF4-FFF2-40B4-BE49-F238E27FC236}">
                <a16:creationId xmlns:a16="http://schemas.microsoft.com/office/drawing/2014/main" id="{3273553A-0E83-6C45-8297-014CCE37CF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95" y="3245826"/>
            <a:ext cx="2573676" cy="3044912"/>
          </a:xfrm>
          <a:prstGeom prst="rect">
            <a:avLst/>
          </a:prstGeom>
        </p:spPr>
      </p:pic>
      <p:sp>
        <p:nvSpPr>
          <p:cNvPr id="21" name="テキスト ボックス 20">
            <a:extLst>
              <a:ext uri="{FF2B5EF4-FFF2-40B4-BE49-F238E27FC236}">
                <a16:creationId xmlns:a16="http://schemas.microsoft.com/office/drawing/2014/main" id="{8F3BDAF7-7617-4C44-94C1-86798FFA9E14}"/>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2830000961"/>
      </p:ext>
    </p:extLst>
  </p:cSld>
  <p:clrMapOvr>
    <a:masterClrMapping/>
  </p:clrMapOvr>
  <mc:AlternateContent xmlns:mc="http://schemas.openxmlformats.org/markup-compatibility/2006" xmlns:p14="http://schemas.microsoft.com/office/powerpoint/2010/main">
    <mc:Choice Requires="p14">
      <p:transition spd="slow" p14:dur="2000" advTm="80059"/>
    </mc:Choice>
    <mc:Fallback xmlns="">
      <p:transition spd="slow" advTm="80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4">
                                            <p:txEl>
                                              <p:pRg st="0" end="0"/>
                                            </p:txEl>
                                          </p:spTgt>
                                        </p:tgtEl>
                                        <p:attrNameLst>
                                          <p:attrName>style.opacity</p:attrName>
                                        </p:attrNameLst>
                                      </p:cBhvr>
                                      <p:to>
                                        <p:strVal val="0.25"/>
                                      </p:to>
                                    </p:set>
                                    <p:animEffect filter="image" prLst="opacity: 0.25">
                                      <p:cBhvr rctx="IE">
                                        <p:cTn id="7" dur="indefinite"/>
                                        <p:tgtEl>
                                          <p:spTgt spid="4">
                                            <p:txEl>
                                              <p:pRg st="0" end="0"/>
                                            </p:txEl>
                                          </p:spTgt>
                                        </p:tgtEl>
                                      </p:cBhvr>
                                    </p:animEffect>
                                  </p:childTnLst>
                                </p:cTn>
                              </p:par>
                              <p:par>
                                <p:cTn id="8" presetID="9" presetClass="emph" presetSubtype="0" nodeType="withEffect">
                                  <p:stCondLst>
                                    <p:cond delay="0"/>
                                  </p:stCondLst>
                                  <p:childTnLst>
                                    <p:set>
                                      <p:cBhvr>
                                        <p:cTn id="9" dur="indefinite"/>
                                        <p:tgtEl>
                                          <p:spTgt spid="4">
                                            <p:txEl>
                                              <p:pRg st="1" end="1"/>
                                            </p:txEl>
                                          </p:spTgt>
                                        </p:tgtEl>
                                        <p:attrNameLst>
                                          <p:attrName>style.opacity</p:attrName>
                                        </p:attrNameLst>
                                      </p:cBhvr>
                                      <p:to>
                                        <p:strVal val="0.25"/>
                                      </p:to>
                                    </p:set>
                                    <p:animEffect filter="image" prLst="opacity: 0.25">
                                      <p:cBhvr rctx="IE">
                                        <p:cTn id="10" dur="indefinite"/>
                                        <p:tgtEl>
                                          <p:spTgt spid="4">
                                            <p:txEl>
                                              <p:pRg st="1" end="1"/>
                                            </p:txEl>
                                          </p:spTgt>
                                        </p:tgtEl>
                                      </p:cBhvr>
                                    </p:animEffect>
                                  </p:childTnLst>
                                </p:cTn>
                              </p:par>
                              <p:par>
                                <p:cTn id="11" presetID="9" presetClass="emph" presetSubtype="0" nodeType="withEffect">
                                  <p:stCondLst>
                                    <p:cond delay="0"/>
                                  </p:stCondLst>
                                  <p:childTnLst>
                                    <p:set>
                                      <p:cBhvr>
                                        <p:cTn id="12" dur="indefinite"/>
                                        <p:tgtEl>
                                          <p:spTgt spid="4">
                                            <p:txEl>
                                              <p:pRg st="2" end="2"/>
                                            </p:txEl>
                                          </p:spTgt>
                                        </p:tgtEl>
                                        <p:attrNameLst>
                                          <p:attrName>style.opacity</p:attrName>
                                        </p:attrNameLst>
                                      </p:cBhvr>
                                      <p:to>
                                        <p:strVal val="0.25"/>
                                      </p:to>
                                    </p:set>
                                    <p:animEffect filter="image" prLst="opacity: 0.25">
                                      <p:cBhvr rctx="IE">
                                        <p:cTn id="13" dur="indefinite"/>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4">
                                            <p:txEl>
                                              <p:pRg st="0" end="0"/>
                                            </p:txEl>
                                          </p:spTgt>
                                        </p:tgtEl>
                                        <p:attrNameLst>
                                          <p:attrName>style.opacity</p:attrName>
                                        </p:attrNameLst>
                                      </p:cBhvr>
                                      <p:to>
                                        <p:strVal val="0.75"/>
                                      </p:to>
                                    </p:set>
                                    <p:animEffect filter="image" prLst="opacity: 0.75">
                                      <p:cBhvr rctx="IE">
                                        <p:cTn id="18" dur="indefinite"/>
                                        <p:tgtEl>
                                          <p:spTgt spid="4">
                                            <p:txEl>
                                              <p:pRg st="0" end="0"/>
                                            </p:txEl>
                                          </p:spTgt>
                                        </p:tgtEl>
                                      </p:cBhvr>
                                    </p:animEffect>
                                  </p:childTnLst>
                                </p:cTn>
                              </p:par>
                              <p:par>
                                <p:cTn id="19" presetID="10" presetClass="entr" presetSubtype="0" fill="hold" nodeType="withEffect">
                                  <p:stCondLst>
                                    <p:cond delay="10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4">
                                            <p:txEl>
                                              <p:pRg st="1" end="1"/>
                                            </p:txEl>
                                          </p:spTgt>
                                        </p:tgtEl>
                                        <p:attrNameLst>
                                          <p:attrName>style.opacity</p:attrName>
                                        </p:attrNameLst>
                                      </p:cBhvr>
                                      <p:to>
                                        <p:strVal val="0.75"/>
                                      </p:to>
                                    </p:set>
                                    <p:animEffect filter="image" prLst="opacity: 0.75">
                                      <p:cBhvr rctx="IE">
                                        <p:cTn id="26" dur="indefinite"/>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4">
                                            <p:txEl>
                                              <p:pRg st="2" end="2"/>
                                            </p:txEl>
                                          </p:spTgt>
                                        </p:tgtEl>
                                        <p:attrNameLst>
                                          <p:attrName>style.opacity</p:attrName>
                                        </p:attrNameLst>
                                      </p:cBhvr>
                                      <p:to>
                                        <p:strVal val="0.75"/>
                                      </p:to>
                                    </p:set>
                                    <p:animEffect filter="image" prLst="opacity: 0.75">
                                      <p:cBhvr rctx="IE">
                                        <p:cTn id="31" dur="indefinite"/>
                                        <p:tgtEl>
                                          <p:spTgt spid="4">
                                            <p:txEl>
                                              <p:pRg st="2" end="2"/>
                                            </p:txEl>
                                          </p:spTgt>
                                        </p:tgtEl>
                                      </p:cBhvr>
                                    </p:animEffect>
                                  </p:childTnLst>
                                </p:cTn>
                              </p:par>
                              <p:par>
                                <p:cTn id="32" presetID="10" presetClass="exit" presetSubtype="0" fill="hold" nodeType="with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10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extLst>
    <p:ext uri="{E180D4A7-C9FB-4DFB-919C-405C955672EB}">
      <p14:showEvtLst xmlns:p14="http://schemas.microsoft.com/office/powerpoint/2010/main">
        <p14:playEvt time="32" objId="6"/>
        <p14:playEvt time="3863" objId="7"/>
        <p14:stopEvt time="4009" objId="6"/>
        <p14:playEvt time="9158" objId="8"/>
        <p14:stopEvt time="9300" objId="7"/>
        <p14:playEvt time="14553" objId="9"/>
        <p14:stopEvt time="14698" objId="8"/>
        <p14:playEvt time="20095" objId="11"/>
        <p14:stopEvt time="20240" objId="9"/>
        <p14:playEvt time="33268" objId="12"/>
        <p14:stopEvt time="33414" objId="11"/>
        <p14:playEvt time="38671" objId="15"/>
        <p14:stopEvt time="38816" objId="12"/>
        <p14:playEvt time="49538" objId="19"/>
        <p14:stopEvt time="49681" objId="15"/>
        <p14:stopEvt time="78708" objId="19"/>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D60A25-C99D-4F8E-975B-CAFBD88EA209}"/>
              </a:ext>
            </a:extLst>
          </p:cNvPr>
          <p:cNvSpPr>
            <a:spLocks noGrp="1"/>
          </p:cNvSpPr>
          <p:nvPr>
            <p:ph type="ctrTitle"/>
          </p:nvPr>
        </p:nvSpPr>
        <p:spPr/>
        <p:txBody>
          <a:bodyPr/>
          <a:lstStyle/>
          <a:p>
            <a:r>
              <a:rPr lang="ja-JP" altLang="en-US" b="1">
                <a:solidFill>
                  <a:srgbClr val="000000"/>
                </a:solidFill>
              </a:rPr>
              <a:t>地震</a:t>
            </a:r>
            <a:r>
              <a:rPr lang="ja-JP" altLang="en-US" b="1" dirty="0">
                <a:solidFill>
                  <a:srgbClr val="000000"/>
                </a:solidFill>
              </a:rPr>
              <a:t>発生時の対応</a:t>
            </a:r>
            <a:endParaRPr kumimoji="1" lang="ja-JP" altLang="en-US" dirty="0"/>
          </a:p>
        </p:txBody>
      </p:sp>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sz="quarter" idx="12"/>
          </p:nvPr>
        </p:nvSpPr>
        <p:spPr>
          <a:xfrm>
            <a:off x="468000" y="1080000"/>
            <a:ext cx="4087321" cy="4154984"/>
          </a:xfrm>
        </p:spPr>
        <p:txBody>
          <a:bodyPr wrap="square">
            <a:spAutoFit/>
          </a:bodyPr>
          <a:lstStyle/>
          <a:p>
            <a:pPr marL="355600" indent="-347663">
              <a:lnSpc>
                <a:spcPct val="100000"/>
              </a:lnSpc>
              <a:buClr>
                <a:schemeClr val="accent3"/>
              </a:buClr>
            </a:pPr>
            <a:r>
              <a:rPr lang="ja-JP" altLang="en-US">
                <a:solidFill>
                  <a:srgbClr val="000000"/>
                </a:solidFill>
              </a:rPr>
              <a:t>照明の落下や書棚の転倒等から身を守る。</a:t>
            </a:r>
          </a:p>
          <a:p>
            <a:pPr marL="355600" indent="-347663">
              <a:lnSpc>
                <a:spcPct val="100000"/>
              </a:lnSpc>
              <a:buClr>
                <a:schemeClr val="accent3"/>
              </a:buClr>
            </a:pPr>
            <a:r>
              <a:rPr lang="ja-JP" altLang="en-US">
                <a:solidFill>
                  <a:srgbClr val="000000"/>
                </a:solidFill>
              </a:rPr>
              <a:t>負傷者を救助し、二次災害予防策をとる。</a:t>
            </a:r>
          </a:p>
          <a:p>
            <a:pPr marL="355600" indent="-347663">
              <a:lnSpc>
                <a:spcPct val="100000"/>
              </a:lnSpc>
              <a:buClr>
                <a:schemeClr val="accent3"/>
              </a:buClr>
            </a:pPr>
            <a:r>
              <a:rPr lang="ja-JP" altLang="en-US">
                <a:solidFill>
                  <a:srgbClr val="000000"/>
                </a:solidFill>
              </a:rPr>
              <a:t>避難場所へ移動、安否確認と状況連絡をする。</a:t>
            </a:r>
          </a:p>
          <a:p>
            <a:pPr marL="355600" indent="-347663">
              <a:lnSpc>
                <a:spcPct val="100000"/>
              </a:lnSpc>
              <a:buClr>
                <a:schemeClr val="accent3"/>
              </a:buClr>
            </a:pPr>
            <a:r>
              <a:rPr lang="ja-JP" altLang="en-US">
                <a:solidFill>
                  <a:srgbClr val="000000"/>
                </a:solidFill>
              </a:rPr>
              <a:t>通学・通勤前や最中に大震災が起きた場合、帰宅して自宅待機、または最寄りの避難所へ避難する。</a:t>
            </a:r>
            <a:endParaRPr lang="ja-JP" altLang="en-US" dirty="0"/>
          </a:p>
        </p:txBody>
      </p:sp>
      <p:sp>
        <p:nvSpPr>
          <p:cNvPr id="11" name="縦書きテキスト プレースホルダー 16">
            <a:extLst>
              <a:ext uri="{FF2B5EF4-FFF2-40B4-BE49-F238E27FC236}">
                <a16:creationId xmlns:a16="http://schemas.microsoft.com/office/drawing/2014/main" id="{79C42C05-C143-FC47-8A80-93B7FB1BCDA0}"/>
              </a:ext>
            </a:extLst>
          </p:cNvPr>
          <p:cNvSpPr>
            <a:spLocks noGrp="1"/>
          </p:cNvSpPr>
          <p:nvPr>
            <p:ph type="body" orient="vert" sz="quarter" idx="10"/>
          </p:nvPr>
        </p:nvSpPr>
        <p:spPr/>
        <p:txBody>
          <a:bodyPr lIns="0" tIns="0" rIns="0" bIns="0" anchor="ctr" anchorCtr="0">
            <a:normAutofit/>
          </a:bodyPr>
          <a:lstStyle/>
          <a:p>
            <a:r>
              <a:rPr lang="en-US" altLang="ja-JP" sz="4400" b="1" dirty="0">
                <a:solidFill>
                  <a:schemeClr val="accent3"/>
                </a:solidFill>
              </a:rPr>
              <a:t>❹</a:t>
            </a:r>
            <a:endParaRPr kumimoji="1" lang="ja-JP" altLang="en-US" sz="4400" b="1">
              <a:solidFill>
                <a:schemeClr val="accent3"/>
              </a:solidFill>
            </a:endParaRPr>
          </a:p>
        </p:txBody>
      </p:sp>
      <p:pic>
        <p:nvPicPr>
          <p:cNvPr id="5" name="図 4">
            <a:extLst>
              <a:ext uri="{FF2B5EF4-FFF2-40B4-BE49-F238E27FC236}">
                <a16:creationId xmlns:a16="http://schemas.microsoft.com/office/drawing/2014/main" id="{48AAEA40-4F91-7648-BB8E-250D82CC9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9809" y="2132856"/>
            <a:ext cx="4574191" cy="3508968"/>
          </a:xfrm>
          <a:prstGeom prst="rect">
            <a:avLst/>
          </a:prstGeom>
        </p:spPr>
      </p:pic>
      <p:sp>
        <p:nvSpPr>
          <p:cNvPr id="9" name="テキスト プレースホルダー 26">
            <a:extLst>
              <a:ext uri="{FF2B5EF4-FFF2-40B4-BE49-F238E27FC236}">
                <a16:creationId xmlns:a16="http://schemas.microsoft.com/office/drawing/2014/main" id="{D9B94FF8-83EF-3C42-A66C-C09B2C1B5B4F}"/>
              </a:ext>
            </a:extLst>
          </p:cNvPr>
          <p:cNvSpPr txBox="1">
            <a:spLocks/>
          </p:cNvSpPr>
          <p:nvPr/>
        </p:nvSpPr>
        <p:spPr>
          <a:xfrm>
            <a:off x="7956000" y="0"/>
            <a:ext cx="1188000" cy="726976"/>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34-</a:t>
            </a:r>
          </a:p>
          <a:p>
            <a:pPr fontAlgn="auto">
              <a:spcBef>
                <a:spcPts val="0"/>
              </a:spcBef>
              <a:spcAft>
                <a:spcPts val="0"/>
              </a:spcAft>
            </a:pPr>
            <a:r>
              <a:rPr lang="en-US" altLang="ja-JP" dirty="0"/>
              <a:t>   </a:t>
            </a:r>
            <a:r>
              <a:rPr lang="en-US" altLang="ja-JP" sz="2800" dirty="0"/>
              <a:t>35</a:t>
            </a:r>
            <a:endParaRPr lang="ja-JP" altLang="en-US" sz="2800"/>
          </a:p>
        </p:txBody>
      </p:sp>
      <p:grpSp>
        <p:nvGrpSpPr>
          <p:cNvPr id="19" name="グループ化 18">
            <a:extLst>
              <a:ext uri="{FF2B5EF4-FFF2-40B4-BE49-F238E27FC236}">
                <a16:creationId xmlns:a16="http://schemas.microsoft.com/office/drawing/2014/main" id="{E90D2C16-24A1-414A-9900-083072E3D837}"/>
              </a:ext>
            </a:extLst>
          </p:cNvPr>
          <p:cNvGrpSpPr/>
          <p:nvPr/>
        </p:nvGrpSpPr>
        <p:grpSpPr>
          <a:xfrm>
            <a:off x="4633287" y="14093"/>
            <a:ext cx="3123956" cy="6646063"/>
            <a:chOff x="4633287" y="14093"/>
            <a:chExt cx="3123956" cy="6646063"/>
          </a:xfrm>
        </p:grpSpPr>
        <p:pic>
          <p:nvPicPr>
            <p:cNvPr id="7" name="図 6" descr="スクリーンショットの画面&#10;&#10;自動的に生成された説明">
              <a:extLst>
                <a:ext uri="{FF2B5EF4-FFF2-40B4-BE49-F238E27FC236}">
                  <a16:creationId xmlns:a16="http://schemas.microsoft.com/office/drawing/2014/main" id="{8D949669-2AF3-0748-9C4D-886EB57CEA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3287" y="14093"/>
              <a:ext cx="3123956" cy="6646063"/>
            </a:xfrm>
            <a:prstGeom prst="rect">
              <a:avLst/>
            </a:prstGeom>
          </p:spPr>
        </p:pic>
        <p:sp>
          <p:nvSpPr>
            <p:cNvPr id="18" name="正方形/長方形 17">
              <a:extLst>
                <a:ext uri="{FF2B5EF4-FFF2-40B4-BE49-F238E27FC236}">
                  <a16:creationId xmlns:a16="http://schemas.microsoft.com/office/drawing/2014/main" id="{5DBB3477-94CD-C04B-B732-4DED1807748A}"/>
                </a:ext>
              </a:extLst>
            </p:cNvPr>
            <p:cNvSpPr/>
            <p:nvPr/>
          </p:nvSpPr>
          <p:spPr>
            <a:xfrm>
              <a:off x="4651381" y="5819282"/>
              <a:ext cx="3105862" cy="400110"/>
            </a:xfrm>
            <a:prstGeom prst="rect">
              <a:avLst/>
            </a:prstGeom>
            <a:noFill/>
            <a:effectLst>
              <a:softEdge rad="0"/>
            </a:effectLst>
          </p:spPr>
          <p:txBody>
            <a:bodyPr wrap="square">
              <a:spAutoFit/>
            </a:bodyPr>
            <a:lstStyle/>
            <a:p>
              <a:pPr algn="ctr"/>
              <a:r>
                <a:rPr lang="ja-JP" altLang="en-US" sz="2000">
                  <a:solidFill>
                    <a:schemeClr val="bg1"/>
                  </a:solidFill>
                  <a:latin typeface="+mn-ea"/>
                </a:rPr>
                <a:t>安否確認メール（イメージ）</a:t>
              </a:r>
              <a:endParaRPr lang="ja-JP" altLang="en-US" sz="2000">
                <a:latin typeface="+mn-ea"/>
              </a:endParaRPr>
            </a:p>
          </p:txBody>
        </p:sp>
      </p:grpSp>
      <p:sp>
        <p:nvSpPr>
          <p:cNvPr id="17" name="フッター プレースホルダー 1">
            <a:extLst>
              <a:ext uri="{FF2B5EF4-FFF2-40B4-BE49-F238E27FC236}">
                <a16:creationId xmlns:a16="http://schemas.microsoft.com/office/drawing/2014/main" id="{BC761398-AF64-7C45-8725-7D573993A3BC}"/>
              </a:ext>
            </a:extLst>
          </p:cNvPr>
          <p:cNvSpPr txBox="1">
            <a:spLocks/>
          </p:cNvSpPr>
          <p:nvPr/>
        </p:nvSpPr>
        <p:spPr>
          <a:xfrm>
            <a:off x="6845372" y="6362179"/>
            <a:ext cx="1998903" cy="241415"/>
          </a:xfrm>
          <a:prstGeom prst="rect">
            <a:avLst/>
          </a:prstGeom>
          <a:solidFill>
            <a:schemeClr val="bg1">
              <a:alpha val="70000"/>
            </a:schemeClr>
          </a:solidFill>
        </p:spPr>
        <p:txBody>
          <a:bodyPr vert="horz" lIns="0" tIns="36000" rIns="0" bIns="0" rtlCol="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fontAlgn="auto">
              <a:spcAft>
                <a:spcPts val="0"/>
              </a:spcAft>
            </a:pPr>
            <a:r>
              <a:rPr lang="ja-JP" altLang="en-US" sz="1400">
                <a:solidFill>
                  <a:schemeClr val="tx1">
                    <a:lumMod val="65000"/>
                    <a:lumOff val="35000"/>
                  </a:schemeClr>
                </a:solidFill>
              </a:rPr>
              <a:t>北海道大学安全衛生本部</a:t>
            </a:r>
          </a:p>
          <a:p>
            <a:pPr algn="r" fontAlgn="auto">
              <a:spcAft>
                <a:spcPts val="0"/>
              </a:spcAft>
            </a:pPr>
            <a:endParaRPr lang="ja-JP" altLang="en-US" sz="1400"/>
          </a:p>
        </p:txBody>
      </p:sp>
      <p:sp>
        <p:nvSpPr>
          <p:cNvPr id="20" name="テキスト ボックス 19">
            <a:extLst>
              <a:ext uri="{FF2B5EF4-FFF2-40B4-BE49-F238E27FC236}">
                <a16:creationId xmlns:a16="http://schemas.microsoft.com/office/drawing/2014/main" id="{4483BBC1-093E-2640-993B-607CFE120F71}"/>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1398642239"/>
      </p:ext>
    </p:extLst>
  </p:cSld>
  <p:clrMapOvr>
    <a:masterClrMapping/>
  </p:clrMapOvr>
  <mc:AlternateContent xmlns:mc="http://schemas.openxmlformats.org/markup-compatibility/2006" xmlns:p14="http://schemas.microsoft.com/office/powerpoint/2010/main">
    <mc:Choice Requires="p14">
      <p:transition spd="slow" p14:dur="2000" advTm="48756"/>
    </mc:Choice>
    <mc:Fallback xmlns="">
      <p:transition spd="slow" advTm="48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4">
                                            <p:txEl>
                                              <p:pRg st="0" end="0"/>
                                            </p:txEl>
                                          </p:spTgt>
                                        </p:tgtEl>
                                        <p:attrNameLst>
                                          <p:attrName>style.opacity</p:attrName>
                                        </p:attrNameLst>
                                      </p:cBhvr>
                                      <p:to>
                                        <p:strVal val="0.25"/>
                                      </p:to>
                                    </p:set>
                                    <p:animEffect filter="image" prLst="opacity: 0.25">
                                      <p:cBhvr rctx="IE">
                                        <p:cTn id="7" dur="indefinite"/>
                                        <p:tgtEl>
                                          <p:spTgt spid="4">
                                            <p:txEl>
                                              <p:pRg st="0" end="0"/>
                                            </p:txEl>
                                          </p:spTgt>
                                        </p:tgtEl>
                                      </p:cBhvr>
                                    </p:animEffect>
                                  </p:childTnLst>
                                </p:cTn>
                              </p:par>
                              <p:par>
                                <p:cTn id="8" presetID="9" presetClass="emph" presetSubtype="0" nodeType="withEffect">
                                  <p:stCondLst>
                                    <p:cond delay="0"/>
                                  </p:stCondLst>
                                  <p:childTnLst>
                                    <p:set>
                                      <p:cBhvr>
                                        <p:cTn id="9" dur="indefinite"/>
                                        <p:tgtEl>
                                          <p:spTgt spid="4">
                                            <p:txEl>
                                              <p:pRg st="1" end="1"/>
                                            </p:txEl>
                                          </p:spTgt>
                                        </p:tgtEl>
                                        <p:attrNameLst>
                                          <p:attrName>style.opacity</p:attrName>
                                        </p:attrNameLst>
                                      </p:cBhvr>
                                      <p:to>
                                        <p:strVal val="0.25"/>
                                      </p:to>
                                    </p:set>
                                    <p:animEffect filter="image" prLst="opacity: 0.25">
                                      <p:cBhvr rctx="IE">
                                        <p:cTn id="10" dur="indefinite"/>
                                        <p:tgtEl>
                                          <p:spTgt spid="4">
                                            <p:txEl>
                                              <p:pRg st="1" end="1"/>
                                            </p:txEl>
                                          </p:spTgt>
                                        </p:tgtEl>
                                      </p:cBhvr>
                                    </p:animEffect>
                                  </p:childTnLst>
                                </p:cTn>
                              </p:par>
                              <p:par>
                                <p:cTn id="11" presetID="9" presetClass="emph" presetSubtype="0" nodeType="withEffect">
                                  <p:stCondLst>
                                    <p:cond delay="0"/>
                                  </p:stCondLst>
                                  <p:childTnLst>
                                    <p:set>
                                      <p:cBhvr>
                                        <p:cTn id="12" dur="indefinite"/>
                                        <p:tgtEl>
                                          <p:spTgt spid="4">
                                            <p:txEl>
                                              <p:pRg st="2" end="2"/>
                                            </p:txEl>
                                          </p:spTgt>
                                        </p:tgtEl>
                                        <p:attrNameLst>
                                          <p:attrName>style.opacity</p:attrName>
                                        </p:attrNameLst>
                                      </p:cBhvr>
                                      <p:to>
                                        <p:strVal val="0.25"/>
                                      </p:to>
                                    </p:set>
                                    <p:animEffect filter="image" prLst="opacity: 0.25">
                                      <p:cBhvr rctx="IE">
                                        <p:cTn id="13" dur="indefinite"/>
                                        <p:tgtEl>
                                          <p:spTgt spid="4">
                                            <p:txEl>
                                              <p:pRg st="2" end="2"/>
                                            </p:txEl>
                                          </p:spTgt>
                                        </p:tgtEl>
                                      </p:cBhvr>
                                    </p:animEffect>
                                  </p:childTnLst>
                                </p:cTn>
                              </p:par>
                              <p:par>
                                <p:cTn id="14" presetID="9" presetClass="emph" presetSubtype="0" nodeType="withEffect">
                                  <p:stCondLst>
                                    <p:cond delay="0"/>
                                  </p:stCondLst>
                                  <p:childTnLst>
                                    <p:set>
                                      <p:cBhvr>
                                        <p:cTn id="15" dur="indefinite"/>
                                        <p:tgtEl>
                                          <p:spTgt spid="4">
                                            <p:txEl>
                                              <p:pRg st="3" end="3"/>
                                            </p:txEl>
                                          </p:spTgt>
                                        </p:tgtEl>
                                        <p:attrNameLst>
                                          <p:attrName>style.opacity</p:attrName>
                                        </p:attrNameLst>
                                      </p:cBhvr>
                                      <p:to>
                                        <p:strVal val="0.25"/>
                                      </p:to>
                                    </p:set>
                                    <p:animEffect filter="image" prLst="opacity: 0.25">
                                      <p:cBhvr rctx="IE">
                                        <p:cTn id="16" dur="indefinite"/>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4">
                                            <p:txEl>
                                              <p:pRg st="0" end="0"/>
                                            </p:txEl>
                                          </p:spTgt>
                                        </p:tgtEl>
                                        <p:attrNameLst>
                                          <p:attrName>style.opacity</p:attrName>
                                        </p:attrNameLst>
                                      </p:cBhvr>
                                      <p:to>
                                        <p:strVal val="0.75"/>
                                      </p:to>
                                    </p:set>
                                    <p:animEffect filter="image" prLst="opacity: 0.75">
                                      <p:cBhvr rctx="IE">
                                        <p:cTn id="21" dur="indefinite"/>
                                        <p:tgtEl>
                                          <p:spTgt spid="4">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p:cTn id="28" dur="indefinite"/>
                                        <p:tgtEl>
                                          <p:spTgt spid="4">
                                            <p:txEl>
                                              <p:pRg st="1" end="1"/>
                                            </p:txEl>
                                          </p:spTgt>
                                        </p:tgtEl>
                                        <p:attrNameLst>
                                          <p:attrName>style.opacity</p:attrName>
                                        </p:attrNameLst>
                                      </p:cBhvr>
                                      <p:to>
                                        <p:strVal val="0.75"/>
                                      </p:to>
                                    </p:set>
                                    <p:animEffect filter="image" prLst="opacity: 0.75">
                                      <p:cBhvr rctx="IE">
                                        <p:cTn id="29" dur="indefinite"/>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mph" presetSubtype="0" nodeType="clickEffect">
                                  <p:stCondLst>
                                    <p:cond delay="0"/>
                                  </p:stCondLst>
                                  <p:childTnLst>
                                    <p:set>
                                      <p:cBhvr>
                                        <p:cTn id="33" dur="indefinite"/>
                                        <p:tgtEl>
                                          <p:spTgt spid="4">
                                            <p:txEl>
                                              <p:pRg st="2" end="2"/>
                                            </p:txEl>
                                          </p:spTgt>
                                        </p:tgtEl>
                                        <p:attrNameLst>
                                          <p:attrName>style.opacity</p:attrName>
                                        </p:attrNameLst>
                                      </p:cBhvr>
                                      <p:to>
                                        <p:strVal val="0.75"/>
                                      </p:to>
                                    </p:set>
                                    <p:animEffect filter="image" prLst="opacity: 0.75">
                                      <p:cBhvr rctx="IE">
                                        <p:cTn id="34" dur="indefinite"/>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mph" presetSubtype="0" nodeType="clickEffect">
                                  <p:stCondLst>
                                    <p:cond delay="0"/>
                                  </p:stCondLst>
                                  <p:childTnLst>
                                    <p:set>
                                      <p:cBhvr>
                                        <p:cTn id="38" dur="indefinite"/>
                                        <p:tgtEl>
                                          <p:spTgt spid="4">
                                            <p:txEl>
                                              <p:pRg st="3" end="3"/>
                                            </p:txEl>
                                          </p:spTgt>
                                        </p:tgtEl>
                                        <p:attrNameLst>
                                          <p:attrName>style.opacity</p:attrName>
                                        </p:attrNameLst>
                                      </p:cBhvr>
                                      <p:to>
                                        <p:strVal val="0.75"/>
                                      </p:to>
                                    </p:set>
                                    <p:animEffect filter="image" prLst="opacity: 0.75">
                                      <p:cBhvr rctx="IE">
                                        <p:cTn id="39" dur="indefinite"/>
                                        <p:tgtEl>
                                          <p:spTgt spid="4">
                                            <p:txEl>
                                              <p:pRg st="3" end="3"/>
                                            </p:txEl>
                                          </p:spTgt>
                                        </p:tgtEl>
                                      </p:cBhvr>
                                    </p:animEffect>
                                  </p:childTnLst>
                                </p:cTn>
                              </p:par>
                              <p:par>
                                <p:cTn id="40" presetID="10" presetClass="exit" presetSubtype="0" fill="hold"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ntr" presetSubtype="0" fill="hold" nodeType="withEffect">
                                  <p:stCondLst>
                                    <p:cond delay="100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extLst>
    <p:ext uri="{E180D4A7-C9FB-4DFB-919C-405C955672EB}">
      <p14:showEvtLst xmlns:p14="http://schemas.microsoft.com/office/powerpoint/2010/main">
        <p14:playEvt time="30" objId="6"/>
        <p14:playEvt time="4111" objId="8"/>
        <p14:stopEvt time="4258" objId="6"/>
        <p14:playEvt time="10272" objId="10"/>
        <p14:stopEvt time="10416" objId="8"/>
        <p14:playEvt time="15332" objId="12"/>
        <p14:stopEvt time="15476" objId="10"/>
        <p14:playEvt time="21827" objId="14"/>
        <p14:stopEvt time="21948" objId="12"/>
        <p14:playEvt time="33485" objId="15"/>
        <p14:stopEvt time="33638" objId="14"/>
        <p14:stopEvt time="46925" objId="15"/>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D60A25-C99D-4F8E-975B-CAFBD88EA209}"/>
              </a:ext>
            </a:extLst>
          </p:cNvPr>
          <p:cNvSpPr>
            <a:spLocks noGrp="1"/>
          </p:cNvSpPr>
          <p:nvPr>
            <p:ph type="ctrTitle"/>
          </p:nvPr>
        </p:nvSpPr>
        <p:spPr/>
        <p:txBody>
          <a:bodyPr/>
          <a:lstStyle/>
          <a:p>
            <a:r>
              <a:rPr lang="ja-JP" altLang="en-US" b="1">
                <a:solidFill>
                  <a:srgbClr val="000000"/>
                </a:solidFill>
              </a:rPr>
              <a:t>救急</a:t>
            </a:r>
            <a:r>
              <a:rPr lang="ja-JP" altLang="en-US" b="1" dirty="0">
                <a:solidFill>
                  <a:srgbClr val="000000"/>
                </a:solidFill>
              </a:rPr>
              <a:t>処置</a:t>
            </a:r>
            <a:endParaRPr kumimoji="1" lang="ja-JP" altLang="en-US" dirty="0"/>
          </a:p>
        </p:txBody>
      </p:sp>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sz="quarter" idx="12"/>
          </p:nvPr>
        </p:nvSpPr>
        <p:spPr>
          <a:xfrm>
            <a:off x="468000" y="1080000"/>
            <a:ext cx="8208057" cy="1261884"/>
          </a:xfrm>
        </p:spPr>
        <p:txBody>
          <a:bodyPr>
            <a:spAutoFit/>
          </a:bodyPr>
          <a:lstStyle/>
          <a:p>
            <a:pPr marL="356400" indent="-349200">
              <a:lnSpc>
                <a:spcPct val="100000"/>
              </a:lnSpc>
              <a:buClr>
                <a:schemeClr val="accent3"/>
              </a:buClr>
            </a:pPr>
            <a:r>
              <a:rPr lang="ja-JP" altLang="en-US">
                <a:solidFill>
                  <a:srgbClr val="000000"/>
                </a:solidFill>
                <a:latin typeface="+mn-ea"/>
                <a:ea typeface="+mn-ea"/>
              </a:rPr>
              <a:t>呼吸</a:t>
            </a:r>
            <a:r>
              <a:rPr lang="ja-JP" altLang="en-US" dirty="0">
                <a:solidFill>
                  <a:srgbClr val="000000"/>
                </a:solidFill>
                <a:latin typeface="+mn-ea"/>
                <a:ea typeface="+mn-ea"/>
              </a:rPr>
              <a:t>停止の際は胸骨圧迫を行い、次に</a:t>
            </a:r>
            <a:r>
              <a:rPr lang="en-US" altLang="ja-JP" dirty="0">
                <a:solidFill>
                  <a:srgbClr val="000000"/>
                </a:solidFill>
                <a:latin typeface="+mn-ea"/>
                <a:ea typeface="+mn-ea"/>
              </a:rPr>
              <a:t>AED </a:t>
            </a:r>
            <a:r>
              <a:rPr lang="ja-JP" altLang="en-US" dirty="0">
                <a:solidFill>
                  <a:srgbClr val="000000"/>
                </a:solidFill>
                <a:latin typeface="+mn-ea"/>
                <a:ea typeface="+mn-ea"/>
              </a:rPr>
              <a:t>を使う。</a:t>
            </a:r>
          </a:p>
          <a:p>
            <a:pPr marL="356400" indent="-349200">
              <a:lnSpc>
                <a:spcPct val="100000"/>
              </a:lnSpc>
              <a:buClr>
                <a:schemeClr val="accent3"/>
              </a:buClr>
            </a:pPr>
            <a:r>
              <a:rPr lang="ja-JP" altLang="en-US">
                <a:solidFill>
                  <a:srgbClr val="000000"/>
                </a:solidFill>
                <a:latin typeface="+mn-ea"/>
                <a:ea typeface="+mn-ea"/>
              </a:rPr>
              <a:t>急性</a:t>
            </a:r>
            <a:r>
              <a:rPr lang="ja-JP" altLang="en-US" dirty="0">
                <a:solidFill>
                  <a:srgbClr val="000000"/>
                </a:solidFill>
                <a:latin typeface="+mn-ea"/>
                <a:ea typeface="+mn-ea"/>
              </a:rPr>
              <a:t>アレルギー発症時は衣服をゆるめ、医療機関へ搬送する。</a:t>
            </a:r>
            <a:endParaRPr kumimoji="1" lang="ja-JP" altLang="en-US" dirty="0">
              <a:latin typeface="+mn-ea"/>
              <a:ea typeface="+mn-ea"/>
            </a:endParaRPr>
          </a:p>
        </p:txBody>
      </p:sp>
      <p:sp>
        <p:nvSpPr>
          <p:cNvPr id="14" name="縦書きテキスト プレースホルダー 16">
            <a:extLst>
              <a:ext uri="{FF2B5EF4-FFF2-40B4-BE49-F238E27FC236}">
                <a16:creationId xmlns:a16="http://schemas.microsoft.com/office/drawing/2014/main" id="{D14B52B5-08A6-F546-AAB5-9EA71E48499C}"/>
              </a:ext>
            </a:extLst>
          </p:cNvPr>
          <p:cNvSpPr>
            <a:spLocks noGrp="1"/>
          </p:cNvSpPr>
          <p:nvPr>
            <p:ph type="body" sz="quarter" idx="4294967295"/>
          </p:nvPr>
        </p:nvSpPr>
        <p:spPr>
          <a:xfrm>
            <a:off x="342000" y="273600"/>
            <a:ext cx="633600" cy="727200"/>
          </a:xfrm>
        </p:spPr>
        <p:txBody>
          <a:bodyPr lIns="0" tIns="0" rIns="0" bIns="0" anchor="ctr" anchorCtr="0">
            <a:normAutofit/>
          </a:bodyPr>
          <a:lstStyle/>
          <a:p>
            <a:r>
              <a:rPr lang="en-US" altLang="ja-JP" sz="4400" dirty="0">
                <a:solidFill>
                  <a:schemeClr val="accent3"/>
                </a:solidFill>
              </a:rPr>
              <a:t>❺</a:t>
            </a:r>
            <a:endParaRPr kumimoji="1" lang="ja-JP" altLang="en-US" sz="4400">
              <a:solidFill>
                <a:schemeClr val="accent3"/>
              </a:solidFill>
            </a:endParaRPr>
          </a:p>
        </p:txBody>
      </p:sp>
      <p:sp>
        <p:nvSpPr>
          <p:cNvPr id="9" name="テキスト プレースホルダー 26">
            <a:extLst>
              <a:ext uri="{FF2B5EF4-FFF2-40B4-BE49-F238E27FC236}">
                <a16:creationId xmlns:a16="http://schemas.microsoft.com/office/drawing/2014/main" id="{04396F13-2C1D-6343-80EA-1C64C50FFBAA}"/>
              </a:ext>
            </a:extLst>
          </p:cNvPr>
          <p:cNvSpPr txBox="1">
            <a:spLocks/>
          </p:cNvSpPr>
          <p:nvPr/>
        </p:nvSpPr>
        <p:spPr>
          <a:xfrm>
            <a:off x="7956000" y="0"/>
            <a:ext cx="1188000" cy="726976"/>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36-</a:t>
            </a:r>
          </a:p>
          <a:p>
            <a:pPr fontAlgn="auto">
              <a:spcBef>
                <a:spcPts val="0"/>
              </a:spcBef>
              <a:spcAft>
                <a:spcPts val="0"/>
              </a:spcAft>
            </a:pPr>
            <a:r>
              <a:rPr lang="en-US" altLang="ja-JP" dirty="0"/>
              <a:t>   </a:t>
            </a:r>
            <a:r>
              <a:rPr lang="en-US" altLang="ja-JP" sz="2800" dirty="0"/>
              <a:t>38</a:t>
            </a:r>
            <a:endParaRPr lang="ja-JP" altLang="en-US" sz="2800"/>
          </a:p>
        </p:txBody>
      </p:sp>
      <p:grpSp>
        <p:nvGrpSpPr>
          <p:cNvPr id="16" name="グループ化 15">
            <a:extLst>
              <a:ext uri="{FF2B5EF4-FFF2-40B4-BE49-F238E27FC236}">
                <a16:creationId xmlns:a16="http://schemas.microsoft.com/office/drawing/2014/main" id="{A46B6E4B-04D7-8547-8261-0B8B7DC08863}"/>
              </a:ext>
            </a:extLst>
          </p:cNvPr>
          <p:cNvGrpSpPr/>
          <p:nvPr/>
        </p:nvGrpSpPr>
        <p:grpSpPr>
          <a:xfrm>
            <a:off x="361967" y="2432271"/>
            <a:ext cx="8388339" cy="3889042"/>
            <a:chOff x="361967" y="2432271"/>
            <a:chExt cx="8388339" cy="3889042"/>
          </a:xfrm>
        </p:grpSpPr>
        <p:pic>
          <p:nvPicPr>
            <p:cNvPr id="6" name="図 5" descr="座る, バス, 駐車, 横 が含まれている画像&#10;&#10;自動的に生成された説明">
              <a:extLst>
                <a:ext uri="{FF2B5EF4-FFF2-40B4-BE49-F238E27FC236}">
                  <a16:creationId xmlns:a16="http://schemas.microsoft.com/office/drawing/2014/main" id="{46A4D3A0-BC6C-0943-B380-BDCB4D7A6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168" y="2703528"/>
              <a:ext cx="3614659" cy="3139656"/>
            </a:xfrm>
            <a:prstGeom prst="rect">
              <a:avLst/>
            </a:prstGeom>
          </p:spPr>
        </p:pic>
        <p:pic>
          <p:nvPicPr>
            <p:cNvPr id="12" name="図 11" descr="クイーン, テキスト が含まれている画像&#10;&#10;自動的に生成された説明">
              <a:extLst>
                <a:ext uri="{FF2B5EF4-FFF2-40B4-BE49-F238E27FC236}">
                  <a16:creationId xmlns:a16="http://schemas.microsoft.com/office/drawing/2014/main" id="{4340358C-1D3D-4A40-A1F7-538513FE9C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5341" y="2432271"/>
              <a:ext cx="3614659" cy="3488932"/>
            </a:xfrm>
            <a:prstGeom prst="rect">
              <a:avLst/>
            </a:prstGeom>
          </p:spPr>
        </p:pic>
        <p:sp>
          <p:nvSpPr>
            <p:cNvPr id="11" name="正方形/長方形 10">
              <a:extLst>
                <a:ext uri="{FF2B5EF4-FFF2-40B4-BE49-F238E27FC236}">
                  <a16:creationId xmlns:a16="http://schemas.microsoft.com/office/drawing/2014/main" id="{28DDF14E-11E4-0B4D-B036-34073DAE839A}"/>
                </a:ext>
              </a:extLst>
            </p:cNvPr>
            <p:cNvSpPr/>
            <p:nvPr/>
          </p:nvSpPr>
          <p:spPr>
            <a:xfrm>
              <a:off x="361967" y="5909887"/>
              <a:ext cx="4628190" cy="400110"/>
            </a:xfrm>
            <a:prstGeom prst="rect">
              <a:avLst/>
            </a:prstGeom>
          </p:spPr>
          <p:txBody>
            <a:bodyPr wrap="none">
              <a:spAutoFit/>
            </a:bodyPr>
            <a:lstStyle/>
            <a:p>
              <a:pPr algn="l"/>
              <a:r>
                <a:rPr lang="en-US" altLang="ja-JP" sz="2000" dirty="0">
                  <a:latin typeface="Meiryo" panose="020B0604030504040204" pitchFamily="34" charset="-128"/>
                  <a:ea typeface="Meiryo" panose="020B0604030504040204" pitchFamily="34" charset="-128"/>
                </a:rPr>
                <a:t>AED</a:t>
              </a:r>
              <a:r>
                <a:rPr lang="ja-JP" altLang="en-US" spc="-150">
                  <a:latin typeface="Meiryo" panose="020B0604030504040204" pitchFamily="34" charset="-128"/>
                  <a:ea typeface="Meiryo" panose="020B0604030504040204" pitchFamily="34" charset="-128"/>
                </a:rPr>
                <a:t>（</a:t>
              </a:r>
              <a:r>
                <a:rPr lang="ja-JP" altLang="en-US">
                  <a:latin typeface="Meiryo" panose="020B0604030504040204" pitchFamily="34" charset="-128"/>
                  <a:ea typeface="Meiryo" panose="020B0604030504040204" pitchFamily="34" charset="-128"/>
                </a:rPr>
                <a:t>フクダ電子㈱ハートスタート</a:t>
              </a:r>
              <a:r>
                <a:rPr lang="en-US" altLang="ja-JP" dirty="0">
                  <a:latin typeface="Meiryo" panose="020B0604030504040204" pitchFamily="34" charset="-128"/>
                  <a:ea typeface="Meiryo" panose="020B0604030504040204" pitchFamily="34" charset="-128"/>
                </a:rPr>
                <a:t> </a:t>
              </a:r>
              <a:r>
                <a:rPr lang="en-US" altLang="ja-JP" dirty="0" err="1">
                  <a:latin typeface="Meiryo" panose="020B0604030504040204" pitchFamily="34" charset="-128"/>
                  <a:ea typeface="Meiryo" panose="020B0604030504040204" pitchFamily="34" charset="-128"/>
                </a:rPr>
                <a:t>FRx</a:t>
              </a:r>
              <a:r>
                <a:rPr lang="ja-JP" altLang="en-US" spc="-150">
                  <a:latin typeface="Meiryo" panose="020B0604030504040204" pitchFamily="34" charset="-128"/>
                  <a:ea typeface="Meiryo" panose="020B0604030504040204" pitchFamily="34" charset="-128"/>
                </a:rPr>
                <a:t>）</a:t>
              </a:r>
            </a:p>
          </p:txBody>
        </p:sp>
        <p:sp>
          <p:nvSpPr>
            <p:cNvPr id="15" name="正方形/長方形 14">
              <a:extLst>
                <a:ext uri="{FF2B5EF4-FFF2-40B4-BE49-F238E27FC236}">
                  <a16:creationId xmlns:a16="http://schemas.microsoft.com/office/drawing/2014/main" id="{6D61EC59-7C01-A740-95B6-A6EB877E7789}"/>
                </a:ext>
              </a:extLst>
            </p:cNvPr>
            <p:cNvSpPr/>
            <p:nvPr/>
          </p:nvSpPr>
          <p:spPr>
            <a:xfrm>
              <a:off x="4963692" y="5921203"/>
              <a:ext cx="3786614" cy="400110"/>
            </a:xfrm>
            <a:prstGeom prst="rect">
              <a:avLst/>
            </a:prstGeom>
          </p:spPr>
          <p:txBody>
            <a:bodyPr wrap="none">
              <a:spAutoFit/>
            </a:bodyPr>
            <a:lstStyle/>
            <a:p>
              <a:r>
                <a:rPr lang="en-US" altLang="ja-JP" sz="2000" dirty="0">
                  <a:latin typeface="Meiryo" panose="020B0604030504040204" pitchFamily="34" charset="-128"/>
                  <a:ea typeface="Meiryo" panose="020B0604030504040204" pitchFamily="34" charset="-128"/>
                </a:rPr>
                <a:t>AED</a:t>
              </a:r>
              <a:r>
                <a:rPr lang="ja-JP" altLang="en-US" sz="2000">
                  <a:latin typeface="Meiryo" panose="020B0604030504040204" pitchFamily="34" charset="-128"/>
                  <a:ea typeface="Meiryo" panose="020B0604030504040204" pitchFamily="34" charset="-128"/>
                </a:rPr>
                <a:t>の電極パッドの貼り付け例</a:t>
              </a:r>
              <a:endParaRPr lang="ja-JP" altLang="en-US" sz="2000"/>
            </a:p>
          </p:txBody>
        </p:sp>
      </p:grpSp>
      <p:grpSp>
        <p:nvGrpSpPr>
          <p:cNvPr id="21" name="グループ化 20">
            <a:extLst>
              <a:ext uri="{FF2B5EF4-FFF2-40B4-BE49-F238E27FC236}">
                <a16:creationId xmlns:a16="http://schemas.microsoft.com/office/drawing/2014/main" id="{A8574BE3-2C9C-854D-95A5-1C28FE2B09B5}"/>
              </a:ext>
            </a:extLst>
          </p:cNvPr>
          <p:cNvGrpSpPr/>
          <p:nvPr/>
        </p:nvGrpSpPr>
        <p:grpSpPr>
          <a:xfrm>
            <a:off x="2336618" y="2599046"/>
            <a:ext cx="4566772" cy="3522212"/>
            <a:chOff x="2336618" y="2421084"/>
            <a:chExt cx="4566772" cy="3522212"/>
          </a:xfrm>
        </p:grpSpPr>
        <p:pic>
          <p:nvPicPr>
            <p:cNvPr id="18" name="図 17" descr="シャツ が含まれている画像&#10;&#10;自動的に生成された説明">
              <a:extLst>
                <a:ext uri="{FF2B5EF4-FFF2-40B4-BE49-F238E27FC236}">
                  <a16:creationId xmlns:a16="http://schemas.microsoft.com/office/drawing/2014/main" id="{0EFAF016-14B6-814F-A922-ED10BF74A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6618" y="2421084"/>
              <a:ext cx="4566772" cy="3139656"/>
            </a:xfrm>
            <a:prstGeom prst="rect">
              <a:avLst/>
            </a:prstGeom>
          </p:spPr>
        </p:pic>
        <p:sp>
          <p:nvSpPr>
            <p:cNvPr id="19" name="正方形/長方形 18">
              <a:extLst>
                <a:ext uri="{FF2B5EF4-FFF2-40B4-BE49-F238E27FC236}">
                  <a16:creationId xmlns:a16="http://schemas.microsoft.com/office/drawing/2014/main" id="{57FCCCDE-B364-064E-BC99-85B256B0EE5F}"/>
                </a:ext>
              </a:extLst>
            </p:cNvPr>
            <p:cNvSpPr/>
            <p:nvPr/>
          </p:nvSpPr>
          <p:spPr>
            <a:xfrm>
              <a:off x="3629990" y="5543186"/>
              <a:ext cx="1980029" cy="400110"/>
            </a:xfrm>
            <a:prstGeom prst="rect">
              <a:avLst/>
            </a:prstGeom>
          </p:spPr>
          <p:txBody>
            <a:bodyPr wrap="none">
              <a:spAutoFit/>
            </a:bodyPr>
            <a:lstStyle/>
            <a:p>
              <a:pPr algn="l"/>
              <a:r>
                <a:rPr lang="ja-JP" altLang="en-US" sz="2000">
                  <a:latin typeface="Meiryo" panose="020B0604030504040204" pitchFamily="34" charset="-128"/>
                  <a:ea typeface="Meiryo" panose="020B0604030504040204" pitchFamily="34" charset="-128"/>
                </a:rPr>
                <a:t>胸骨圧迫の要領</a:t>
              </a:r>
              <a:endParaRPr lang="ja-JP" altLang="en-US" spc="-150">
                <a:latin typeface="Meiryo" panose="020B0604030504040204" pitchFamily="34" charset="-128"/>
                <a:ea typeface="Meiryo" panose="020B0604030504040204" pitchFamily="34" charset="-128"/>
              </a:endParaRPr>
            </a:p>
          </p:txBody>
        </p:sp>
      </p:grpSp>
      <p:sp>
        <p:nvSpPr>
          <p:cNvPr id="20" name="テキスト ボックス 19">
            <a:extLst>
              <a:ext uri="{FF2B5EF4-FFF2-40B4-BE49-F238E27FC236}">
                <a16:creationId xmlns:a16="http://schemas.microsoft.com/office/drawing/2014/main" id="{F0CD35B2-325F-7347-83CC-A97F266CFEB4}"/>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3705405517"/>
      </p:ext>
    </p:extLst>
  </p:cSld>
  <p:clrMapOvr>
    <a:masterClrMapping/>
  </p:clrMapOvr>
  <mc:AlternateContent xmlns:mc="http://schemas.openxmlformats.org/markup-compatibility/2006" xmlns:p14="http://schemas.microsoft.com/office/powerpoint/2010/main">
    <mc:Choice Requires="p14">
      <p:transition spd="slow" p14:dur="2000" advTm="21646"/>
    </mc:Choice>
    <mc:Fallback xmlns="">
      <p:transition spd="slow" advTm="21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4">
                                            <p:txEl>
                                              <p:pRg st="0" end="0"/>
                                            </p:txEl>
                                          </p:spTgt>
                                        </p:tgtEl>
                                        <p:attrNameLst>
                                          <p:attrName>style.opacity</p:attrName>
                                        </p:attrNameLst>
                                      </p:cBhvr>
                                      <p:to>
                                        <p:strVal val="0.25"/>
                                      </p:to>
                                    </p:set>
                                    <p:animEffect filter="image" prLst="opacity: 0.25">
                                      <p:cBhvr rctx="IE">
                                        <p:cTn id="7" dur="indefinite"/>
                                        <p:tgtEl>
                                          <p:spTgt spid="4">
                                            <p:txEl>
                                              <p:pRg st="0" end="0"/>
                                            </p:txEl>
                                          </p:spTgt>
                                        </p:tgtEl>
                                      </p:cBhvr>
                                    </p:animEffect>
                                  </p:childTnLst>
                                </p:cTn>
                              </p:par>
                              <p:par>
                                <p:cTn id="8" presetID="9" presetClass="emph" presetSubtype="0" nodeType="withEffect">
                                  <p:stCondLst>
                                    <p:cond delay="0"/>
                                  </p:stCondLst>
                                  <p:childTnLst>
                                    <p:set>
                                      <p:cBhvr>
                                        <p:cTn id="9" dur="indefinite"/>
                                        <p:tgtEl>
                                          <p:spTgt spid="4">
                                            <p:txEl>
                                              <p:pRg st="1" end="1"/>
                                            </p:txEl>
                                          </p:spTgt>
                                        </p:tgtEl>
                                        <p:attrNameLst>
                                          <p:attrName>style.opacity</p:attrName>
                                        </p:attrNameLst>
                                      </p:cBhvr>
                                      <p:to>
                                        <p:strVal val="0.25"/>
                                      </p:to>
                                    </p:set>
                                    <p:animEffect filter="image" prLst="opacity: 0.25">
                                      <p:cBhvr rctx="IE">
                                        <p:cTn id="10" dur="indefinite"/>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4">
                                            <p:txEl>
                                              <p:pRg st="0" end="0"/>
                                            </p:txEl>
                                          </p:spTgt>
                                        </p:tgtEl>
                                        <p:attrNameLst>
                                          <p:attrName>style.opacity</p:attrName>
                                        </p:attrNameLst>
                                      </p:cBhvr>
                                      <p:to>
                                        <p:strVal val="0.75"/>
                                      </p:to>
                                    </p:set>
                                    <p:animEffect filter="image" prLst="opacity: 0.75">
                                      <p:cBhvr rctx="IE">
                                        <p:cTn id="15" dur="indefinite"/>
                                        <p:tgtEl>
                                          <p:spTgt spid="4">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4">
                                            <p:txEl>
                                              <p:pRg st="1" end="1"/>
                                            </p:txEl>
                                          </p:spTgt>
                                        </p:tgtEl>
                                        <p:attrNameLst>
                                          <p:attrName>style.opacity</p:attrName>
                                        </p:attrNameLst>
                                      </p:cBhvr>
                                      <p:to>
                                        <p:strVal val="0.75"/>
                                      </p:to>
                                    </p:set>
                                    <p:animEffect filter="image" prLst="opacity: 0.75">
                                      <p:cBhvr rctx="IE">
                                        <p:cTn id="31" dur="indefinite"/>
                                        <p:tgtEl>
                                          <p:spTgt spid="4">
                                            <p:txEl>
                                              <p:pRg st="1" end="1"/>
                                            </p:txEl>
                                          </p:spTgt>
                                        </p:tgtEl>
                                      </p:cBhvr>
                                    </p:animEffect>
                                  </p:childTnLst>
                                </p:cTn>
                              </p:par>
                            </p:childTnLst>
                          </p:cTn>
                        </p:par>
                        <p:par>
                          <p:cTn id="32" fill="hold">
                            <p:stCondLst>
                              <p:cond delay="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extLst>
    <p:ext uri="{E180D4A7-C9FB-4DFB-919C-405C955672EB}">
      <p14:showEvtLst xmlns:p14="http://schemas.microsoft.com/office/powerpoint/2010/main">
        <p14:playEvt time="27" objId="5"/>
        <p14:playEvt time="4042" objId="7"/>
        <p14:stopEvt time="4188" objId="5"/>
        <p14:playEvt time="11887" objId="8"/>
        <p14:stopEvt time="12033" objId="7"/>
        <p14:stopEvt time="19689" objId="8"/>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D60A25-C99D-4F8E-975B-CAFBD88EA209}"/>
              </a:ext>
            </a:extLst>
          </p:cNvPr>
          <p:cNvSpPr>
            <a:spLocks noGrp="1"/>
          </p:cNvSpPr>
          <p:nvPr>
            <p:ph type="ctrTitle"/>
          </p:nvPr>
        </p:nvSpPr>
        <p:spPr/>
        <p:txBody>
          <a:bodyPr/>
          <a:lstStyle/>
          <a:p>
            <a:r>
              <a:rPr lang="ja-JP" altLang="en-US" b="1">
                <a:solidFill>
                  <a:srgbClr val="000000"/>
                </a:solidFill>
              </a:rPr>
              <a:t>応急</a:t>
            </a:r>
            <a:r>
              <a:rPr lang="ja-JP" altLang="en-US" b="1" dirty="0">
                <a:solidFill>
                  <a:srgbClr val="000000"/>
                </a:solidFill>
              </a:rPr>
              <a:t>処置</a:t>
            </a:r>
            <a:endParaRPr kumimoji="1" lang="ja-JP" altLang="en-US" dirty="0"/>
          </a:p>
        </p:txBody>
      </p:sp>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sz="quarter" idx="12"/>
          </p:nvPr>
        </p:nvSpPr>
        <p:spPr>
          <a:xfrm>
            <a:off x="468000" y="1080000"/>
            <a:ext cx="8208057" cy="892552"/>
          </a:xfrm>
        </p:spPr>
        <p:txBody>
          <a:bodyPr>
            <a:spAutoFit/>
          </a:bodyPr>
          <a:lstStyle/>
          <a:p>
            <a:pPr marL="355600" indent="-347663">
              <a:lnSpc>
                <a:spcPct val="100000"/>
              </a:lnSpc>
              <a:buClr>
                <a:schemeClr val="accent3"/>
              </a:buClr>
            </a:pPr>
            <a:r>
              <a:rPr lang="ja-JP" altLang="en-US">
                <a:solidFill>
                  <a:srgbClr val="000000"/>
                </a:solidFill>
              </a:rPr>
              <a:t>ケガ</a:t>
            </a:r>
            <a:r>
              <a:rPr lang="ja-JP" altLang="en-US" dirty="0">
                <a:solidFill>
                  <a:srgbClr val="000000"/>
                </a:solidFill>
              </a:rPr>
              <a:t>の程度を調べ、診察・治療を受ける。</a:t>
            </a:r>
          </a:p>
          <a:p>
            <a:pPr marL="355600" indent="-347663">
              <a:lnSpc>
                <a:spcPct val="100000"/>
              </a:lnSpc>
              <a:buClr>
                <a:schemeClr val="accent3"/>
              </a:buClr>
            </a:pPr>
            <a:r>
              <a:rPr lang="ja-JP" altLang="en-US">
                <a:solidFill>
                  <a:srgbClr val="000000"/>
                </a:solidFill>
              </a:rPr>
              <a:t>重篤</a:t>
            </a:r>
            <a:r>
              <a:rPr lang="ja-JP" altLang="en-US" dirty="0">
                <a:solidFill>
                  <a:srgbClr val="000000"/>
                </a:solidFill>
              </a:rPr>
              <a:t>な熱中症の場合は、医療機関へ搬送する。</a:t>
            </a:r>
            <a:endParaRPr kumimoji="1" lang="ja-JP" altLang="en-US" dirty="0"/>
          </a:p>
        </p:txBody>
      </p:sp>
      <p:sp>
        <p:nvSpPr>
          <p:cNvPr id="8" name="テキスト プレースホルダー 7">
            <a:extLst>
              <a:ext uri="{FF2B5EF4-FFF2-40B4-BE49-F238E27FC236}">
                <a16:creationId xmlns:a16="http://schemas.microsoft.com/office/drawing/2014/main" id="{3AEF8F57-CE9B-C742-B597-0B2E67C1BFF6}"/>
              </a:ext>
            </a:extLst>
          </p:cNvPr>
          <p:cNvSpPr>
            <a:spLocks noGrp="1"/>
          </p:cNvSpPr>
          <p:nvPr>
            <p:ph type="body" sz="quarter" idx="4294967295"/>
          </p:nvPr>
        </p:nvSpPr>
        <p:spPr>
          <a:xfrm>
            <a:off x="342000" y="273600"/>
            <a:ext cx="633600" cy="727200"/>
          </a:xfrm>
        </p:spPr>
        <p:txBody>
          <a:bodyPr lIns="0" tIns="0" rIns="0" bIns="0" anchor="ctr" anchorCtr="0">
            <a:normAutofit/>
          </a:bodyPr>
          <a:lstStyle/>
          <a:p>
            <a:r>
              <a:rPr lang="ja-JP" altLang="en-US" sz="4400" b="1">
                <a:solidFill>
                  <a:srgbClr val="BA413D"/>
                </a:solidFill>
                <a:latin typeface="PBunkyuMdGoStd-EB"/>
              </a:rPr>
              <a:t>❻</a:t>
            </a:r>
            <a:endParaRPr kumimoji="1" lang="ja-JP" altLang="en-US" sz="4400" b="1"/>
          </a:p>
        </p:txBody>
      </p:sp>
      <p:sp>
        <p:nvSpPr>
          <p:cNvPr id="12" name="テキスト プレースホルダー 26">
            <a:extLst>
              <a:ext uri="{FF2B5EF4-FFF2-40B4-BE49-F238E27FC236}">
                <a16:creationId xmlns:a16="http://schemas.microsoft.com/office/drawing/2014/main" id="{67FB7B2F-85DC-474F-8139-E4830FE5310B}"/>
              </a:ext>
            </a:extLst>
          </p:cNvPr>
          <p:cNvSpPr txBox="1">
            <a:spLocks/>
          </p:cNvSpPr>
          <p:nvPr/>
        </p:nvSpPr>
        <p:spPr>
          <a:xfrm>
            <a:off x="7956000" y="0"/>
            <a:ext cx="1188000" cy="726976"/>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39-</a:t>
            </a:r>
          </a:p>
          <a:p>
            <a:pPr fontAlgn="auto">
              <a:spcBef>
                <a:spcPts val="0"/>
              </a:spcBef>
              <a:spcAft>
                <a:spcPts val="0"/>
              </a:spcAft>
            </a:pPr>
            <a:r>
              <a:rPr lang="en-US" altLang="ja-JP" dirty="0"/>
              <a:t>   </a:t>
            </a:r>
            <a:r>
              <a:rPr lang="en-US" altLang="ja-JP" sz="2800" dirty="0"/>
              <a:t>40</a:t>
            </a:r>
            <a:endParaRPr lang="ja-JP" altLang="en-US" sz="2800"/>
          </a:p>
        </p:txBody>
      </p:sp>
      <p:pic>
        <p:nvPicPr>
          <p:cNvPr id="10" name="図 9" descr="時計 が含まれている画像&#10;&#10;自動的に生成された説明">
            <a:extLst>
              <a:ext uri="{FF2B5EF4-FFF2-40B4-BE49-F238E27FC236}">
                <a16:creationId xmlns:a16="http://schemas.microsoft.com/office/drawing/2014/main" id="{63E6A5DC-C4CA-5447-BCE5-EE94EF6D8B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6330" y="3339569"/>
            <a:ext cx="5651339" cy="2719854"/>
          </a:xfrm>
          <a:prstGeom prst="rect">
            <a:avLst/>
          </a:prstGeom>
        </p:spPr>
      </p:pic>
      <p:sp>
        <p:nvSpPr>
          <p:cNvPr id="11" name="テキスト ボックス 10">
            <a:extLst>
              <a:ext uri="{FF2B5EF4-FFF2-40B4-BE49-F238E27FC236}">
                <a16:creationId xmlns:a16="http://schemas.microsoft.com/office/drawing/2014/main" id="{37E4AB72-6990-FE4D-B39A-68A01253039B}"/>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3040111454"/>
      </p:ext>
    </p:extLst>
  </p:cSld>
  <p:clrMapOvr>
    <a:masterClrMapping/>
  </p:clrMapOvr>
  <mc:AlternateContent xmlns:mc="http://schemas.openxmlformats.org/markup-compatibility/2006" xmlns:p14="http://schemas.microsoft.com/office/powerpoint/2010/main">
    <mc:Choice Requires="p14">
      <p:transition spd="slow" p14:dur="2000" advTm="16026"/>
    </mc:Choice>
    <mc:Fallback xmlns="">
      <p:transition spd="slow" advTm="16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4">
                                            <p:txEl>
                                              <p:pRg st="0" end="0"/>
                                            </p:txEl>
                                          </p:spTgt>
                                        </p:tgtEl>
                                        <p:attrNameLst>
                                          <p:attrName>style.opacity</p:attrName>
                                        </p:attrNameLst>
                                      </p:cBhvr>
                                      <p:to>
                                        <p:strVal val="0.25"/>
                                      </p:to>
                                    </p:set>
                                    <p:animEffect filter="image" prLst="opacity: 0.25">
                                      <p:cBhvr rctx="IE">
                                        <p:cTn id="7" dur="indefinite"/>
                                        <p:tgtEl>
                                          <p:spTgt spid="4">
                                            <p:txEl>
                                              <p:pRg st="0" end="0"/>
                                            </p:txEl>
                                          </p:spTgt>
                                        </p:tgtEl>
                                      </p:cBhvr>
                                    </p:animEffect>
                                  </p:childTnLst>
                                </p:cTn>
                              </p:par>
                              <p:par>
                                <p:cTn id="8" presetID="9" presetClass="emph" presetSubtype="0" nodeType="withEffect">
                                  <p:stCondLst>
                                    <p:cond delay="0"/>
                                  </p:stCondLst>
                                  <p:childTnLst>
                                    <p:set>
                                      <p:cBhvr>
                                        <p:cTn id="9" dur="indefinite"/>
                                        <p:tgtEl>
                                          <p:spTgt spid="4">
                                            <p:txEl>
                                              <p:pRg st="1" end="1"/>
                                            </p:txEl>
                                          </p:spTgt>
                                        </p:tgtEl>
                                        <p:attrNameLst>
                                          <p:attrName>style.opacity</p:attrName>
                                        </p:attrNameLst>
                                      </p:cBhvr>
                                      <p:to>
                                        <p:strVal val="0.25"/>
                                      </p:to>
                                    </p:set>
                                    <p:animEffect filter="image" prLst="opacity: 0.25">
                                      <p:cBhvr rctx="IE">
                                        <p:cTn id="10" dur="indefinite"/>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4">
                                            <p:txEl>
                                              <p:pRg st="0" end="0"/>
                                            </p:txEl>
                                          </p:spTgt>
                                        </p:tgtEl>
                                        <p:attrNameLst>
                                          <p:attrName>style.opacity</p:attrName>
                                        </p:attrNameLst>
                                      </p:cBhvr>
                                      <p:to>
                                        <p:strVal val="0.75"/>
                                      </p:to>
                                    </p:set>
                                    <p:animEffect filter="image" prLst="opacity: 0.75">
                                      <p:cBhvr rctx="IE">
                                        <p:cTn id="15" dur="indefinite"/>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p:cTn id="19" dur="indefinite"/>
                                        <p:tgtEl>
                                          <p:spTgt spid="4">
                                            <p:txEl>
                                              <p:pRg st="1" end="1"/>
                                            </p:txEl>
                                          </p:spTgt>
                                        </p:tgtEl>
                                        <p:attrNameLst>
                                          <p:attrName>style.opacity</p:attrName>
                                        </p:attrNameLst>
                                      </p:cBhvr>
                                      <p:to>
                                        <p:strVal val="0.75"/>
                                      </p:to>
                                    </p:set>
                                    <p:animEffect filter="image" prLst="opacity: 0.75">
                                      <p:cBhvr rctx="IE">
                                        <p:cTn id="20" dur="indefinite"/>
                                        <p:tgtEl>
                                          <p:spTgt spid="4">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E180D4A7-C9FB-4DFB-919C-405C955672EB}">
      <p14:showEvtLst xmlns:p14="http://schemas.microsoft.com/office/powerpoint/2010/main">
        <p14:playEvt time="26" objId="5"/>
        <p14:playEvt time="3538" objId="6"/>
        <p14:stopEvt time="3678" objId="5"/>
        <p14:playEvt time="8923" objId="7"/>
        <p14:stopEvt time="9088" objId="6"/>
        <p14:stopEvt time="14253" objId="7"/>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9C15639E-FFB0-004C-9C95-834208613F52}"/>
              </a:ext>
            </a:extLst>
          </p:cNvPr>
          <p:cNvSpPr txBox="1"/>
          <p:nvPr/>
        </p:nvSpPr>
        <p:spPr>
          <a:xfrm>
            <a:off x="1259552" y="1272657"/>
            <a:ext cx="3990233" cy="643884"/>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安全に対する考え方</a:t>
            </a:r>
          </a:p>
        </p:txBody>
      </p:sp>
      <p:sp>
        <p:nvSpPr>
          <p:cNvPr id="6" name="平行四辺形 5">
            <a:extLst>
              <a:ext uri="{FF2B5EF4-FFF2-40B4-BE49-F238E27FC236}">
                <a16:creationId xmlns:a16="http://schemas.microsoft.com/office/drawing/2014/main" id="{258FD2C7-E99F-D24E-896E-4C6D97227192}"/>
              </a:ext>
            </a:extLst>
          </p:cNvPr>
          <p:cNvSpPr/>
          <p:nvPr/>
        </p:nvSpPr>
        <p:spPr>
          <a:xfrm>
            <a:off x="507219" y="1272657"/>
            <a:ext cx="720000" cy="648000"/>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10" name="テキスト ボックス 9">
            <a:extLst>
              <a:ext uri="{FF2B5EF4-FFF2-40B4-BE49-F238E27FC236}">
                <a16:creationId xmlns:a16="http://schemas.microsoft.com/office/drawing/2014/main" id="{4BEC45A7-3D73-DA47-9CD3-0A66BE998103}"/>
              </a:ext>
            </a:extLst>
          </p:cNvPr>
          <p:cNvSpPr txBox="1"/>
          <p:nvPr/>
        </p:nvSpPr>
        <p:spPr>
          <a:xfrm>
            <a:off x="507218" y="1272657"/>
            <a:ext cx="719999" cy="648000"/>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1</a:t>
            </a:r>
            <a:endParaRPr kumimoji="1" lang="ja-JP" altLang="en-US" sz="2800">
              <a:solidFill>
                <a:schemeClr val="bg1"/>
              </a:solidFill>
              <a:ea typeface="MS PGothic" panose="020B0600070205080204" pitchFamily="34" charset="-128"/>
            </a:endParaRPr>
          </a:p>
        </p:txBody>
      </p:sp>
      <p:sp>
        <p:nvSpPr>
          <p:cNvPr id="13" name="テキスト ボックス 12">
            <a:extLst>
              <a:ext uri="{FF2B5EF4-FFF2-40B4-BE49-F238E27FC236}">
                <a16:creationId xmlns:a16="http://schemas.microsoft.com/office/drawing/2014/main" id="{ED508702-7622-9C40-AB1E-8CC55327E1AB}"/>
              </a:ext>
            </a:extLst>
          </p:cNvPr>
          <p:cNvSpPr txBox="1"/>
          <p:nvPr/>
        </p:nvSpPr>
        <p:spPr>
          <a:xfrm>
            <a:off x="1980236" y="2161257"/>
            <a:ext cx="6318175" cy="635806"/>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本学の安全衛生管理体制</a:t>
            </a:r>
          </a:p>
        </p:txBody>
      </p:sp>
      <p:sp>
        <p:nvSpPr>
          <p:cNvPr id="12" name="平行四辺形 11">
            <a:extLst>
              <a:ext uri="{FF2B5EF4-FFF2-40B4-BE49-F238E27FC236}">
                <a16:creationId xmlns:a16="http://schemas.microsoft.com/office/drawing/2014/main" id="{46B0C704-DB99-E641-8185-8BF7F624DEAA}"/>
              </a:ext>
            </a:extLst>
          </p:cNvPr>
          <p:cNvSpPr/>
          <p:nvPr/>
        </p:nvSpPr>
        <p:spPr>
          <a:xfrm>
            <a:off x="1237899" y="2157599"/>
            <a:ext cx="720000" cy="648000"/>
          </a:xfrm>
          <a:prstGeom prst="parallelogram">
            <a:avLst/>
          </a:prstGeom>
          <a:solidFill>
            <a:srgbClr val="1AA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14" name="テキスト ボックス 13">
            <a:extLst>
              <a:ext uri="{FF2B5EF4-FFF2-40B4-BE49-F238E27FC236}">
                <a16:creationId xmlns:a16="http://schemas.microsoft.com/office/drawing/2014/main" id="{100377B9-A754-A84C-99D7-9CAE940CD8C6}"/>
              </a:ext>
            </a:extLst>
          </p:cNvPr>
          <p:cNvSpPr txBox="1"/>
          <p:nvPr/>
        </p:nvSpPr>
        <p:spPr>
          <a:xfrm>
            <a:off x="1237899" y="2157599"/>
            <a:ext cx="719999" cy="639820"/>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2</a:t>
            </a:r>
            <a:endParaRPr kumimoji="1" lang="ja-JP" altLang="en-US" sz="2800">
              <a:solidFill>
                <a:schemeClr val="bg1"/>
              </a:solidFill>
              <a:ea typeface="MS PGothic" panose="020B0600070205080204" pitchFamily="34" charset="-128"/>
            </a:endParaRPr>
          </a:p>
        </p:txBody>
      </p:sp>
      <p:sp>
        <p:nvSpPr>
          <p:cNvPr id="19" name="テキスト ボックス 18">
            <a:extLst>
              <a:ext uri="{FF2B5EF4-FFF2-40B4-BE49-F238E27FC236}">
                <a16:creationId xmlns:a16="http://schemas.microsoft.com/office/drawing/2014/main" id="{69A246FC-7169-9846-8312-9C9F21301037}"/>
              </a:ext>
            </a:extLst>
          </p:cNvPr>
          <p:cNvSpPr txBox="1"/>
          <p:nvPr/>
        </p:nvSpPr>
        <p:spPr>
          <a:xfrm>
            <a:off x="3415333" y="3930153"/>
            <a:ext cx="3420021" cy="645330"/>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健康管理</a:t>
            </a:r>
          </a:p>
        </p:txBody>
      </p:sp>
      <p:sp>
        <p:nvSpPr>
          <p:cNvPr id="17" name="平行四辺形 16">
            <a:extLst>
              <a:ext uri="{FF2B5EF4-FFF2-40B4-BE49-F238E27FC236}">
                <a16:creationId xmlns:a16="http://schemas.microsoft.com/office/drawing/2014/main" id="{0A830D3B-5478-694A-BDEB-93F0E20DA33C}"/>
              </a:ext>
            </a:extLst>
          </p:cNvPr>
          <p:cNvSpPr/>
          <p:nvPr/>
        </p:nvSpPr>
        <p:spPr>
          <a:xfrm>
            <a:off x="2699259" y="3927483"/>
            <a:ext cx="720000" cy="648000"/>
          </a:xfrm>
          <a:prstGeom prst="parallelogram">
            <a:avLst/>
          </a:prstGeom>
          <a:solidFill>
            <a:srgbClr val="1B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18" name="正方形/長方形 17">
            <a:extLst>
              <a:ext uri="{FF2B5EF4-FFF2-40B4-BE49-F238E27FC236}">
                <a16:creationId xmlns:a16="http://schemas.microsoft.com/office/drawing/2014/main" id="{B084AE77-87B2-5243-B9EE-9EDCD3BEAEDA}"/>
              </a:ext>
            </a:extLst>
          </p:cNvPr>
          <p:cNvSpPr/>
          <p:nvPr/>
        </p:nvSpPr>
        <p:spPr>
          <a:xfrm>
            <a:off x="3210540" y="4467891"/>
            <a:ext cx="5940000" cy="107999"/>
          </a:xfrm>
          <a:prstGeom prst="rect">
            <a:avLst/>
          </a:prstGeom>
          <a:solidFill>
            <a:srgbClr val="1B46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20" name="テキスト ボックス 19">
            <a:extLst>
              <a:ext uri="{FF2B5EF4-FFF2-40B4-BE49-F238E27FC236}">
                <a16:creationId xmlns:a16="http://schemas.microsoft.com/office/drawing/2014/main" id="{38BCC237-83E8-1447-BAE2-5714F5ECC453}"/>
              </a:ext>
            </a:extLst>
          </p:cNvPr>
          <p:cNvSpPr txBox="1"/>
          <p:nvPr/>
        </p:nvSpPr>
        <p:spPr>
          <a:xfrm>
            <a:off x="2688579" y="3927076"/>
            <a:ext cx="720000" cy="629173"/>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4</a:t>
            </a:r>
            <a:endParaRPr kumimoji="1" lang="ja-JP" altLang="en-US" sz="2800">
              <a:solidFill>
                <a:schemeClr val="bg1"/>
              </a:solidFill>
              <a:ea typeface="MS PGothic" panose="020B0600070205080204" pitchFamily="34" charset="-128"/>
            </a:endParaRPr>
          </a:p>
        </p:txBody>
      </p:sp>
      <p:sp>
        <p:nvSpPr>
          <p:cNvPr id="24" name="テキスト ボックス 23">
            <a:extLst>
              <a:ext uri="{FF2B5EF4-FFF2-40B4-BE49-F238E27FC236}">
                <a16:creationId xmlns:a16="http://schemas.microsoft.com/office/drawing/2014/main" id="{C622B8D4-F2EE-404F-921F-D648813E471F}"/>
              </a:ext>
            </a:extLst>
          </p:cNvPr>
          <p:cNvSpPr txBox="1"/>
          <p:nvPr/>
        </p:nvSpPr>
        <p:spPr>
          <a:xfrm>
            <a:off x="4137785" y="4819159"/>
            <a:ext cx="4012662" cy="641267"/>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さまざまなリスクへの備え</a:t>
            </a:r>
          </a:p>
        </p:txBody>
      </p:sp>
      <p:sp>
        <p:nvSpPr>
          <p:cNvPr id="23" name="平行四辺形 22">
            <a:extLst>
              <a:ext uri="{FF2B5EF4-FFF2-40B4-BE49-F238E27FC236}">
                <a16:creationId xmlns:a16="http://schemas.microsoft.com/office/drawing/2014/main" id="{B5B32641-867C-6B43-A96F-F53BBA5083F7}"/>
              </a:ext>
            </a:extLst>
          </p:cNvPr>
          <p:cNvSpPr/>
          <p:nvPr/>
        </p:nvSpPr>
        <p:spPr>
          <a:xfrm>
            <a:off x="3429940" y="4812426"/>
            <a:ext cx="720000" cy="648000"/>
          </a:xfrm>
          <a:prstGeom prst="parallelogram">
            <a:avLst/>
          </a:prstGeom>
          <a:solidFill>
            <a:srgbClr val="169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25" name="テキスト ボックス 24">
            <a:extLst>
              <a:ext uri="{FF2B5EF4-FFF2-40B4-BE49-F238E27FC236}">
                <a16:creationId xmlns:a16="http://schemas.microsoft.com/office/drawing/2014/main" id="{469F4A38-138C-6949-880D-0B801BC45651}"/>
              </a:ext>
            </a:extLst>
          </p:cNvPr>
          <p:cNvSpPr txBox="1"/>
          <p:nvPr/>
        </p:nvSpPr>
        <p:spPr>
          <a:xfrm>
            <a:off x="3429940" y="4812426"/>
            <a:ext cx="719999" cy="650017"/>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5</a:t>
            </a:r>
            <a:endParaRPr kumimoji="1" lang="ja-JP" altLang="en-US" sz="2800">
              <a:solidFill>
                <a:schemeClr val="bg1"/>
              </a:solidFill>
              <a:ea typeface="MS PGothic" panose="020B0600070205080204" pitchFamily="34" charset="-128"/>
            </a:endParaRPr>
          </a:p>
        </p:txBody>
      </p:sp>
      <p:sp>
        <p:nvSpPr>
          <p:cNvPr id="28" name="テキスト ボックス 27">
            <a:extLst>
              <a:ext uri="{FF2B5EF4-FFF2-40B4-BE49-F238E27FC236}">
                <a16:creationId xmlns:a16="http://schemas.microsoft.com/office/drawing/2014/main" id="{E7DCA7FE-64E7-944F-B0CB-FF015BEED3C9}"/>
              </a:ext>
            </a:extLst>
          </p:cNvPr>
          <p:cNvSpPr txBox="1"/>
          <p:nvPr/>
        </p:nvSpPr>
        <p:spPr>
          <a:xfrm>
            <a:off x="2699552" y="3042541"/>
            <a:ext cx="3186335" cy="642489"/>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緊急時の対応</a:t>
            </a:r>
          </a:p>
        </p:txBody>
      </p:sp>
      <p:sp>
        <p:nvSpPr>
          <p:cNvPr id="27" name="平行四辺形 26">
            <a:extLst>
              <a:ext uri="{FF2B5EF4-FFF2-40B4-BE49-F238E27FC236}">
                <a16:creationId xmlns:a16="http://schemas.microsoft.com/office/drawing/2014/main" id="{D950ADD1-70FB-574A-AE07-A10314663236}"/>
              </a:ext>
            </a:extLst>
          </p:cNvPr>
          <p:cNvSpPr/>
          <p:nvPr/>
        </p:nvSpPr>
        <p:spPr>
          <a:xfrm>
            <a:off x="1968579" y="3042541"/>
            <a:ext cx="720000" cy="648000"/>
          </a:xfrm>
          <a:prstGeom prst="parallelogram">
            <a:avLst/>
          </a:prstGeom>
          <a:solidFill>
            <a:srgbClr val="B74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29" name="テキスト ボックス 28">
            <a:extLst>
              <a:ext uri="{FF2B5EF4-FFF2-40B4-BE49-F238E27FC236}">
                <a16:creationId xmlns:a16="http://schemas.microsoft.com/office/drawing/2014/main" id="{085DE626-C304-0544-8084-7A55833125D7}"/>
              </a:ext>
            </a:extLst>
          </p:cNvPr>
          <p:cNvSpPr txBox="1"/>
          <p:nvPr/>
        </p:nvSpPr>
        <p:spPr>
          <a:xfrm>
            <a:off x="1968579" y="3038477"/>
            <a:ext cx="720000" cy="648000"/>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3</a:t>
            </a:r>
          </a:p>
        </p:txBody>
      </p:sp>
      <p:sp>
        <p:nvSpPr>
          <p:cNvPr id="36" name="タイトル 35">
            <a:extLst>
              <a:ext uri="{FF2B5EF4-FFF2-40B4-BE49-F238E27FC236}">
                <a16:creationId xmlns:a16="http://schemas.microsoft.com/office/drawing/2014/main" id="{F6818933-BA9A-694D-ABF5-67978F0E9B2F}"/>
              </a:ext>
            </a:extLst>
          </p:cNvPr>
          <p:cNvSpPr>
            <a:spLocks noGrp="1"/>
          </p:cNvSpPr>
          <p:nvPr>
            <p:ph type="title"/>
          </p:nvPr>
        </p:nvSpPr>
        <p:spPr/>
        <p:txBody>
          <a:bodyPr/>
          <a:lstStyle/>
          <a:p>
            <a:pPr algn="ctr"/>
            <a:r>
              <a:rPr kumimoji="1" lang="ja-JP" altLang="en-US" sz="3200" b="1"/>
              <a:t>安全の手引</a:t>
            </a:r>
          </a:p>
        </p:txBody>
      </p:sp>
      <p:pic>
        <p:nvPicPr>
          <p:cNvPr id="4" name="sound2" descr="sound2">
            <a:hlinkClick r:id="" action="ppaction://media"/>
            <a:extLst>
              <a:ext uri="{FF2B5EF4-FFF2-40B4-BE49-F238E27FC236}">
                <a16:creationId xmlns:a16="http://schemas.microsoft.com/office/drawing/2014/main" id="{02553686-0DC7-0045-ADEA-5B38673049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3789" y="4665664"/>
            <a:ext cx="812800" cy="812800"/>
          </a:xfrm>
          <a:prstGeom prst="rect">
            <a:avLst/>
          </a:prstGeom>
        </p:spPr>
      </p:pic>
      <p:sp>
        <p:nvSpPr>
          <p:cNvPr id="22" name="テキスト ボックス 21">
            <a:extLst>
              <a:ext uri="{FF2B5EF4-FFF2-40B4-BE49-F238E27FC236}">
                <a16:creationId xmlns:a16="http://schemas.microsoft.com/office/drawing/2014/main" id="{65AEBDA4-9ACA-7044-A9FE-0EBBC600CCFB}"/>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
        <p:nvSpPr>
          <p:cNvPr id="26" name="タイトル 1">
            <a:extLst>
              <a:ext uri="{FF2B5EF4-FFF2-40B4-BE49-F238E27FC236}">
                <a16:creationId xmlns:a16="http://schemas.microsoft.com/office/drawing/2014/main" id="{65B8DE08-A34C-ED49-9F80-55BCB4272280}"/>
              </a:ext>
            </a:extLst>
          </p:cNvPr>
          <p:cNvSpPr txBox="1">
            <a:spLocks/>
          </p:cNvSpPr>
          <p:nvPr/>
        </p:nvSpPr>
        <p:spPr>
          <a:xfrm>
            <a:off x="507218" y="5665067"/>
            <a:ext cx="5307542" cy="6747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kern="1200">
                <a:solidFill>
                  <a:schemeClr val="tx1"/>
                </a:solidFill>
                <a:latin typeface="ＭＳ Ｐゴシック" panose="020B0600070205080204" pitchFamily="50" charset="-128"/>
                <a:ea typeface="ＭＳ Ｐゴシック" panose="020B0600070205080204" pitchFamily="50" charset="-128"/>
                <a:cs typeface="+mj-cs"/>
              </a:defRPr>
            </a:lvl1pPr>
          </a:lstStyle>
          <a:p>
            <a:pPr defTabSz="914377" fontAlgn="auto">
              <a:lnSpc>
                <a:spcPct val="120000"/>
              </a:lnSpc>
              <a:spcAft>
                <a:spcPts val="0"/>
              </a:spcAft>
              <a:defRPr/>
            </a:pPr>
            <a:r>
              <a:rPr lang="zh-CN" altLang="en-US" sz="1800" dirty="0">
                <a:solidFill>
                  <a:schemeClr val="tx1">
                    <a:lumMod val="75000"/>
                    <a:lumOff val="25000"/>
                  </a:schemeClr>
                </a:solidFill>
                <a:latin typeface="Meiryo UI" panose="020B0604030504040204" pitchFamily="34" charset="-128"/>
                <a:ea typeface="Meiryo UI" panose="020B0604030504040204" pitchFamily="34" charset="-128"/>
              </a:rPr>
              <a:t>北海道大学</a:t>
            </a:r>
            <a:r>
              <a:rPr lang="ja-JP" altLang="en-US" sz="1800" dirty="0">
                <a:solidFill>
                  <a:schemeClr val="tx1">
                    <a:lumMod val="75000"/>
                    <a:lumOff val="25000"/>
                  </a:schemeClr>
                </a:solidFill>
                <a:latin typeface="Meiryo UI" panose="020B0604030504040204" pitchFamily="34" charset="-128"/>
                <a:ea typeface="Meiryo UI" panose="020B0604030504040204" pitchFamily="34" charset="-128"/>
              </a:rPr>
              <a:t>　</a:t>
            </a:r>
            <a:r>
              <a:rPr lang="zh-CN" altLang="en-US" sz="1800" dirty="0">
                <a:solidFill>
                  <a:schemeClr val="tx1">
                    <a:lumMod val="75000"/>
                    <a:lumOff val="25000"/>
                  </a:schemeClr>
                </a:solidFill>
                <a:latin typeface="Meiryo UI" panose="020B0604030504040204" pitchFamily="34" charset="-128"/>
                <a:ea typeface="Meiryo UI" panose="020B0604030504040204" pitchFamily="34" charset="-128"/>
              </a:rPr>
              <a:t> </a:t>
            </a:r>
            <a:r>
              <a:rPr lang="ja-JP" altLang="en-US" sz="1800" dirty="0">
                <a:solidFill>
                  <a:schemeClr val="tx1">
                    <a:lumMod val="75000"/>
                    <a:lumOff val="25000"/>
                  </a:schemeClr>
                </a:solidFill>
                <a:latin typeface="Meiryo UI" panose="020B0604030504040204" pitchFamily="34" charset="-128"/>
                <a:ea typeface="Meiryo UI" panose="020B0604030504040204" pitchFamily="34" charset="-128"/>
              </a:rPr>
              <a:t>公共政策学教育部</a:t>
            </a:r>
            <a:endParaRPr lang="en-US" altLang="ja-JP" sz="1800" dirty="0">
              <a:solidFill>
                <a:schemeClr val="tx1">
                  <a:lumMod val="75000"/>
                  <a:lumOff val="25000"/>
                </a:schemeClr>
              </a:solidFill>
              <a:latin typeface="Meiryo UI" panose="020B0604030504040204" pitchFamily="34" charset="-128"/>
              <a:ea typeface="Meiryo UI" panose="020B0604030504040204" pitchFamily="34" charset="-128"/>
            </a:endParaRPr>
          </a:p>
          <a:p>
            <a:pPr defTabSz="914377" fontAlgn="auto">
              <a:lnSpc>
                <a:spcPct val="120000"/>
              </a:lnSpc>
              <a:spcAft>
                <a:spcPts val="0"/>
              </a:spcAft>
              <a:defRPr/>
            </a:pPr>
            <a:r>
              <a:rPr lang="ja-JP" altLang="en-US" sz="1800" dirty="0">
                <a:solidFill>
                  <a:schemeClr val="tx1">
                    <a:lumMod val="75000"/>
                    <a:lumOff val="25000"/>
                  </a:schemeClr>
                </a:solidFill>
                <a:latin typeface="+mn-ea"/>
                <a:ea typeface="+mn-ea"/>
              </a:rPr>
              <a:t>リスクを低減するために必要な安全教育</a:t>
            </a:r>
          </a:p>
        </p:txBody>
      </p:sp>
    </p:spTree>
    <p:extLst>
      <p:ext uri="{BB962C8B-B14F-4D97-AF65-F5344CB8AC3E}">
        <p14:creationId xmlns:p14="http://schemas.microsoft.com/office/powerpoint/2010/main" val="4224986902"/>
      </p:ext>
    </p:extLst>
  </p:cSld>
  <p:clrMapOvr>
    <a:masterClrMapping/>
  </p:clrMapOvr>
  <mc:AlternateContent xmlns:mc="http://schemas.openxmlformats.org/markup-compatibility/2006" xmlns:p14="http://schemas.microsoft.com/office/powerpoint/2010/main">
    <mc:Choice Requires="p14">
      <p:transition spd="slow" p14:dur="2000" advTm="3474"/>
    </mc:Choice>
    <mc:Fallback xmlns="">
      <p:transition spd="slow" advTm="34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8" fill="hold"/>
                                        <p:tgtEl>
                                          <p:spTgt spid="4"/>
                                        </p:tgtEl>
                                      </p:cBhvr>
                                    </p:cmd>
                                  </p:childTnLst>
                                </p:cTn>
                              </p:par>
                              <p:par>
                                <p:cTn id="7" presetID="17" presetClass="entr" presetSubtype="8" fill="hold" grpId="0" nodeType="withEffect">
                                  <p:stCondLst>
                                    <p:cond delay="1000"/>
                                  </p:stCondLst>
                                  <p:childTnLst>
                                    <p:set>
                                      <p:cBhvr>
                                        <p:cTn id="8" dur="1" fill="hold">
                                          <p:stCondLst>
                                            <p:cond delay="0"/>
                                          </p:stCondLst>
                                        </p:cTn>
                                        <p:tgtEl>
                                          <p:spTgt spid="18"/>
                                        </p:tgtEl>
                                        <p:attrNameLst>
                                          <p:attrName>style.visibility</p:attrName>
                                        </p:attrNameLst>
                                      </p:cBhvr>
                                      <p:to>
                                        <p:strVal val="visible"/>
                                      </p:to>
                                    </p:set>
                                    <p:anim calcmode="lin" valueType="num">
                                      <p:cBhvr>
                                        <p:cTn id="9" dur="500" fill="hold"/>
                                        <p:tgtEl>
                                          <p:spTgt spid="18"/>
                                        </p:tgtEl>
                                        <p:attrNameLst>
                                          <p:attrName>ppt_x</p:attrName>
                                        </p:attrNameLst>
                                      </p:cBhvr>
                                      <p:tavLst>
                                        <p:tav tm="0">
                                          <p:val>
                                            <p:strVal val="#ppt_x-#ppt_w/2"/>
                                          </p:val>
                                        </p:tav>
                                        <p:tav tm="100000">
                                          <p:val>
                                            <p:strVal val="#ppt_x"/>
                                          </p:val>
                                        </p:tav>
                                      </p:tavLst>
                                    </p:anim>
                                    <p:anim calcmode="lin" valueType="num">
                                      <p:cBhvr>
                                        <p:cTn id="10" dur="500" fill="hold"/>
                                        <p:tgtEl>
                                          <p:spTgt spid="18"/>
                                        </p:tgtEl>
                                        <p:attrNameLst>
                                          <p:attrName>ppt_y</p:attrName>
                                        </p:attrNameLst>
                                      </p:cBhvr>
                                      <p:tavLst>
                                        <p:tav tm="0">
                                          <p:val>
                                            <p:strVal val="#ppt_y"/>
                                          </p:val>
                                        </p:tav>
                                        <p:tav tm="100000">
                                          <p:val>
                                            <p:strVal val="#ppt_y"/>
                                          </p:val>
                                        </p:tav>
                                      </p:tavLst>
                                    </p:anim>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strVal val="#ppt_h"/>
                                          </p:val>
                                        </p:tav>
                                        <p:tav tm="100000">
                                          <p:val>
                                            <p:strVal val="#ppt_h"/>
                                          </p:val>
                                        </p:tav>
                                      </p:tavLst>
                                    </p:anim>
                                  </p:childTnLst>
                                </p:cTn>
                              </p:par>
                              <p:par>
                                <p:cTn id="13" presetID="9" presetClass="emph" presetSubtype="0" grpId="0" nodeType="withEffect">
                                  <p:stCondLst>
                                    <p:cond delay="1000"/>
                                  </p:stCondLst>
                                  <p:childTnLst>
                                    <p:set>
                                      <p:cBhvr>
                                        <p:cTn id="14" dur="indefinite"/>
                                        <p:tgtEl>
                                          <p:spTgt spid="9"/>
                                        </p:tgtEl>
                                        <p:attrNameLst>
                                          <p:attrName>style.opacity</p:attrName>
                                        </p:attrNameLst>
                                      </p:cBhvr>
                                      <p:to>
                                        <p:strVal val="0.5"/>
                                      </p:to>
                                    </p:set>
                                    <p:animEffect filter="image" prLst="opacity: 0.5">
                                      <p:cBhvr rctx="IE">
                                        <p:cTn id="15" dur="indefinite"/>
                                        <p:tgtEl>
                                          <p:spTgt spid="9"/>
                                        </p:tgtEl>
                                      </p:cBhvr>
                                    </p:animEffect>
                                  </p:childTnLst>
                                </p:cTn>
                              </p:par>
                              <p:par>
                                <p:cTn id="16" presetID="9" presetClass="emph" presetSubtype="0" grpId="0" nodeType="withEffect">
                                  <p:stCondLst>
                                    <p:cond delay="1000"/>
                                  </p:stCondLst>
                                  <p:childTnLst>
                                    <p:set>
                                      <p:cBhvr>
                                        <p:cTn id="17" dur="indefinite"/>
                                        <p:tgtEl>
                                          <p:spTgt spid="13"/>
                                        </p:tgtEl>
                                        <p:attrNameLst>
                                          <p:attrName>style.opacity</p:attrName>
                                        </p:attrNameLst>
                                      </p:cBhvr>
                                      <p:to>
                                        <p:strVal val="0.5"/>
                                      </p:to>
                                    </p:set>
                                    <p:animEffect filter="image" prLst="opacity: 0.5">
                                      <p:cBhvr rctx="IE">
                                        <p:cTn id="18" dur="indefinite"/>
                                        <p:tgtEl>
                                          <p:spTgt spid="13"/>
                                        </p:tgtEl>
                                      </p:cBhvr>
                                    </p:animEffect>
                                  </p:childTnLst>
                                </p:cTn>
                              </p:par>
                              <p:par>
                                <p:cTn id="19" presetID="9" presetClass="emph" presetSubtype="0" grpId="0" nodeType="withEffect">
                                  <p:stCondLst>
                                    <p:cond delay="1000"/>
                                  </p:stCondLst>
                                  <p:childTnLst>
                                    <p:set>
                                      <p:cBhvr>
                                        <p:cTn id="20" dur="indefinite"/>
                                        <p:tgtEl>
                                          <p:spTgt spid="28"/>
                                        </p:tgtEl>
                                        <p:attrNameLst>
                                          <p:attrName>style.opacity</p:attrName>
                                        </p:attrNameLst>
                                      </p:cBhvr>
                                      <p:to>
                                        <p:strVal val="0.5"/>
                                      </p:to>
                                    </p:set>
                                    <p:animEffect filter="image" prLst="opacity: 0.5">
                                      <p:cBhvr rctx="IE">
                                        <p:cTn id="21" dur="indefinite"/>
                                        <p:tgtEl>
                                          <p:spTgt spid="28"/>
                                        </p:tgtEl>
                                      </p:cBhvr>
                                    </p:animEffect>
                                  </p:childTnLst>
                                </p:cTn>
                              </p:par>
                              <p:par>
                                <p:cTn id="22" presetID="9" presetClass="emph" presetSubtype="0" grpId="0" nodeType="withEffect">
                                  <p:stCondLst>
                                    <p:cond delay="1000"/>
                                  </p:stCondLst>
                                  <p:childTnLst>
                                    <p:set>
                                      <p:cBhvr>
                                        <p:cTn id="23" dur="indefinite"/>
                                        <p:tgtEl>
                                          <p:spTgt spid="24"/>
                                        </p:tgtEl>
                                        <p:attrNameLst>
                                          <p:attrName>style.opacity</p:attrName>
                                        </p:attrNameLst>
                                      </p:cBhvr>
                                      <p:to>
                                        <p:strVal val="0.5"/>
                                      </p:to>
                                    </p:set>
                                    <p:animEffect filter="image" prLst="opacity: 0.5">
                                      <p:cBhvr rctx="IE">
                                        <p:cTn id="24" dur="indefinite"/>
                                        <p:tgtEl>
                                          <p:spTgt spid="24"/>
                                        </p:tgtEl>
                                      </p:cBhvr>
                                    </p:animEffect>
                                  </p:childTnLst>
                                </p:cTn>
                              </p:par>
                            </p:childTnLst>
                          </p:cTn>
                        </p:par>
                        <p:par>
                          <p:cTn id="25" fill="hold">
                            <p:stCondLst>
                              <p:cond delay="3528"/>
                            </p:stCondLst>
                            <p:childTnLst>
                              <p:par>
                                <p:cTn id="26" presetID="10"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9" grpId="0"/>
      <p:bldP spid="13" grpId="0"/>
      <p:bldP spid="18" grpId="0" animBg="1"/>
      <p:bldP spid="24" grpId="0"/>
      <p:bldP spid="28" grpId="0"/>
      <p:bldP spid="22" grpId="0" animBg="1"/>
    </p:bldLst>
  </p:timing>
  <p:extLst>
    <p:ext uri="{E180D4A7-C9FB-4DFB-919C-405C955672EB}">
      <p14:showEvtLst xmlns:p14="http://schemas.microsoft.com/office/powerpoint/2010/main">
        <p14:playEvt time="41" objId="2"/>
        <p14:stopEvt time="3057" objId="2"/>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縦書きテキスト プレースホルダー 16">
            <a:extLst>
              <a:ext uri="{FF2B5EF4-FFF2-40B4-BE49-F238E27FC236}">
                <a16:creationId xmlns:a16="http://schemas.microsoft.com/office/drawing/2014/main" id="{6A877F9F-41F0-E049-89D5-33720A1E8DF8}"/>
              </a:ext>
            </a:extLst>
          </p:cNvPr>
          <p:cNvSpPr>
            <a:spLocks noGrp="1"/>
          </p:cNvSpPr>
          <p:nvPr>
            <p:ph type="body" orient="vert" sz="quarter" idx="10"/>
          </p:nvPr>
        </p:nvSpPr>
        <p:spPr/>
        <p:txBody>
          <a:bodyPr anchor="ctr" anchorCtr="1">
            <a:noAutofit/>
          </a:bodyPr>
          <a:lstStyle/>
          <a:p>
            <a:pPr algn="r"/>
            <a:r>
              <a:rPr lang="en-US" altLang="ja-JP" dirty="0"/>
              <a:t>❶</a:t>
            </a:r>
            <a:endParaRPr kumimoji="1" lang="ja-JP" altLang="en-US"/>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rmAutofit/>
          </a:bodyPr>
          <a:lstStyle/>
          <a:p>
            <a:r>
              <a:rPr lang="ja-JP" altLang="en-US" b="1">
                <a:solidFill>
                  <a:srgbClr val="000000"/>
                </a:solidFill>
              </a:rPr>
              <a:t>感染</a:t>
            </a:r>
            <a:r>
              <a:rPr lang="ja-JP" altLang="en-US" b="1" dirty="0">
                <a:solidFill>
                  <a:srgbClr val="000000"/>
                </a:solidFill>
              </a:rPr>
              <a:t>の予防と管理</a:t>
            </a:r>
            <a:endParaRPr kumimoji="1" lang="ja-JP" altLang="en-US" dirty="0"/>
          </a:p>
        </p:txBody>
      </p:sp>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sz="quarter" idx="12"/>
          </p:nvPr>
        </p:nvSpPr>
        <p:spPr>
          <a:xfrm>
            <a:off x="468001" y="1080000"/>
            <a:ext cx="8064440" cy="2893100"/>
          </a:xfrm>
        </p:spPr>
        <p:txBody>
          <a:bodyPr wrap="square">
            <a:spAutoFit/>
          </a:bodyPr>
          <a:lstStyle/>
          <a:p>
            <a:pPr marL="355600" indent="-347663">
              <a:lnSpc>
                <a:spcPct val="100000"/>
              </a:lnSpc>
              <a:buClr>
                <a:schemeClr val="accent4"/>
              </a:buClr>
            </a:pPr>
            <a:r>
              <a:rPr lang="ja-JP" altLang="en-US">
                <a:solidFill>
                  <a:srgbClr val="000000"/>
                </a:solidFill>
                <a:latin typeface="+mn-ea"/>
                <a:ea typeface="+mn-ea"/>
              </a:rPr>
              <a:t>感染</a:t>
            </a:r>
            <a:r>
              <a:rPr lang="ja-JP" altLang="en-US" dirty="0">
                <a:solidFill>
                  <a:srgbClr val="000000"/>
                </a:solidFill>
                <a:latin typeface="+mn-ea"/>
                <a:ea typeface="+mn-ea"/>
              </a:rPr>
              <a:t>への抵抗力（免疫）が低下した場合、感染症を引き起こす。</a:t>
            </a:r>
          </a:p>
          <a:p>
            <a:pPr marL="355600" indent="-347663">
              <a:lnSpc>
                <a:spcPct val="100000"/>
              </a:lnSpc>
              <a:buClr>
                <a:schemeClr val="accent4"/>
              </a:buClr>
            </a:pPr>
            <a:r>
              <a:rPr lang="ja-JP" altLang="en-US">
                <a:solidFill>
                  <a:srgbClr val="000000"/>
                </a:solidFill>
                <a:latin typeface="+mn-ea"/>
                <a:ea typeface="+mn-ea"/>
              </a:rPr>
              <a:t>感染</a:t>
            </a:r>
            <a:r>
              <a:rPr lang="ja-JP" altLang="en-US" dirty="0">
                <a:solidFill>
                  <a:srgbClr val="000000"/>
                </a:solidFill>
                <a:latin typeface="+mn-ea"/>
                <a:ea typeface="+mn-ea"/>
              </a:rPr>
              <a:t>には様々な経路があり、それらに対応した対策を取る。</a:t>
            </a:r>
          </a:p>
          <a:p>
            <a:pPr marL="355600" indent="-347663">
              <a:lnSpc>
                <a:spcPct val="100000"/>
              </a:lnSpc>
              <a:buClr>
                <a:schemeClr val="accent4"/>
              </a:buClr>
            </a:pPr>
            <a:r>
              <a:rPr lang="ja-JP" altLang="en-US">
                <a:solidFill>
                  <a:srgbClr val="000000"/>
                </a:solidFill>
                <a:latin typeface="+mn-ea"/>
                <a:ea typeface="+mn-ea"/>
              </a:rPr>
              <a:t>感染症</a:t>
            </a:r>
            <a:r>
              <a:rPr lang="ja-JP" altLang="en-US" dirty="0">
                <a:solidFill>
                  <a:srgbClr val="000000"/>
                </a:solidFill>
                <a:latin typeface="+mn-ea"/>
                <a:ea typeface="+mn-ea"/>
              </a:rPr>
              <a:t>で医療機関へ受診する際は電話で確認後、感染防止のためマスクを着用の上、最初に必ず窓口に症状を伝える。</a:t>
            </a:r>
            <a:endParaRPr kumimoji="1" lang="ja-JP" altLang="en-US" dirty="0">
              <a:latin typeface="+mn-ea"/>
              <a:ea typeface="+mn-ea"/>
            </a:endParaRPr>
          </a:p>
        </p:txBody>
      </p:sp>
      <p:pic>
        <p:nvPicPr>
          <p:cNvPr id="7" name="図 6">
            <a:extLst>
              <a:ext uri="{FF2B5EF4-FFF2-40B4-BE49-F238E27FC236}">
                <a16:creationId xmlns:a16="http://schemas.microsoft.com/office/drawing/2014/main" id="{8FC3BD71-F4F6-E04B-80C6-94DC6CC63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328" y="4007288"/>
            <a:ext cx="1773263" cy="2355115"/>
          </a:xfrm>
          <a:prstGeom prst="rect">
            <a:avLst/>
          </a:prstGeom>
        </p:spPr>
      </p:pic>
      <p:pic>
        <p:nvPicPr>
          <p:cNvPr id="9" name="図 8" descr="部屋, シャツ が含まれている画像&#10;&#10;自動的に生成された説明">
            <a:extLst>
              <a:ext uri="{FF2B5EF4-FFF2-40B4-BE49-F238E27FC236}">
                <a16:creationId xmlns:a16="http://schemas.microsoft.com/office/drawing/2014/main" id="{A8E4C506-301C-4A49-9DA0-5D7E1BDB32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720" y="4007288"/>
            <a:ext cx="1773263" cy="2355115"/>
          </a:xfrm>
          <a:prstGeom prst="rect">
            <a:avLst/>
          </a:prstGeom>
        </p:spPr>
      </p:pic>
      <p:pic>
        <p:nvPicPr>
          <p:cNvPr id="13" name="図 12">
            <a:extLst>
              <a:ext uri="{FF2B5EF4-FFF2-40B4-BE49-F238E27FC236}">
                <a16:creationId xmlns:a16="http://schemas.microsoft.com/office/drawing/2014/main" id="{7951BB14-7C46-3C48-84FF-D60DDA7575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0288" y="4298214"/>
            <a:ext cx="1953360" cy="2064189"/>
          </a:xfrm>
          <a:prstGeom prst="rect">
            <a:avLst/>
          </a:prstGeom>
        </p:spPr>
      </p:pic>
      <p:sp>
        <p:nvSpPr>
          <p:cNvPr id="10" name="テキスト プレースホルダー 26">
            <a:extLst>
              <a:ext uri="{FF2B5EF4-FFF2-40B4-BE49-F238E27FC236}">
                <a16:creationId xmlns:a16="http://schemas.microsoft.com/office/drawing/2014/main" id="{1DD5675A-CAE1-E949-AD71-0B7AB6689FCB}"/>
              </a:ext>
            </a:extLst>
          </p:cNvPr>
          <p:cNvSpPr txBox="1">
            <a:spLocks/>
          </p:cNvSpPr>
          <p:nvPr/>
        </p:nvSpPr>
        <p:spPr>
          <a:xfrm>
            <a:off x="7955999" y="0"/>
            <a:ext cx="1224000" cy="726976"/>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41-</a:t>
            </a:r>
          </a:p>
          <a:p>
            <a:pPr fontAlgn="auto">
              <a:spcBef>
                <a:spcPts val="0"/>
              </a:spcBef>
              <a:spcAft>
                <a:spcPts val="0"/>
              </a:spcAft>
            </a:pPr>
            <a:r>
              <a:rPr lang="en-US" altLang="ja-JP" dirty="0"/>
              <a:t>   </a:t>
            </a:r>
            <a:r>
              <a:rPr lang="en-US" altLang="ja-JP" sz="2800" dirty="0"/>
              <a:t>43</a:t>
            </a:r>
            <a:endParaRPr lang="ja-JP" altLang="en-US" sz="2800"/>
          </a:p>
        </p:txBody>
      </p:sp>
      <p:pic>
        <p:nvPicPr>
          <p:cNvPr id="3" name="図 2">
            <a:extLst>
              <a:ext uri="{FF2B5EF4-FFF2-40B4-BE49-F238E27FC236}">
                <a16:creationId xmlns:a16="http://schemas.microsoft.com/office/drawing/2014/main" id="{4779AFCA-2493-BC42-A8B5-44E2F88F46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7993" y="4201239"/>
            <a:ext cx="1773263" cy="2161164"/>
          </a:xfrm>
          <a:prstGeom prst="rect">
            <a:avLst/>
          </a:prstGeom>
        </p:spPr>
      </p:pic>
      <p:sp>
        <p:nvSpPr>
          <p:cNvPr id="15" name="テキスト ボックス 14">
            <a:extLst>
              <a:ext uri="{FF2B5EF4-FFF2-40B4-BE49-F238E27FC236}">
                <a16:creationId xmlns:a16="http://schemas.microsoft.com/office/drawing/2014/main" id="{1910BD6F-BDE2-8E44-9379-A0547F3170D9}"/>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1807653059"/>
      </p:ext>
    </p:extLst>
  </p:cSld>
  <p:clrMapOvr>
    <a:masterClrMapping/>
  </p:clrMapOvr>
  <mc:AlternateContent xmlns:mc="http://schemas.openxmlformats.org/markup-compatibility/2006" xmlns:p14="http://schemas.microsoft.com/office/powerpoint/2010/main">
    <mc:Choice Requires="p14">
      <p:transition spd="slow" p14:dur="2000" advTm="70930"/>
    </mc:Choice>
    <mc:Fallback xmlns="">
      <p:transition spd="slow" advTm="70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4">
                                            <p:txEl>
                                              <p:pRg st="0" end="0"/>
                                            </p:txEl>
                                          </p:spTgt>
                                        </p:tgtEl>
                                        <p:attrNameLst>
                                          <p:attrName>style.opacity</p:attrName>
                                        </p:attrNameLst>
                                      </p:cBhvr>
                                      <p:to>
                                        <p:strVal val="0.25"/>
                                      </p:to>
                                    </p:set>
                                    <p:animEffect filter="image" prLst="opacity: 0.25">
                                      <p:cBhvr rctx="IE">
                                        <p:cTn id="7" dur="indefinite"/>
                                        <p:tgtEl>
                                          <p:spTgt spid="4">
                                            <p:txEl>
                                              <p:pRg st="0" end="0"/>
                                            </p:txEl>
                                          </p:spTgt>
                                        </p:tgtEl>
                                      </p:cBhvr>
                                    </p:animEffect>
                                  </p:childTnLst>
                                </p:cTn>
                              </p:par>
                              <p:par>
                                <p:cTn id="8" presetID="9" presetClass="emph" presetSubtype="0" nodeType="withEffect">
                                  <p:stCondLst>
                                    <p:cond delay="0"/>
                                  </p:stCondLst>
                                  <p:childTnLst>
                                    <p:set>
                                      <p:cBhvr>
                                        <p:cTn id="9" dur="indefinite"/>
                                        <p:tgtEl>
                                          <p:spTgt spid="4">
                                            <p:txEl>
                                              <p:pRg st="2" end="2"/>
                                            </p:txEl>
                                          </p:spTgt>
                                        </p:tgtEl>
                                        <p:attrNameLst>
                                          <p:attrName>style.opacity</p:attrName>
                                        </p:attrNameLst>
                                      </p:cBhvr>
                                      <p:to>
                                        <p:strVal val="0.25"/>
                                      </p:to>
                                    </p:set>
                                    <p:animEffect filter="image" prLst="opacity: 0.25">
                                      <p:cBhvr rctx="IE">
                                        <p:cTn id="10" dur="indefinite"/>
                                        <p:tgtEl>
                                          <p:spTgt spid="4">
                                            <p:txEl>
                                              <p:pRg st="2" end="2"/>
                                            </p:txEl>
                                          </p:spTgt>
                                        </p:tgtEl>
                                      </p:cBhvr>
                                    </p:animEffect>
                                  </p:childTnLst>
                                </p:cTn>
                              </p:par>
                              <p:par>
                                <p:cTn id="11" presetID="9" presetClass="emph" presetSubtype="0" nodeType="withEffect">
                                  <p:stCondLst>
                                    <p:cond delay="0"/>
                                  </p:stCondLst>
                                  <p:childTnLst>
                                    <p:set>
                                      <p:cBhvr>
                                        <p:cTn id="12" dur="indefinite"/>
                                        <p:tgtEl>
                                          <p:spTgt spid="4">
                                            <p:txEl>
                                              <p:pRg st="1" end="1"/>
                                            </p:txEl>
                                          </p:spTgt>
                                        </p:tgtEl>
                                        <p:attrNameLst>
                                          <p:attrName>style.opacity</p:attrName>
                                        </p:attrNameLst>
                                      </p:cBhvr>
                                      <p:to>
                                        <p:strVal val="0.25"/>
                                      </p:to>
                                    </p:set>
                                    <p:animEffect filter="image" prLst="opacity: 0.25">
                                      <p:cBhvr rctx="IE">
                                        <p:cTn id="13" dur="indefinite"/>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4">
                                            <p:txEl>
                                              <p:pRg st="0" end="0"/>
                                            </p:txEl>
                                          </p:spTgt>
                                        </p:tgtEl>
                                        <p:attrNameLst>
                                          <p:attrName>style.opacity</p:attrName>
                                        </p:attrNameLst>
                                      </p:cBhvr>
                                      <p:to>
                                        <p:strVal val="0.75"/>
                                      </p:to>
                                    </p:set>
                                    <p:animEffect filter="image" prLst="opacity: 0.75">
                                      <p:cBhvr rctx="IE">
                                        <p:cTn id="18" dur="indefinite"/>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4">
                                            <p:txEl>
                                              <p:pRg st="1" end="1"/>
                                            </p:txEl>
                                          </p:spTgt>
                                        </p:tgtEl>
                                        <p:attrNameLst>
                                          <p:attrName>style.opacity</p:attrName>
                                        </p:attrNameLst>
                                      </p:cBhvr>
                                      <p:to>
                                        <p:strVal val="0.75"/>
                                      </p:to>
                                    </p:set>
                                    <p:animEffect filter="image" prLst="opacity: 0.75">
                                      <p:cBhvr rctx="IE">
                                        <p:cTn id="23" dur="indefinite"/>
                                        <p:tgtEl>
                                          <p:spTgt spid="4">
                                            <p:txEl>
                                              <p:pRg st="1" end="1"/>
                                            </p:txEl>
                                          </p:spTgt>
                                        </p:tgtEl>
                                      </p:cBhvr>
                                    </p:animEffect>
                                  </p:childTnLst>
                                </p:cTn>
                              </p:par>
                              <p:par>
                                <p:cTn id="24" presetID="10" presetClass="entr" presetSubtype="0" fill="hold" nodeType="withEffect">
                                  <p:stCondLst>
                                    <p:cond delay="100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childTnLst>
                                </p:cTn>
                              </p:par>
                              <p:par>
                                <p:cTn id="27" presetID="10" presetClass="entr" presetSubtype="0" fill="hold" nodeType="withEffect">
                                  <p:stCondLst>
                                    <p:cond delay="10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childTnLst>
                                </p:cTn>
                              </p:par>
                              <p:par>
                                <p:cTn id="30" presetID="10" presetClass="entr" presetSubtype="0" fill="hold" nodeType="withEffect">
                                  <p:stCondLst>
                                    <p:cond delay="10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childTnLst>
                                </p:cTn>
                              </p:par>
                              <p:par>
                                <p:cTn id="33" presetID="10" presetClass="entr" presetSubtype="0" fill="hold" nodeType="withEffect">
                                  <p:stCondLst>
                                    <p:cond delay="100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mph" presetSubtype="0" nodeType="clickEffect">
                                  <p:stCondLst>
                                    <p:cond delay="0"/>
                                  </p:stCondLst>
                                  <p:childTnLst>
                                    <p:set>
                                      <p:cBhvr>
                                        <p:cTn id="39" dur="indefinite"/>
                                        <p:tgtEl>
                                          <p:spTgt spid="4">
                                            <p:txEl>
                                              <p:pRg st="2" end="2"/>
                                            </p:txEl>
                                          </p:spTgt>
                                        </p:tgtEl>
                                        <p:attrNameLst>
                                          <p:attrName>style.opacity</p:attrName>
                                        </p:attrNameLst>
                                      </p:cBhvr>
                                      <p:to>
                                        <p:strVal val="0.75"/>
                                      </p:to>
                                    </p:set>
                                    <p:animEffect filter="image" prLst="opacity: 0.75">
                                      <p:cBhvr rctx="IE">
                                        <p:cTn id="40" dur="indefinite"/>
                                        <p:tgtEl>
                                          <p:spTgt spid="4">
                                            <p:txEl>
                                              <p:pRg st="2" end="2"/>
                                            </p:txEl>
                                          </p:spTgt>
                                        </p:tgtEl>
                                      </p:cBhvr>
                                    </p:animEffect>
                                  </p:childTnLst>
                                </p:cTn>
                              </p:par>
                            </p:childTnLst>
                          </p:cTn>
                        </p:par>
                        <p:par>
                          <p:cTn id="41" fill="hold">
                            <p:stCondLst>
                              <p:cond delay="0"/>
                            </p:stCondLst>
                            <p:childTnLst>
                              <p:par>
                                <p:cTn id="42" presetID="10" presetClass="entr" presetSubtype="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extLst>
    <p:ext uri="{E180D4A7-C9FB-4DFB-919C-405C955672EB}">
      <p14:showEvtLst xmlns:p14="http://schemas.microsoft.com/office/powerpoint/2010/main">
        <p14:playEvt time="30" objId="2"/>
        <p14:playEvt time="4279" objId="8"/>
        <p14:stopEvt time="4445" objId="2"/>
        <p14:playEvt time="11699" objId="11"/>
        <p14:stopEvt time="11844" objId="8"/>
        <p14:playEvt time="55775" objId="14"/>
        <p14:stopEvt time="55917" objId="11"/>
        <p14:stopEvt time="69445" objId="1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9C15639E-FFB0-004C-9C95-834208613F52}"/>
              </a:ext>
            </a:extLst>
          </p:cNvPr>
          <p:cNvSpPr txBox="1"/>
          <p:nvPr/>
        </p:nvSpPr>
        <p:spPr>
          <a:xfrm>
            <a:off x="1259552" y="1272657"/>
            <a:ext cx="3990233" cy="643884"/>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安全に対する考え方</a:t>
            </a:r>
          </a:p>
        </p:txBody>
      </p:sp>
      <p:sp>
        <p:nvSpPr>
          <p:cNvPr id="6" name="平行四辺形 5">
            <a:extLst>
              <a:ext uri="{FF2B5EF4-FFF2-40B4-BE49-F238E27FC236}">
                <a16:creationId xmlns:a16="http://schemas.microsoft.com/office/drawing/2014/main" id="{258FD2C7-E99F-D24E-896E-4C6D97227192}"/>
              </a:ext>
            </a:extLst>
          </p:cNvPr>
          <p:cNvSpPr/>
          <p:nvPr/>
        </p:nvSpPr>
        <p:spPr>
          <a:xfrm>
            <a:off x="507219" y="1272657"/>
            <a:ext cx="720000" cy="648000"/>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8" name="正方形/長方形 7">
            <a:extLst>
              <a:ext uri="{FF2B5EF4-FFF2-40B4-BE49-F238E27FC236}">
                <a16:creationId xmlns:a16="http://schemas.microsoft.com/office/drawing/2014/main" id="{D2C35B50-6008-F640-84A3-4CEAC88C7C1D}"/>
              </a:ext>
            </a:extLst>
          </p:cNvPr>
          <p:cNvSpPr/>
          <p:nvPr/>
        </p:nvSpPr>
        <p:spPr>
          <a:xfrm>
            <a:off x="1059783" y="1812657"/>
            <a:ext cx="8090757" cy="108000"/>
          </a:xfrm>
          <a:prstGeom prst="rect">
            <a:avLst/>
          </a:prstGeom>
          <a:solidFill>
            <a:srgbClr val="EE83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10" name="テキスト ボックス 9">
            <a:extLst>
              <a:ext uri="{FF2B5EF4-FFF2-40B4-BE49-F238E27FC236}">
                <a16:creationId xmlns:a16="http://schemas.microsoft.com/office/drawing/2014/main" id="{4BEC45A7-3D73-DA47-9CD3-0A66BE998103}"/>
              </a:ext>
            </a:extLst>
          </p:cNvPr>
          <p:cNvSpPr txBox="1"/>
          <p:nvPr/>
        </p:nvSpPr>
        <p:spPr>
          <a:xfrm>
            <a:off x="507218" y="1272657"/>
            <a:ext cx="719999" cy="648000"/>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1</a:t>
            </a:r>
            <a:endParaRPr kumimoji="1" lang="ja-JP" altLang="en-US" sz="2800">
              <a:solidFill>
                <a:schemeClr val="bg1"/>
              </a:solidFill>
              <a:ea typeface="MS PGothic" panose="020B0600070205080204" pitchFamily="34" charset="-128"/>
            </a:endParaRPr>
          </a:p>
        </p:txBody>
      </p:sp>
      <p:sp>
        <p:nvSpPr>
          <p:cNvPr id="13" name="テキスト ボックス 12">
            <a:extLst>
              <a:ext uri="{FF2B5EF4-FFF2-40B4-BE49-F238E27FC236}">
                <a16:creationId xmlns:a16="http://schemas.microsoft.com/office/drawing/2014/main" id="{ED508702-7622-9C40-AB1E-8CC55327E1AB}"/>
              </a:ext>
            </a:extLst>
          </p:cNvPr>
          <p:cNvSpPr txBox="1"/>
          <p:nvPr/>
        </p:nvSpPr>
        <p:spPr>
          <a:xfrm>
            <a:off x="1980236" y="2161257"/>
            <a:ext cx="6318175" cy="635806"/>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本学の安全衛生管理体制</a:t>
            </a:r>
          </a:p>
        </p:txBody>
      </p:sp>
      <p:sp>
        <p:nvSpPr>
          <p:cNvPr id="12" name="平行四辺形 11">
            <a:extLst>
              <a:ext uri="{FF2B5EF4-FFF2-40B4-BE49-F238E27FC236}">
                <a16:creationId xmlns:a16="http://schemas.microsoft.com/office/drawing/2014/main" id="{46B0C704-DB99-E641-8185-8BF7F624DEAA}"/>
              </a:ext>
            </a:extLst>
          </p:cNvPr>
          <p:cNvSpPr/>
          <p:nvPr/>
        </p:nvSpPr>
        <p:spPr>
          <a:xfrm>
            <a:off x="1237899" y="2157599"/>
            <a:ext cx="720000" cy="648000"/>
          </a:xfrm>
          <a:prstGeom prst="parallelogram">
            <a:avLst/>
          </a:prstGeom>
          <a:solidFill>
            <a:srgbClr val="1AA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14" name="テキスト ボックス 13">
            <a:extLst>
              <a:ext uri="{FF2B5EF4-FFF2-40B4-BE49-F238E27FC236}">
                <a16:creationId xmlns:a16="http://schemas.microsoft.com/office/drawing/2014/main" id="{100377B9-A754-A84C-99D7-9CAE940CD8C6}"/>
              </a:ext>
            </a:extLst>
          </p:cNvPr>
          <p:cNvSpPr txBox="1"/>
          <p:nvPr/>
        </p:nvSpPr>
        <p:spPr>
          <a:xfrm>
            <a:off x="1237900" y="2157599"/>
            <a:ext cx="719999" cy="639820"/>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2</a:t>
            </a:r>
            <a:endParaRPr kumimoji="1" lang="ja-JP" altLang="en-US" sz="2800">
              <a:solidFill>
                <a:schemeClr val="bg1"/>
              </a:solidFill>
              <a:ea typeface="MS PGothic" panose="020B0600070205080204" pitchFamily="34" charset="-128"/>
            </a:endParaRPr>
          </a:p>
        </p:txBody>
      </p:sp>
      <p:sp>
        <p:nvSpPr>
          <p:cNvPr id="19" name="テキスト ボックス 18">
            <a:extLst>
              <a:ext uri="{FF2B5EF4-FFF2-40B4-BE49-F238E27FC236}">
                <a16:creationId xmlns:a16="http://schemas.microsoft.com/office/drawing/2014/main" id="{69A246FC-7169-9846-8312-9C9F21301037}"/>
              </a:ext>
            </a:extLst>
          </p:cNvPr>
          <p:cNvSpPr txBox="1"/>
          <p:nvPr/>
        </p:nvSpPr>
        <p:spPr>
          <a:xfrm>
            <a:off x="3415333" y="3930153"/>
            <a:ext cx="3420021" cy="645330"/>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健康管理</a:t>
            </a:r>
          </a:p>
        </p:txBody>
      </p:sp>
      <p:sp>
        <p:nvSpPr>
          <p:cNvPr id="17" name="平行四辺形 16">
            <a:extLst>
              <a:ext uri="{FF2B5EF4-FFF2-40B4-BE49-F238E27FC236}">
                <a16:creationId xmlns:a16="http://schemas.microsoft.com/office/drawing/2014/main" id="{0A830D3B-5478-694A-BDEB-93F0E20DA33C}"/>
              </a:ext>
            </a:extLst>
          </p:cNvPr>
          <p:cNvSpPr/>
          <p:nvPr/>
        </p:nvSpPr>
        <p:spPr>
          <a:xfrm>
            <a:off x="2699259" y="3927483"/>
            <a:ext cx="720000" cy="648000"/>
          </a:xfrm>
          <a:prstGeom prst="parallelogram">
            <a:avLst/>
          </a:prstGeom>
          <a:solidFill>
            <a:srgbClr val="1B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20" name="テキスト ボックス 19">
            <a:extLst>
              <a:ext uri="{FF2B5EF4-FFF2-40B4-BE49-F238E27FC236}">
                <a16:creationId xmlns:a16="http://schemas.microsoft.com/office/drawing/2014/main" id="{38BCC237-83E8-1447-BAE2-5714F5ECC453}"/>
              </a:ext>
            </a:extLst>
          </p:cNvPr>
          <p:cNvSpPr txBox="1"/>
          <p:nvPr/>
        </p:nvSpPr>
        <p:spPr>
          <a:xfrm>
            <a:off x="2684360" y="3930152"/>
            <a:ext cx="730973" cy="645329"/>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4</a:t>
            </a:r>
            <a:endParaRPr kumimoji="1" lang="ja-JP" altLang="en-US" sz="2800">
              <a:solidFill>
                <a:schemeClr val="bg1"/>
              </a:solidFill>
              <a:ea typeface="MS PGothic" panose="020B0600070205080204" pitchFamily="34" charset="-128"/>
            </a:endParaRPr>
          </a:p>
        </p:txBody>
      </p:sp>
      <p:sp>
        <p:nvSpPr>
          <p:cNvPr id="24" name="テキスト ボックス 23">
            <a:extLst>
              <a:ext uri="{FF2B5EF4-FFF2-40B4-BE49-F238E27FC236}">
                <a16:creationId xmlns:a16="http://schemas.microsoft.com/office/drawing/2014/main" id="{C622B8D4-F2EE-404F-921F-D648813E471F}"/>
              </a:ext>
            </a:extLst>
          </p:cNvPr>
          <p:cNvSpPr txBox="1"/>
          <p:nvPr/>
        </p:nvSpPr>
        <p:spPr>
          <a:xfrm>
            <a:off x="4137785" y="4819159"/>
            <a:ext cx="4012662" cy="641267"/>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さまざまなリスクへの備え</a:t>
            </a:r>
          </a:p>
        </p:txBody>
      </p:sp>
      <p:sp>
        <p:nvSpPr>
          <p:cNvPr id="23" name="平行四辺形 22">
            <a:extLst>
              <a:ext uri="{FF2B5EF4-FFF2-40B4-BE49-F238E27FC236}">
                <a16:creationId xmlns:a16="http://schemas.microsoft.com/office/drawing/2014/main" id="{B5B32641-867C-6B43-A96F-F53BBA5083F7}"/>
              </a:ext>
            </a:extLst>
          </p:cNvPr>
          <p:cNvSpPr/>
          <p:nvPr/>
        </p:nvSpPr>
        <p:spPr>
          <a:xfrm>
            <a:off x="3429940" y="4812426"/>
            <a:ext cx="720000" cy="648000"/>
          </a:xfrm>
          <a:prstGeom prst="parallelogram">
            <a:avLst/>
          </a:prstGeom>
          <a:solidFill>
            <a:srgbClr val="169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25" name="テキスト ボックス 24">
            <a:extLst>
              <a:ext uri="{FF2B5EF4-FFF2-40B4-BE49-F238E27FC236}">
                <a16:creationId xmlns:a16="http://schemas.microsoft.com/office/drawing/2014/main" id="{469F4A38-138C-6949-880D-0B801BC45651}"/>
              </a:ext>
            </a:extLst>
          </p:cNvPr>
          <p:cNvSpPr txBox="1"/>
          <p:nvPr/>
        </p:nvSpPr>
        <p:spPr>
          <a:xfrm>
            <a:off x="3429941" y="4812426"/>
            <a:ext cx="719999" cy="650017"/>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5</a:t>
            </a:r>
            <a:endParaRPr kumimoji="1" lang="ja-JP" altLang="en-US" sz="2800">
              <a:solidFill>
                <a:schemeClr val="bg1"/>
              </a:solidFill>
              <a:ea typeface="MS PGothic" panose="020B0600070205080204" pitchFamily="34" charset="-128"/>
            </a:endParaRPr>
          </a:p>
        </p:txBody>
      </p:sp>
      <p:sp>
        <p:nvSpPr>
          <p:cNvPr id="28" name="テキスト ボックス 27">
            <a:extLst>
              <a:ext uri="{FF2B5EF4-FFF2-40B4-BE49-F238E27FC236}">
                <a16:creationId xmlns:a16="http://schemas.microsoft.com/office/drawing/2014/main" id="{E7DCA7FE-64E7-944F-B0CB-FF015BEED3C9}"/>
              </a:ext>
            </a:extLst>
          </p:cNvPr>
          <p:cNvSpPr txBox="1"/>
          <p:nvPr/>
        </p:nvSpPr>
        <p:spPr>
          <a:xfrm>
            <a:off x="2699552" y="3042541"/>
            <a:ext cx="3186335" cy="642489"/>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緊急時の対応</a:t>
            </a:r>
          </a:p>
        </p:txBody>
      </p:sp>
      <p:sp>
        <p:nvSpPr>
          <p:cNvPr id="27" name="平行四辺形 26">
            <a:extLst>
              <a:ext uri="{FF2B5EF4-FFF2-40B4-BE49-F238E27FC236}">
                <a16:creationId xmlns:a16="http://schemas.microsoft.com/office/drawing/2014/main" id="{D950ADD1-70FB-574A-AE07-A10314663236}"/>
              </a:ext>
            </a:extLst>
          </p:cNvPr>
          <p:cNvSpPr/>
          <p:nvPr/>
        </p:nvSpPr>
        <p:spPr>
          <a:xfrm>
            <a:off x="1968579" y="3042541"/>
            <a:ext cx="720000" cy="648000"/>
          </a:xfrm>
          <a:prstGeom prst="parallelogram">
            <a:avLst/>
          </a:prstGeom>
          <a:solidFill>
            <a:srgbClr val="B74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29" name="テキスト ボックス 28">
            <a:extLst>
              <a:ext uri="{FF2B5EF4-FFF2-40B4-BE49-F238E27FC236}">
                <a16:creationId xmlns:a16="http://schemas.microsoft.com/office/drawing/2014/main" id="{085DE626-C304-0544-8084-7A55833125D7}"/>
              </a:ext>
            </a:extLst>
          </p:cNvPr>
          <p:cNvSpPr txBox="1"/>
          <p:nvPr/>
        </p:nvSpPr>
        <p:spPr>
          <a:xfrm>
            <a:off x="1968579" y="3038477"/>
            <a:ext cx="730680" cy="648000"/>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3</a:t>
            </a:r>
          </a:p>
        </p:txBody>
      </p:sp>
      <p:sp>
        <p:nvSpPr>
          <p:cNvPr id="36" name="タイトル 35">
            <a:extLst>
              <a:ext uri="{FF2B5EF4-FFF2-40B4-BE49-F238E27FC236}">
                <a16:creationId xmlns:a16="http://schemas.microsoft.com/office/drawing/2014/main" id="{F6818933-BA9A-694D-ABF5-67978F0E9B2F}"/>
              </a:ext>
            </a:extLst>
          </p:cNvPr>
          <p:cNvSpPr>
            <a:spLocks noGrp="1"/>
          </p:cNvSpPr>
          <p:nvPr>
            <p:ph type="title"/>
          </p:nvPr>
        </p:nvSpPr>
        <p:spPr/>
        <p:txBody>
          <a:bodyPr/>
          <a:lstStyle/>
          <a:p>
            <a:pPr algn="ctr"/>
            <a:r>
              <a:rPr kumimoji="1" lang="ja-JP" altLang="en-US" sz="3200" b="1"/>
              <a:t>安全の手引</a:t>
            </a:r>
          </a:p>
        </p:txBody>
      </p:sp>
      <p:pic>
        <p:nvPicPr>
          <p:cNvPr id="4" name="sound2" descr="sound2">
            <a:hlinkClick r:id="" action="ppaction://media"/>
            <a:extLst>
              <a:ext uri="{FF2B5EF4-FFF2-40B4-BE49-F238E27FC236}">
                <a16:creationId xmlns:a16="http://schemas.microsoft.com/office/drawing/2014/main" id="{A6D2F379-201B-DF47-BFE0-FD6F696C66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40552" y="4575481"/>
            <a:ext cx="812800" cy="812800"/>
          </a:xfrm>
          <a:prstGeom prst="rect">
            <a:avLst/>
          </a:prstGeom>
        </p:spPr>
      </p:pic>
      <p:sp>
        <p:nvSpPr>
          <p:cNvPr id="26" name="テキスト ボックス 25">
            <a:extLst>
              <a:ext uri="{FF2B5EF4-FFF2-40B4-BE49-F238E27FC236}">
                <a16:creationId xmlns:a16="http://schemas.microsoft.com/office/drawing/2014/main" id="{18D764EC-652B-4945-A17C-9EEE709683B2}"/>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
        <p:nvSpPr>
          <p:cNvPr id="30" name="フッター プレースホルダー 1">
            <a:extLst>
              <a:ext uri="{FF2B5EF4-FFF2-40B4-BE49-F238E27FC236}">
                <a16:creationId xmlns:a16="http://schemas.microsoft.com/office/drawing/2014/main" id="{F43EA630-622F-844A-A625-017FAD41A111}"/>
              </a:ext>
            </a:extLst>
          </p:cNvPr>
          <p:cNvSpPr txBox="1">
            <a:spLocks/>
          </p:cNvSpPr>
          <p:nvPr/>
        </p:nvSpPr>
        <p:spPr>
          <a:xfrm>
            <a:off x="5735113" y="6376358"/>
            <a:ext cx="3168352" cy="178611"/>
          </a:xfrm>
          <a:prstGeom prst="rect">
            <a:avLst/>
          </a:prstGeom>
          <a:solidFill>
            <a:schemeClr val="bg1">
              <a:alpha val="70000"/>
            </a:schemeClr>
          </a:solidFill>
        </p:spPr>
        <p:txBody>
          <a:bodyPr vert="horz" lIns="72000" tIns="36000" rIns="72000" bIns="36000" rtlCol="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fontAlgn="auto">
              <a:spcAft>
                <a:spcPts val="0"/>
              </a:spcAft>
            </a:pPr>
            <a:r>
              <a:rPr lang="ja-JP" altLang="en-US" sz="1400">
                <a:solidFill>
                  <a:schemeClr val="tx1">
                    <a:lumMod val="65000"/>
                    <a:lumOff val="35000"/>
                  </a:schemeClr>
                </a:solidFill>
              </a:rPr>
              <a:t>北海道大学安全衛生本部</a:t>
            </a:r>
          </a:p>
          <a:p>
            <a:pPr fontAlgn="auto">
              <a:spcAft>
                <a:spcPts val="0"/>
              </a:spcAft>
            </a:pPr>
            <a:endParaRPr lang="ja-JP" altLang="en-US" sz="1400"/>
          </a:p>
        </p:txBody>
      </p:sp>
      <p:sp>
        <p:nvSpPr>
          <p:cNvPr id="33" name="タイトル 1">
            <a:extLst>
              <a:ext uri="{FF2B5EF4-FFF2-40B4-BE49-F238E27FC236}">
                <a16:creationId xmlns:a16="http://schemas.microsoft.com/office/drawing/2014/main" id="{03EF1E68-2ABC-E44A-8F37-C8C81AAA7D83}"/>
              </a:ext>
            </a:extLst>
          </p:cNvPr>
          <p:cNvSpPr txBox="1">
            <a:spLocks/>
          </p:cNvSpPr>
          <p:nvPr/>
        </p:nvSpPr>
        <p:spPr>
          <a:xfrm>
            <a:off x="507218" y="5665067"/>
            <a:ext cx="5307542" cy="6747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kern="1200">
                <a:solidFill>
                  <a:schemeClr val="tx1"/>
                </a:solidFill>
                <a:latin typeface="ＭＳ Ｐゴシック" panose="020B0600070205080204" pitchFamily="50" charset="-128"/>
                <a:ea typeface="ＭＳ Ｐゴシック" panose="020B0600070205080204" pitchFamily="50" charset="-128"/>
                <a:cs typeface="+mj-cs"/>
              </a:defRPr>
            </a:lvl1pPr>
          </a:lstStyle>
          <a:p>
            <a:pPr defTabSz="914377" fontAlgn="auto">
              <a:lnSpc>
                <a:spcPct val="120000"/>
              </a:lnSpc>
              <a:spcAft>
                <a:spcPts val="0"/>
              </a:spcAft>
              <a:defRPr/>
            </a:pPr>
            <a:r>
              <a:rPr lang="zh-CN" altLang="en-US" sz="1800" dirty="0">
                <a:solidFill>
                  <a:schemeClr val="tx1">
                    <a:lumMod val="75000"/>
                    <a:lumOff val="25000"/>
                  </a:schemeClr>
                </a:solidFill>
                <a:latin typeface="Meiryo UI" panose="020B0604030504040204" pitchFamily="34" charset="-128"/>
                <a:ea typeface="Meiryo UI" panose="020B0604030504040204" pitchFamily="34" charset="-128"/>
              </a:rPr>
              <a:t>北海道大学</a:t>
            </a:r>
            <a:r>
              <a:rPr lang="ja-JP" altLang="en-US" sz="1800" dirty="0">
                <a:solidFill>
                  <a:schemeClr val="tx1">
                    <a:lumMod val="75000"/>
                    <a:lumOff val="25000"/>
                  </a:schemeClr>
                </a:solidFill>
                <a:latin typeface="Meiryo UI" panose="020B0604030504040204" pitchFamily="34" charset="-128"/>
                <a:ea typeface="Meiryo UI" panose="020B0604030504040204" pitchFamily="34" charset="-128"/>
              </a:rPr>
              <a:t>　</a:t>
            </a:r>
            <a:r>
              <a:rPr lang="zh-CN" altLang="en-US" sz="1800" dirty="0">
                <a:solidFill>
                  <a:schemeClr val="tx1">
                    <a:lumMod val="75000"/>
                    <a:lumOff val="25000"/>
                  </a:schemeClr>
                </a:solidFill>
                <a:latin typeface="Meiryo UI" panose="020B0604030504040204" pitchFamily="34" charset="-128"/>
                <a:ea typeface="Meiryo UI" panose="020B0604030504040204" pitchFamily="34" charset="-128"/>
              </a:rPr>
              <a:t> </a:t>
            </a:r>
            <a:r>
              <a:rPr lang="ja-JP" altLang="en-US" sz="1800" dirty="0">
                <a:solidFill>
                  <a:schemeClr val="tx1">
                    <a:lumMod val="75000"/>
                    <a:lumOff val="25000"/>
                  </a:schemeClr>
                </a:solidFill>
                <a:latin typeface="Meiryo UI" panose="020B0604030504040204" pitchFamily="34" charset="-128"/>
                <a:ea typeface="Meiryo UI" panose="020B0604030504040204" pitchFamily="34" charset="-128"/>
              </a:rPr>
              <a:t>公共政策学教育部</a:t>
            </a:r>
            <a:endParaRPr lang="en-US" altLang="ja-JP" sz="1800" dirty="0">
              <a:solidFill>
                <a:schemeClr val="tx1">
                  <a:lumMod val="75000"/>
                  <a:lumOff val="25000"/>
                </a:schemeClr>
              </a:solidFill>
              <a:latin typeface="Meiryo UI" panose="020B0604030504040204" pitchFamily="34" charset="-128"/>
              <a:ea typeface="Meiryo UI" panose="020B0604030504040204" pitchFamily="34" charset="-128"/>
            </a:endParaRPr>
          </a:p>
          <a:p>
            <a:pPr defTabSz="914377" fontAlgn="auto">
              <a:lnSpc>
                <a:spcPct val="120000"/>
              </a:lnSpc>
              <a:spcAft>
                <a:spcPts val="0"/>
              </a:spcAft>
              <a:defRPr/>
            </a:pPr>
            <a:r>
              <a:rPr lang="ja-JP" altLang="en-US" sz="1800" dirty="0">
                <a:solidFill>
                  <a:schemeClr val="tx1">
                    <a:lumMod val="75000"/>
                    <a:lumOff val="25000"/>
                  </a:schemeClr>
                </a:solidFill>
                <a:latin typeface="+mn-ea"/>
                <a:ea typeface="+mn-ea"/>
              </a:rPr>
              <a:t>リスクを低減するために必要な安全教育</a:t>
            </a:r>
          </a:p>
        </p:txBody>
      </p:sp>
    </p:spTree>
    <p:extLst>
      <p:ext uri="{BB962C8B-B14F-4D97-AF65-F5344CB8AC3E}">
        <p14:creationId xmlns:p14="http://schemas.microsoft.com/office/powerpoint/2010/main" val="1840795407"/>
      </p:ext>
    </p:extLst>
  </p:cSld>
  <p:clrMapOvr>
    <a:masterClrMapping/>
  </p:clrMapOvr>
  <mc:AlternateContent xmlns:mc="http://schemas.openxmlformats.org/markup-compatibility/2006" xmlns:p14="http://schemas.microsoft.com/office/powerpoint/2010/main">
    <mc:Choice Requires="p14">
      <p:transition spd="slow" p14:dur="2000" advTm="5284"/>
    </mc:Choice>
    <mc:Fallback xmlns="">
      <p:transition spd="slow" advTm="52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8" fill="hold"/>
                                        <p:tgtEl>
                                          <p:spTgt spid="4"/>
                                        </p:tgtEl>
                                      </p:cBhvr>
                                    </p:cmd>
                                  </p:childTnLst>
                                </p:cTn>
                              </p:par>
                              <p:par>
                                <p:cTn id="7" presetID="17" presetClass="entr" presetSubtype="8" fill="hold" grpId="0" nodeType="withEffect">
                                  <p:stCondLst>
                                    <p:cond delay="100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ppt_x</p:attrName>
                                        </p:attrNameLst>
                                      </p:cBhvr>
                                      <p:tavLst>
                                        <p:tav tm="0">
                                          <p:val>
                                            <p:strVal val="#ppt_x-#ppt_w/2"/>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par>
                                <p:cTn id="13" presetID="9" presetClass="emph" presetSubtype="0" grpId="0" nodeType="withEffect">
                                  <p:stCondLst>
                                    <p:cond delay="1000"/>
                                  </p:stCondLst>
                                  <p:childTnLst>
                                    <p:set>
                                      <p:cBhvr>
                                        <p:cTn id="14" dur="indefinite"/>
                                        <p:tgtEl>
                                          <p:spTgt spid="13"/>
                                        </p:tgtEl>
                                        <p:attrNameLst>
                                          <p:attrName>style.opacity</p:attrName>
                                        </p:attrNameLst>
                                      </p:cBhvr>
                                      <p:to>
                                        <p:strVal val="0.5"/>
                                      </p:to>
                                    </p:set>
                                    <p:animEffect filter="image" prLst="opacity: 0.5">
                                      <p:cBhvr rctx="IE">
                                        <p:cTn id="15" dur="indefinite"/>
                                        <p:tgtEl>
                                          <p:spTgt spid="13"/>
                                        </p:tgtEl>
                                      </p:cBhvr>
                                    </p:animEffect>
                                  </p:childTnLst>
                                </p:cTn>
                              </p:par>
                              <p:par>
                                <p:cTn id="16" presetID="9" presetClass="emph" presetSubtype="0" grpId="0" nodeType="withEffect">
                                  <p:stCondLst>
                                    <p:cond delay="1000"/>
                                  </p:stCondLst>
                                  <p:childTnLst>
                                    <p:set>
                                      <p:cBhvr>
                                        <p:cTn id="17" dur="indefinite"/>
                                        <p:tgtEl>
                                          <p:spTgt spid="28"/>
                                        </p:tgtEl>
                                        <p:attrNameLst>
                                          <p:attrName>style.opacity</p:attrName>
                                        </p:attrNameLst>
                                      </p:cBhvr>
                                      <p:to>
                                        <p:strVal val="0.5"/>
                                      </p:to>
                                    </p:set>
                                    <p:animEffect filter="image" prLst="opacity: 0.5">
                                      <p:cBhvr rctx="IE">
                                        <p:cTn id="18" dur="indefinite"/>
                                        <p:tgtEl>
                                          <p:spTgt spid="28"/>
                                        </p:tgtEl>
                                      </p:cBhvr>
                                    </p:animEffect>
                                  </p:childTnLst>
                                </p:cTn>
                              </p:par>
                              <p:par>
                                <p:cTn id="19" presetID="9" presetClass="emph" presetSubtype="0" grpId="0" nodeType="withEffect">
                                  <p:stCondLst>
                                    <p:cond delay="1000"/>
                                  </p:stCondLst>
                                  <p:childTnLst>
                                    <p:set>
                                      <p:cBhvr>
                                        <p:cTn id="20" dur="indefinite"/>
                                        <p:tgtEl>
                                          <p:spTgt spid="19"/>
                                        </p:tgtEl>
                                        <p:attrNameLst>
                                          <p:attrName>style.opacity</p:attrName>
                                        </p:attrNameLst>
                                      </p:cBhvr>
                                      <p:to>
                                        <p:strVal val="0.5"/>
                                      </p:to>
                                    </p:set>
                                    <p:animEffect filter="image" prLst="opacity: 0.5">
                                      <p:cBhvr rctx="IE">
                                        <p:cTn id="21" dur="indefinite"/>
                                        <p:tgtEl>
                                          <p:spTgt spid="19"/>
                                        </p:tgtEl>
                                      </p:cBhvr>
                                    </p:animEffect>
                                  </p:childTnLst>
                                </p:cTn>
                              </p:par>
                              <p:par>
                                <p:cTn id="22" presetID="9" presetClass="emph" presetSubtype="0" grpId="0" nodeType="withEffect">
                                  <p:stCondLst>
                                    <p:cond delay="1000"/>
                                  </p:stCondLst>
                                  <p:childTnLst>
                                    <p:set>
                                      <p:cBhvr>
                                        <p:cTn id="23" dur="indefinite"/>
                                        <p:tgtEl>
                                          <p:spTgt spid="24"/>
                                        </p:tgtEl>
                                        <p:attrNameLst>
                                          <p:attrName>style.opacity</p:attrName>
                                        </p:attrNameLst>
                                      </p:cBhvr>
                                      <p:to>
                                        <p:strVal val="0.5"/>
                                      </p:to>
                                    </p:set>
                                    <p:animEffect filter="image" prLst="opacity: 0.5">
                                      <p:cBhvr rctx="IE">
                                        <p:cTn id="24" dur="indefinite"/>
                                        <p:tgtEl>
                                          <p:spTgt spid="24"/>
                                        </p:tgtEl>
                                      </p:cBhvr>
                                    </p:animEffect>
                                  </p:childTnLst>
                                </p:cTn>
                              </p:par>
                            </p:childTnLst>
                          </p:cTn>
                        </p:par>
                        <p:par>
                          <p:cTn id="25" fill="hold">
                            <p:stCondLst>
                              <p:cond delay="3528"/>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8" grpId="0" animBg="1"/>
      <p:bldP spid="13" grpId="0"/>
      <p:bldP spid="19" grpId="0"/>
      <p:bldP spid="24" grpId="0"/>
      <p:bldP spid="28" grpId="0"/>
      <p:bldP spid="26" grpId="0" animBg="1"/>
    </p:bldLst>
  </p:timing>
  <p:extLst>
    <p:ext uri="{E180D4A7-C9FB-4DFB-919C-405C955672EB}">
      <p14:showEvtLst xmlns:p14="http://schemas.microsoft.com/office/powerpoint/2010/main">
        <p14:playEvt time="29" objId="3"/>
        <p14:stopEvt time="4406" objId="3"/>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CC1DB433-6677-8747-91AD-FB242699FBB2}"/>
              </a:ext>
            </a:extLst>
          </p:cNvPr>
          <p:cNvSpPr>
            <a:spLocks noGrp="1"/>
          </p:cNvSpPr>
          <p:nvPr>
            <p:ph type="body" orient="vert" sz="quarter" idx="10"/>
          </p:nvPr>
        </p:nvSpPr>
        <p:spPr/>
        <p:txBody>
          <a:bodyPr>
            <a:normAutofit/>
          </a:bodyPr>
          <a:lstStyle/>
          <a:p>
            <a:r>
              <a:rPr kumimoji="1" lang="en-US" altLang="ja-JP" sz="4400" b="1" dirty="0">
                <a:solidFill>
                  <a:schemeClr val="accent4"/>
                </a:solidFill>
              </a:rPr>
              <a:t>❷</a:t>
            </a:r>
            <a:endParaRPr kumimoji="1" lang="ja-JP" altLang="en-US" sz="4400" b="1">
              <a:solidFill>
                <a:schemeClr val="accent4"/>
              </a:solidFill>
            </a:endParaRP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lstStyle/>
          <a:p>
            <a:r>
              <a:rPr lang="ja-JP" altLang="en-US" b="1">
                <a:solidFill>
                  <a:srgbClr val="000000"/>
                </a:solidFill>
              </a:rPr>
              <a:t>飲酒</a:t>
            </a:r>
            <a:r>
              <a:rPr lang="ja-JP" altLang="en-US" b="1" dirty="0">
                <a:solidFill>
                  <a:srgbClr val="000000"/>
                </a:solidFill>
              </a:rPr>
              <a:t>について</a:t>
            </a:r>
            <a:endParaRPr kumimoji="1" lang="ja-JP" altLang="en-US" dirty="0"/>
          </a:p>
        </p:txBody>
      </p:sp>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sz="quarter" idx="12"/>
          </p:nvPr>
        </p:nvSpPr>
        <p:spPr>
          <a:xfrm>
            <a:off x="468000" y="1080000"/>
            <a:ext cx="8424480" cy="1415772"/>
          </a:xfrm>
        </p:spPr>
        <p:txBody>
          <a:bodyPr wrap="square">
            <a:spAutoFit/>
          </a:bodyPr>
          <a:lstStyle/>
          <a:p>
            <a:pPr>
              <a:lnSpc>
                <a:spcPct val="100000"/>
              </a:lnSpc>
              <a:buClr>
                <a:schemeClr val="accent4"/>
              </a:buClr>
            </a:pPr>
            <a:r>
              <a:rPr lang="ja-JP" altLang="en-US">
                <a:solidFill>
                  <a:srgbClr val="000000"/>
                </a:solidFill>
                <a:latin typeface="+mn-ea"/>
                <a:ea typeface="+mn-ea"/>
              </a:rPr>
              <a:t>二十歳</a:t>
            </a:r>
            <a:r>
              <a:rPr lang="ja-JP" altLang="en-US" dirty="0">
                <a:solidFill>
                  <a:srgbClr val="000000"/>
                </a:solidFill>
                <a:latin typeface="+mn-ea"/>
                <a:ea typeface="+mn-ea"/>
              </a:rPr>
              <a:t>未満の飲酒は法律違反である。</a:t>
            </a:r>
          </a:p>
          <a:p>
            <a:pPr>
              <a:lnSpc>
                <a:spcPct val="100000"/>
              </a:lnSpc>
              <a:buClr>
                <a:schemeClr val="accent4"/>
              </a:buClr>
            </a:pPr>
            <a:r>
              <a:rPr lang="ja-JP" altLang="en-US">
                <a:solidFill>
                  <a:srgbClr val="000000"/>
                </a:solidFill>
                <a:latin typeface="+mn-ea"/>
                <a:ea typeface="+mn-ea"/>
              </a:rPr>
              <a:t>本学</a:t>
            </a:r>
            <a:r>
              <a:rPr lang="ja-JP" altLang="en-US" dirty="0">
                <a:solidFill>
                  <a:srgbClr val="000000"/>
                </a:solidFill>
                <a:latin typeface="+mn-ea"/>
                <a:ea typeface="+mn-ea"/>
              </a:rPr>
              <a:t>ではアルコール強要を禁止している。</a:t>
            </a:r>
          </a:p>
          <a:p>
            <a:pPr>
              <a:lnSpc>
                <a:spcPct val="100000"/>
              </a:lnSpc>
              <a:buClr>
                <a:schemeClr val="accent4"/>
              </a:buClr>
            </a:pPr>
            <a:r>
              <a:rPr lang="ja-JP" altLang="en-US">
                <a:solidFill>
                  <a:srgbClr val="000000"/>
                </a:solidFill>
                <a:latin typeface="+mn-ea"/>
                <a:ea typeface="+mn-ea"/>
              </a:rPr>
              <a:t>緊急</a:t>
            </a:r>
            <a:r>
              <a:rPr lang="ja-JP" altLang="en-US" dirty="0">
                <a:solidFill>
                  <a:srgbClr val="000000"/>
                </a:solidFill>
                <a:latin typeface="+mn-ea"/>
                <a:ea typeface="+mn-ea"/>
              </a:rPr>
              <a:t>事態が起きた場合は躊躇せずに救急搬送を依頼する</a:t>
            </a:r>
            <a:r>
              <a:rPr lang="ja-JP" altLang="en-US" sz="2000" dirty="0">
                <a:solidFill>
                  <a:srgbClr val="000000"/>
                </a:solidFill>
                <a:latin typeface="+mn-ea"/>
                <a:ea typeface="+mn-ea"/>
              </a:rPr>
              <a:t>。</a:t>
            </a:r>
            <a:endParaRPr kumimoji="1" lang="ja-JP" altLang="en-US" sz="2000" dirty="0">
              <a:latin typeface="+mn-ea"/>
              <a:ea typeface="+mn-ea"/>
            </a:endParaRPr>
          </a:p>
        </p:txBody>
      </p:sp>
      <p:sp>
        <p:nvSpPr>
          <p:cNvPr id="9" name="テキスト プレースホルダー 26">
            <a:extLst>
              <a:ext uri="{FF2B5EF4-FFF2-40B4-BE49-F238E27FC236}">
                <a16:creationId xmlns:a16="http://schemas.microsoft.com/office/drawing/2014/main" id="{028C2242-5216-F74A-9E26-1225A4DC46CE}"/>
              </a:ext>
            </a:extLst>
          </p:cNvPr>
          <p:cNvSpPr txBox="1">
            <a:spLocks/>
          </p:cNvSpPr>
          <p:nvPr/>
        </p:nvSpPr>
        <p:spPr>
          <a:xfrm>
            <a:off x="7956000" y="0"/>
            <a:ext cx="1188000" cy="726976"/>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44-</a:t>
            </a:r>
          </a:p>
          <a:p>
            <a:pPr fontAlgn="auto">
              <a:spcBef>
                <a:spcPts val="0"/>
              </a:spcBef>
              <a:spcAft>
                <a:spcPts val="0"/>
              </a:spcAft>
            </a:pPr>
            <a:r>
              <a:rPr lang="en-US" altLang="ja-JP" dirty="0"/>
              <a:t>   </a:t>
            </a:r>
            <a:r>
              <a:rPr lang="en-US" altLang="ja-JP" sz="2800" dirty="0"/>
              <a:t>45</a:t>
            </a:r>
            <a:endParaRPr lang="ja-JP" altLang="en-US" sz="2800"/>
          </a:p>
        </p:txBody>
      </p:sp>
      <p:pic>
        <p:nvPicPr>
          <p:cNvPr id="17" name="図 16">
            <a:extLst>
              <a:ext uri="{FF2B5EF4-FFF2-40B4-BE49-F238E27FC236}">
                <a16:creationId xmlns:a16="http://schemas.microsoft.com/office/drawing/2014/main" id="{8BB7F13F-7801-FD48-8059-4182D68390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247" y="2837931"/>
            <a:ext cx="4089400" cy="3721100"/>
          </a:xfrm>
          <a:prstGeom prst="rect">
            <a:avLst/>
          </a:prstGeom>
        </p:spPr>
      </p:pic>
      <p:pic>
        <p:nvPicPr>
          <p:cNvPr id="19" name="図 18" descr="文字の書かれた紙&#10;&#10;自動的に生成された説明">
            <a:extLst>
              <a:ext uri="{FF2B5EF4-FFF2-40B4-BE49-F238E27FC236}">
                <a16:creationId xmlns:a16="http://schemas.microsoft.com/office/drawing/2014/main" id="{9AB1F17F-3D23-2F4E-858D-74B86662A9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2008" y="2596706"/>
            <a:ext cx="2632290" cy="3721101"/>
          </a:xfrm>
          <a:prstGeom prst="rect">
            <a:avLst/>
          </a:prstGeom>
        </p:spPr>
      </p:pic>
      <p:pic>
        <p:nvPicPr>
          <p:cNvPr id="8" name="図 7" descr="挿絵, 時計 が含まれている画像&#10;&#10;自動的に生成された説明">
            <a:extLst>
              <a:ext uri="{FF2B5EF4-FFF2-40B4-BE49-F238E27FC236}">
                <a16:creationId xmlns:a16="http://schemas.microsoft.com/office/drawing/2014/main" id="{7BC80D50-A1BA-174E-9C57-711F4145CC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5475" y="3125208"/>
            <a:ext cx="1872208" cy="1872208"/>
          </a:xfrm>
          <a:prstGeom prst="rect">
            <a:avLst/>
          </a:prstGeom>
        </p:spPr>
      </p:pic>
      <p:sp>
        <p:nvSpPr>
          <p:cNvPr id="16" name="テキスト ボックス 15">
            <a:extLst>
              <a:ext uri="{FF2B5EF4-FFF2-40B4-BE49-F238E27FC236}">
                <a16:creationId xmlns:a16="http://schemas.microsoft.com/office/drawing/2014/main" id="{E22F4CCE-2E4C-0149-8D78-064647F72467}"/>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2632980010"/>
      </p:ext>
    </p:extLst>
  </p:cSld>
  <p:clrMapOvr>
    <a:masterClrMapping/>
  </p:clrMapOvr>
  <mc:AlternateContent xmlns:mc="http://schemas.openxmlformats.org/markup-compatibility/2006" xmlns:p14="http://schemas.microsoft.com/office/powerpoint/2010/main">
    <mc:Choice Requires="p14">
      <p:transition spd="slow" p14:dur="2000" advTm="71249"/>
    </mc:Choice>
    <mc:Fallback xmlns="">
      <p:transition spd="slow" advTm="71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4">
                                            <p:txEl>
                                              <p:pRg st="0" end="0"/>
                                            </p:txEl>
                                          </p:spTgt>
                                        </p:tgtEl>
                                        <p:attrNameLst>
                                          <p:attrName>style.opacity</p:attrName>
                                        </p:attrNameLst>
                                      </p:cBhvr>
                                      <p:to>
                                        <p:strVal val="0.25"/>
                                      </p:to>
                                    </p:set>
                                    <p:animEffect filter="image" prLst="opacity: 0.25">
                                      <p:cBhvr rctx="IE">
                                        <p:cTn id="7" dur="indefinite"/>
                                        <p:tgtEl>
                                          <p:spTgt spid="4">
                                            <p:txEl>
                                              <p:pRg st="0" end="0"/>
                                            </p:txEl>
                                          </p:spTgt>
                                        </p:tgtEl>
                                      </p:cBhvr>
                                    </p:animEffect>
                                  </p:childTnLst>
                                </p:cTn>
                              </p:par>
                              <p:par>
                                <p:cTn id="8" presetID="9" presetClass="emph" presetSubtype="0" nodeType="withEffect">
                                  <p:stCondLst>
                                    <p:cond delay="0"/>
                                  </p:stCondLst>
                                  <p:childTnLst>
                                    <p:set>
                                      <p:cBhvr>
                                        <p:cTn id="9" dur="indefinite"/>
                                        <p:tgtEl>
                                          <p:spTgt spid="4">
                                            <p:txEl>
                                              <p:pRg st="1" end="1"/>
                                            </p:txEl>
                                          </p:spTgt>
                                        </p:tgtEl>
                                        <p:attrNameLst>
                                          <p:attrName>style.opacity</p:attrName>
                                        </p:attrNameLst>
                                      </p:cBhvr>
                                      <p:to>
                                        <p:strVal val="0.25"/>
                                      </p:to>
                                    </p:set>
                                    <p:animEffect filter="image" prLst="opacity: 0.25">
                                      <p:cBhvr rctx="IE">
                                        <p:cTn id="10" dur="indefinite"/>
                                        <p:tgtEl>
                                          <p:spTgt spid="4">
                                            <p:txEl>
                                              <p:pRg st="1" end="1"/>
                                            </p:txEl>
                                          </p:spTgt>
                                        </p:tgtEl>
                                      </p:cBhvr>
                                    </p:animEffect>
                                  </p:childTnLst>
                                </p:cTn>
                              </p:par>
                              <p:par>
                                <p:cTn id="11" presetID="9" presetClass="emph" presetSubtype="0" nodeType="withEffect">
                                  <p:stCondLst>
                                    <p:cond delay="0"/>
                                  </p:stCondLst>
                                  <p:childTnLst>
                                    <p:set>
                                      <p:cBhvr>
                                        <p:cTn id="12" dur="indefinite"/>
                                        <p:tgtEl>
                                          <p:spTgt spid="4">
                                            <p:txEl>
                                              <p:pRg st="2" end="2"/>
                                            </p:txEl>
                                          </p:spTgt>
                                        </p:tgtEl>
                                        <p:attrNameLst>
                                          <p:attrName>style.opacity</p:attrName>
                                        </p:attrNameLst>
                                      </p:cBhvr>
                                      <p:to>
                                        <p:strVal val="0.25"/>
                                      </p:to>
                                    </p:set>
                                    <p:animEffect filter="image" prLst="opacity: 0.25">
                                      <p:cBhvr rctx="IE">
                                        <p:cTn id="13" dur="indefinite"/>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4">
                                            <p:txEl>
                                              <p:pRg st="0" end="0"/>
                                            </p:txEl>
                                          </p:spTgt>
                                        </p:tgtEl>
                                        <p:attrNameLst>
                                          <p:attrName>style.opacity</p:attrName>
                                        </p:attrNameLst>
                                      </p:cBhvr>
                                      <p:to>
                                        <p:strVal val="0.75"/>
                                      </p:to>
                                    </p:set>
                                    <p:animEffect filter="image" prLst="opacity: 0.75">
                                      <p:cBhvr rctx="IE">
                                        <p:cTn id="18" dur="indefinite"/>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4">
                                            <p:txEl>
                                              <p:pRg st="1" end="1"/>
                                            </p:txEl>
                                          </p:spTgt>
                                        </p:tgtEl>
                                        <p:attrNameLst>
                                          <p:attrName>style.opacity</p:attrName>
                                        </p:attrNameLst>
                                      </p:cBhvr>
                                      <p:to>
                                        <p:strVal val="0.75"/>
                                      </p:to>
                                    </p:set>
                                    <p:animEffect filter="image" prLst="opacity: 0.75">
                                      <p:cBhvr rctx="IE">
                                        <p:cTn id="23" dur="indefinite"/>
                                        <p:tgtEl>
                                          <p:spTgt spid="4">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mph" presetSubtype="0" nodeType="clickEffect">
                                  <p:stCondLst>
                                    <p:cond delay="0"/>
                                  </p:stCondLst>
                                  <p:childTnLst>
                                    <p:set>
                                      <p:cBhvr>
                                        <p:cTn id="33" dur="indefinite"/>
                                        <p:tgtEl>
                                          <p:spTgt spid="4">
                                            <p:txEl>
                                              <p:pRg st="2" end="2"/>
                                            </p:txEl>
                                          </p:spTgt>
                                        </p:tgtEl>
                                        <p:attrNameLst>
                                          <p:attrName>style.opacity</p:attrName>
                                        </p:attrNameLst>
                                      </p:cBhvr>
                                      <p:to>
                                        <p:strVal val="0.75"/>
                                      </p:to>
                                    </p:set>
                                    <p:animEffect filter="image" prLst="opacity: 0.75">
                                      <p:cBhvr rctx="IE">
                                        <p:cTn id="34" dur="indefinite"/>
                                        <p:tgtEl>
                                          <p:spTgt spid="4">
                                            <p:txEl>
                                              <p:pRg st="2" end="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extLst>
    <p:ext uri="{E180D4A7-C9FB-4DFB-919C-405C955672EB}">
      <p14:showEvtLst xmlns:p14="http://schemas.microsoft.com/office/powerpoint/2010/main">
        <p14:playEvt time="30" objId="3"/>
        <p14:playEvt time="3395" objId="11"/>
        <p14:stopEvt time="3537" objId="3"/>
        <p14:playEvt time="7414" objId="13"/>
        <p14:stopEvt time="7581" objId="11"/>
        <p14:playEvt time="25070" objId="14"/>
        <p14:stopEvt time="25191" objId="13"/>
        <p14:playEvt time="30039" objId="15"/>
        <p14:stopEvt time="30184" objId="14"/>
        <p14:stopEvt time="70694" objId="15"/>
      </p14:showEvt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プレースホルダー 18">
            <a:extLst>
              <a:ext uri="{FF2B5EF4-FFF2-40B4-BE49-F238E27FC236}">
                <a16:creationId xmlns:a16="http://schemas.microsoft.com/office/drawing/2014/main" id="{5CD69BC2-BE3F-7748-9CDA-517EB6B39F05}"/>
              </a:ext>
            </a:extLst>
          </p:cNvPr>
          <p:cNvSpPr>
            <a:spLocks noGrp="1"/>
          </p:cNvSpPr>
          <p:nvPr>
            <p:ph type="body" orient="vert" sz="quarter" idx="10"/>
          </p:nvPr>
        </p:nvSpPr>
        <p:spPr/>
        <p:txBody>
          <a:bodyPr>
            <a:normAutofit/>
          </a:bodyPr>
          <a:lstStyle/>
          <a:p>
            <a:r>
              <a:rPr lang="en-US" altLang="ja-JP" dirty="0"/>
              <a:t>❸</a:t>
            </a:r>
            <a:endParaRPr lang="ja-JP" altLang="en-US"/>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lstStyle/>
          <a:p>
            <a:r>
              <a:rPr kumimoji="1" lang="ja-JP" altLang="en-US">
                <a:solidFill>
                  <a:srgbClr val="000000"/>
                </a:solidFill>
              </a:rPr>
              <a:t>受動喫煙防止</a:t>
            </a:r>
            <a:endParaRPr kumimoji="1" lang="ja-JP" altLang="en-US" dirty="0"/>
          </a:p>
        </p:txBody>
      </p:sp>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sz="quarter" idx="12"/>
          </p:nvPr>
        </p:nvSpPr>
        <p:spPr>
          <a:xfrm>
            <a:off x="468000" y="1080000"/>
            <a:ext cx="8208057" cy="892552"/>
          </a:xfrm>
        </p:spPr>
        <p:txBody>
          <a:bodyPr>
            <a:spAutoFit/>
          </a:bodyPr>
          <a:lstStyle/>
          <a:p>
            <a:pPr marL="355600" indent="-347663">
              <a:lnSpc>
                <a:spcPct val="100000"/>
              </a:lnSpc>
              <a:buClr>
                <a:schemeClr val="accent4"/>
              </a:buClr>
            </a:pPr>
            <a:r>
              <a:rPr lang="ja-JP" altLang="en-US">
                <a:solidFill>
                  <a:srgbClr val="000000"/>
                </a:solidFill>
                <a:latin typeface="+mn-ea"/>
                <a:ea typeface="+mn-ea"/>
              </a:rPr>
              <a:t>受動喫煙防止は強化されている。</a:t>
            </a:r>
          </a:p>
          <a:p>
            <a:pPr marL="355600" indent="-347663">
              <a:lnSpc>
                <a:spcPct val="100000"/>
              </a:lnSpc>
              <a:buClr>
                <a:schemeClr val="accent4"/>
              </a:buClr>
            </a:pPr>
            <a:r>
              <a:rPr lang="ja-JP" altLang="en-US">
                <a:solidFill>
                  <a:srgbClr val="000000"/>
                </a:solidFill>
                <a:latin typeface="+mn-ea"/>
                <a:ea typeface="+mn-ea"/>
              </a:rPr>
              <a:t>禁煙、完全な分煙が大切である。</a:t>
            </a:r>
            <a:endParaRPr lang="ja-JP" altLang="en-US" kern="0" dirty="0">
              <a:latin typeface="+mn-ea"/>
              <a:ea typeface="+mn-ea"/>
            </a:endParaRPr>
          </a:p>
        </p:txBody>
      </p:sp>
      <p:sp>
        <p:nvSpPr>
          <p:cNvPr id="8" name="縦書きテキスト プレースホルダー 2">
            <a:extLst>
              <a:ext uri="{FF2B5EF4-FFF2-40B4-BE49-F238E27FC236}">
                <a16:creationId xmlns:a16="http://schemas.microsoft.com/office/drawing/2014/main" id="{CF68CF73-F130-2447-A3A4-72DF7971CDF6}"/>
              </a:ext>
            </a:extLst>
          </p:cNvPr>
          <p:cNvSpPr txBox="1">
            <a:spLocks/>
          </p:cNvSpPr>
          <p:nvPr/>
        </p:nvSpPr>
        <p:spPr>
          <a:xfrm>
            <a:off x="7956000" y="0"/>
            <a:ext cx="1188000" cy="755759"/>
          </a:xfrm>
          <a:prstGeom prst="rect">
            <a:avLst/>
          </a:prstGeom>
        </p:spPr>
        <p:txBody>
          <a:bodyPr lIns="108000" tIns="288000" rIns="108000" anchor="ctr" anchorCtr="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sz="2400" b="1" dirty="0">
                <a:solidFill>
                  <a:schemeClr val="bg1"/>
                </a:solidFill>
              </a:rPr>
              <a:t>p.</a:t>
            </a:r>
            <a:r>
              <a:rPr lang="en-US" altLang="ja-JP" b="1" dirty="0">
                <a:solidFill>
                  <a:schemeClr val="bg1"/>
                </a:solidFill>
              </a:rPr>
              <a:t>46</a:t>
            </a:r>
            <a:endParaRPr lang="ja-JP" altLang="en-US" b="1">
              <a:solidFill>
                <a:schemeClr val="bg1"/>
              </a:solidFill>
            </a:endParaRPr>
          </a:p>
        </p:txBody>
      </p:sp>
      <p:pic>
        <p:nvPicPr>
          <p:cNvPr id="7" name="図 6" descr="歩道に標識が立っている&#10;&#10;自動的に生成された説明">
            <a:extLst>
              <a:ext uri="{FF2B5EF4-FFF2-40B4-BE49-F238E27FC236}">
                <a16:creationId xmlns:a16="http://schemas.microsoft.com/office/drawing/2014/main" id="{96EA8CEB-2555-2C4B-8F22-9685EB2AB7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2407" y="2296264"/>
            <a:ext cx="4999186" cy="3761445"/>
          </a:xfrm>
          <a:prstGeom prst="rect">
            <a:avLst/>
          </a:prstGeom>
        </p:spPr>
      </p:pic>
      <p:sp>
        <p:nvSpPr>
          <p:cNvPr id="13" name="テキスト ボックス 12">
            <a:extLst>
              <a:ext uri="{FF2B5EF4-FFF2-40B4-BE49-F238E27FC236}">
                <a16:creationId xmlns:a16="http://schemas.microsoft.com/office/drawing/2014/main" id="{9C9950FF-41B7-4A41-B740-AC56A767AEF1}"/>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2964360468"/>
      </p:ext>
    </p:extLst>
  </p:cSld>
  <p:clrMapOvr>
    <a:masterClrMapping/>
  </p:clrMapOvr>
  <mc:AlternateContent xmlns:mc="http://schemas.openxmlformats.org/markup-compatibility/2006" xmlns:p14="http://schemas.microsoft.com/office/powerpoint/2010/main">
    <mc:Choice Requires="p14">
      <p:transition spd="slow" p14:dur="2000" advTm="23057"/>
    </mc:Choice>
    <mc:Fallback xmlns="">
      <p:transition spd="slow" advTm="23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4">
                                            <p:txEl>
                                              <p:pRg st="0" end="0"/>
                                            </p:txEl>
                                          </p:spTgt>
                                        </p:tgtEl>
                                        <p:attrNameLst>
                                          <p:attrName>style.opacity</p:attrName>
                                        </p:attrNameLst>
                                      </p:cBhvr>
                                      <p:to>
                                        <p:strVal val="0.25"/>
                                      </p:to>
                                    </p:set>
                                    <p:animEffect filter="image" prLst="opacity: 0.25">
                                      <p:cBhvr rctx="IE">
                                        <p:cTn id="7" dur="indefinite"/>
                                        <p:tgtEl>
                                          <p:spTgt spid="4">
                                            <p:txEl>
                                              <p:pRg st="0" end="0"/>
                                            </p:txEl>
                                          </p:spTgt>
                                        </p:tgtEl>
                                      </p:cBhvr>
                                    </p:animEffect>
                                  </p:childTnLst>
                                </p:cTn>
                              </p:par>
                              <p:par>
                                <p:cTn id="8" presetID="9" presetClass="emph" presetSubtype="0" nodeType="withEffect">
                                  <p:stCondLst>
                                    <p:cond delay="0"/>
                                  </p:stCondLst>
                                  <p:childTnLst>
                                    <p:set>
                                      <p:cBhvr>
                                        <p:cTn id="9" dur="indefinite"/>
                                        <p:tgtEl>
                                          <p:spTgt spid="4">
                                            <p:txEl>
                                              <p:pRg st="1" end="1"/>
                                            </p:txEl>
                                          </p:spTgt>
                                        </p:tgtEl>
                                        <p:attrNameLst>
                                          <p:attrName>style.opacity</p:attrName>
                                        </p:attrNameLst>
                                      </p:cBhvr>
                                      <p:to>
                                        <p:strVal val="0.25"/>
                                      </p:to>
                                    </p:set>
                                    <p:animEffect filter="image" prLst="opacity: 0.25">
                                      <p:cBhvr rctx="IE">
                                        <p:cTn id="10" dur="indefinite"/>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4">
                                            <p:txEl>
                                              <p:pRg st="0" end="0"/>
                                            </p:txEl>
                                          </p:spTgt>
                                        </p:tgtEl>
                                        <p:attrNameLst>
                                          <p:attrName>style.opacity</p:attrName>
                                        </p:attrNameLst>
                                      </p:cBhvr>
                                      <p:to>
                                        <p:strVal val="0.75"/>
                                      </p:to>
                                    </p:set>
                                    <p:animEffect filter="image" prLst="opacity: 0.75">
                                      <p:cBhvr rctx="IE">
                                        <p:cTn id="15" dur="indefinite"/>
                                        <p:tgtEl>
                                          <p:spTgt spid="4">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4">
                                            <p:txEl>
                                              <p:pRg st="1" end="1"/>
                                            </p:txEl>
                                          </p:spTgt>
                                        </p:tgtEl>
                                        <p:attrNameLst>
                                          <p:attrName>style.opacity</p:attrName>
                                        </p:attrNameLst>
                                      </p:cBhvr>
                                      <p:to>
                                        <p:strVal val="0.75"/>
                                      </p:to>
                                    </p:set>
                                    <p:animEffect filter="image" prLst="opacity: 0.75">
                                      <p:cBhvr rctx="IE">
                                        <p:cTn id="23" dur="indefinite"/>
                                        <p:tgtEl>
                                          <p:spTgt spid="4">
                                            <p:txEl>
                                              <p:pRg st="1" end="1"/>
                                            </p:txEl>
                                          </p:spTgt>
                                        </p:tgtEl>
                                      </p:cBhvr>
                                    </p:animEffect>
                                  </p:childTnLst>
                                </p:cTn>
                              </p:par>
                            </p:childTnLst>
                          </p:cTn>
                        </p:par>
                        <p:par>
                          <p:cTn id="24" fill="hold">
                            <p:stCondLst>
                              <p:cond delay="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extLst>
    <p:ext uri="{E180D4A7-C9FB-4DFB-919C-405C955672EB}">
      <p14:showEvtLst xmlns:p14="http://schemas.microsoft.com/office/powerpoint/2010/main">
        <p14:playEvt time="26" objId="10"/>
        <p14:playEvt time="3995" objId="11"/>
        <p14:stopEvt time="4161" objId="10"/>
        <p14:playEvt time="17098" objId="12"/>
        <p14:stopEvt time="17239" objId="11"/>
        <p14:stopEvt time="21811" objId="12"/>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9">
            <a:extLst>
              <a:ext uri="{FF2B5EF4-FFF2-40B4-BE49-F238E27FC236}">
                <a16:creationId xmlns:a16="http://schemas.microsoft.com/office/drawing/2014/main" id="{306BEF04-34AF-5241-901F-BE8A44B3E4C2}"/>
              </a:ext>
            </a:extLst>
          </p:cNvPr>
          <p:cNvSpPr>
            <a:spLocks noGrp="1"/>
          </p:cNvSpPr>
          <p:nvPr>
            <p:ph type="body" orient="vert" sz="quarter" idx="10"/>
          </p:nvPr>
        </p:nvSpPr>
        <p:spPr/>
        <p:txBody>
          <a:bodyPr>
            <a:normAutofit/>
          </a:bodyPr>
          <a:lstStyle/>
          <a:p>
            <a:r>
              <a:rPr lang="en-US" altLang="ja-JP" dirty="0"/>
              <a:t>❹</a:t>
            </a:r>
            <a:endParaRPr lang="ja-JP" altLang="en-US"/>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lstStyle/>
          <a:p>
            <a:r>
              <a:rPr lang="ja-JP" altLang="en-US">
                <a:solidFill>
                  <a:srgbClr val="000000"/>
                </a:solidFill>
              </a:rPr>
              <a:t>体育活動における安全</a:t>
            </a:r>
            <a:endParaRPr kumimoji="1" lang="ja-JP" altLang="en-US" dirty="0"/>
          </a:p>
        </p:txBody>
      </p:sp>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sz="quarter" idx="12"/>
          </p:nvPr>
        </p:nvSpPr>
        <p:spPr>
          <a:xfrm>
            <a:off x="468001" y="1080000"/>
            <a:ext cx="8064440" cy="1261884"/>
          </a:xfrm>
        </p:spPr>
        <p:txBody>
          <a:bodyPr wrap="square">
            <a:spAutoFit/>
          </a:bodyPr>
          <a:lstStyle/>
          <a:p>
            <a:pPr marL="355600" indent="-355600">
              <a:lnSpc>
                <a:spcPct val="100000"/>
              </a:lnSpc>
              <a:buClr>
                <a:schemeClr val="accent4"/>
              </a:buClr>
            </a:pPr>
            <a:r>
              <a:rPr lang="ja-JP" altLang="en-US">
                <a:solidFill>
                  <a:srgbClr val="000000"/>
                </a:solidFill>
                <a:latin typeface="+mn-ea"/>
              </a:rPr>
              <a:t>体育・スポーツにおける傷害事故の原因に体の不調、準備の不足、ルール違反や粗暴などがある。</a:t>
            </a:r>
          </a:p>
          <a:p>
            <a:pPr marL="355600" indent="-355600">
              <a:lnSpc>
                <a:spcPct val="100000"/>
              </a:lnSpc>
              <a:buClr>
                <a:schemeClr val="accent4"/>
              </a:buClr>
            </a:pPr>
            <a:r>
              <a:rPr lang="ja-JP" altLang="en-US">
                <a:solidFill>
                  <a:srgbClr val="000000"/>
                </a:solidFill>
                <a:latin typeface="+mn-ea"/>
              </a:rPr>
              <a:t>危険覚悟の無謀な行動はしない。</a:t>
            </a:r>
            <a:endParaRPr lang="ja-JP" altLang="en-US" kern="0" dirty="0">
              <a:latin typeface="+mn-ea"/>
            </a:endParaRPr>
          </a:p>
        </p:txBody>
      </p:sp>
      <p:sp>
        <p:nvSpPr>
          <p:cNvPr id="9" name="縦書きテキスト プレースホルダー 2">
            <a:extLst>
              <a:ext uri="{FF2B5EF4-FFF2-40B4-BE49-F238E27FC236}">
                <a16:creationId xmlns:a16="http://schemas.microsoft.com/office/drawing/2014/main" id="{8D2370FB-82B9-1341-BACC-3F452C33D0F8}"/>
              </a:ext>
            </a:extLst>
          </p:cNvPr>
          <p:cNvSpPr txBox="1">
            <a:spLocks/>
          </p:cNvSpPr>
          <p:nvPr/>
        </p:nvSpPr>
        <p:spPr>
          <a:xfrm>
            <a:off x="7956000" y="0"/>
            <a:ext cx="1188000" cy="755759"/>
          </a:xfrm>
          <a:prstGeom prst="rect">
            <a:avLst/>
          </a:prstGeom>
        </p:spPr>
        <p:txBody>
          <a:bodyPr lIns="108000" tIns="288000" rIns="108000" anchor="ctr" anchorCtr="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sz="2400" b="1" dirty="0">
                <a:solidFill>
                  <a:schemeClr val="bg1"/>
                </a:solidFill>
              </a:rPr>
              <a:t>p.</a:t>
            </a:r>
            <a:r>
              <a:rPr lang="en-US" altLang="ja-JP" b="1" dirty="0">
                <a:solidFill>
                  <a:schemeClr val="bg1"/>
                </a:solidFill>
              </a:rPr>
              <a:t>47</a:t>
            </a:r>
            <a:endParaRPr lang="ja-JP" altLang="en-US" b="1">
              <a:solidFill>
                <a:schemeClr val="bg1"/>
              </a:solidFill>
            </a:endParaRPr>
          </a:p>
        </p:txBody>
      </p:sp>
      <p:sp>
        <p:nvSpPr>
          <p:cNvPr id="12" name="テキスト ボックス 11">
            <a:extLst>
              <a:ext uri="{FF2B5EF4-FFF2-40B4-BE49-F238E27FC236}">
                <a16:creationId xmlns:a16="http://schemas.microsoft.com/office/drawing/2014/main" id="{BEDD043D-8703-8C41-8D24-3F8A374CC4F8}"/>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1234815575"/>
      </p:ext>
    </p:extLst>
  </p:cSld>
  <p:clrMapOvr>
    <a:masterClrMapping/>
  </p:clrMapOvr>
  <mc:AlternateContent xmlns:mc="http://schemas.openxmlformats.org/markup-compatibility/2006" xmlns:p14="http://schemas.microsoft.com/office/powerpoint/2010/main">
    <mc:Choice Requires="p14">
      <p:transition spd="slow" p14:dur="2000" advTm="22453"/>
    </mc:Choice>
    <mc:Fallback xmlns="">
      <p:transition spd="slow" advTm="22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4">
                                            <p:txEl>
                                              <p:pRg st="0" end="0"/>
                                            </p:txEl>
                                          </p:spTgt>
                                        </p:tgtEl>
                                        <p:attrNameLst>
                                          <p:attrName>style.opacity</p:attrName>
                                        </p:attrNameLst>
                                      </p:cBhvr>
                                      <p:to>
                                        <p:strVal val="0.25"/>
                                      </p:to>
                                    </p:set>
                                    <p:animEffect filter="image" prLst="opacity: 0.25">
                                      <p:cBhvr rctx="IE">
                                        <p:cTn id="7" dur="indefinite"/>
                                        <p:tgtEl>
                                          <p:spTgt spid="4">
                                            <p:txEl>
                                              <p:pRg st="0" end="0"/>
                                            </p:txEl>
                                          </p:spTgt>
                                        </p:tgtEl>
                                      </p:cBhvr>
                                    </p:animEffect>
                                  </p:childTnLst>
                                </p:cTn>
                              </p:par>
                              <p:par>
                                <p:cTn id="8" presetID="9" presetClass="emph" presetSubtype="0" nodeType="withEffect">
                                  <p:stCondLst>
                                    <p:cond delay="0"/>
                                  </p:stCondLst>
                                  <p:childTnLst>
                                    <p:set>
                                      <p:cBhvr>
                                        <p:cTn id="9" dur="indefinite"/>
                                        <p:tgtEl>
                                          <p:spTgt spid="4">
                                            <p:txEl>
                                              <p:pRg st="1" end="1"/>
                                            </p:txEl>
                                          </p:spTgt>
                                        </p:tgtEl>
                                        <p:attrNameLst>
                                          <p:attrName>style.opacity</p:attrName>
                                        </p:attrNameLst>
                                      </p:cBhvr>
                                      <p:to>
                                        <p:strVal val="0.25"/>
                                      </p:to>
                                    </p:set>
                                    <p:animEffect filter="image" prLst="opacity: 0.25">
                                      <p:cBhvr rctx="IE">
                                        <p:cTn id="10" dur="indefinite"/>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4">
                                            <p:txEl>
                                              <p:pRg st="0" end="0"/>
                                            </p:txEl>
                                          </p:spTgt>
                                        </p:tgtEl>
                                        <p:attrNameLst>
                                          <p:attrName>style.opacity</p:attrName>
                                        </p:attrNameLst>
                                      </p:cBhvr>
                                      <p:to>
                                        <p:strVal val="0.75"/>
                                      </p:to>
                                    </p:set>
                                    <p:animEffect filter="image" prLst="opacity: 0.75">
                                      <p:cBhvr rctx="IE">
                                        <p:cTn id="15" dur="indefinite"/>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p:cTn id="19" dur="indefinite"/>
                                        <p:tgtEl>
                                          <p:spTgt spid="4">
                                            <p:txEl>
                                              <p:pRg st="1" end="1"/>
                                            </p:txEl>
                                          </p:spTgt>
                                        </p:tgtEl>
                                        <p:attrNameLst>
                                          <p:attrName>style.opacity</p:attrName>
                                        </p:attrNameLst>
                                      </p:cBhvr>
                                      <p:to>
                                        <p:strVal val="0.75"/>
                                      </p:to>
                                    </p:set>
                                    <p:animEffect filter="image" prLst="opacity: 0.75">
                                      <p:cBhvr rctx="IE">
                                        <p:cTn id="20" dur="indefinite"/>
                                        <p:tgtEl>
                                          <p:spTgt spid="4">
                                            <p:txEl>
                                              <p:pRg st="1" end="1"/>
                                            </p:txEl>
                                          </p:spTgt>
                                        </p:tgtEl>
                                      </p:cBhvr>
                                    </p:animEffect>
                                  </p:childTnLst>
                                </p:cTn>
                              </p:par>
                            </p:childTnLst>
                          </p:cTn>
                        </p:par>
                        <p:par>
                          <p:cTn id="21" fill="hold">
                            <p:stCondLst>
                              <p:cond delay="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p:ext uri="{E180D4A7-C9FB-4DFB-919C-405C955672EB}">
      <p14:showEvtLst xmlns:p14="http://schemas.microsoft.com/office/powerpoint/2010/main">
        <p14:playEvt time="26" objId="3"/>
        <p14:playEvt time="4683" objId="5"/>
        <p14:stopEvt time="4851" objId="3"/>
        <p14:playEvt time="16490" objId="7"/>
        <p14:stopEvt time="16634" objId="5"/>
        <p14:stopEvt time="21662" objId="7"/>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7">
            <a:extLst>
              <a:ext uri="{FF2B5EF4-FFF2-40B4-BE49-F238E27FC236}">
                <a16:creationId xmlns:a16="http://schemas.microsoft.com/office/drawing/2014/main" id="{9A9F3FAB-5692-C743-97A6-787A17E58AFB}"/>
              </a:ext>
            </a:extLst>
          </p:cNvPr>
          <p:cNvSpPr>
            <a:spLocks noGrp="1"/>
          </p:cNvSpPr>
          <p:nvPr>
            <p:ph type="body" orient="vert" sz="quarter" idx="10"/>
          </p:nvPr>
        </p:nvSpPr>
        <p:spPr/>
        <p:txBody>
          <a:bodyPr>
            <a:normAutofit/>
          </a:bodyPr>
          <a:lstStyle/>
          <a:p>
            <a:r>
              <a:rPr kumimoji="1" lang="en-US" altLang="ja-JP" sz="4400" b="1" dirty="0">
                <a:solidFill>
                  <a:schemeClr val="accent4"/>
                </a:solidFill>
              </a:rPr>
              <a:t>❺</a:t>
            </a:r>
            <a:endParaRPr kumimoji="1" lang="ja-JP" altLang="en-US" sz="4400" b="1">
              <a:solidFill>
                <a:schemeClr val="accent4"/>
              </a:solidFill>
            </a:endParaRP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lstStyle/>
          <a:p>
            <a:r>
              <a:rPr lang="ja-JP" altLang="en-US" b="1">
                <a:solidFill>
                  <a:srgbClr val="000000"/>
                </a:solidFill>
              </a:rPr>
              <a:t>疲労</a:t>
            </a:r>
            <a:endParaRPr kumimoji="1" lang="ja-JP" altLang="en-US" dirty="0"/>
          </a:p>
        </p:txBody>
      </p:sp>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sz="quarter" idx="12"/>
          </p:nvPr>
        </p:nvSpPr>
        <p:spPr>
          <a:xfrm>
            <a:off x="468000" y="1080000"/>
            <a:ext cx="8208057" cy="2462213"/>
          </a:xfrm>
        </p:spPr>
        <p:txBody>
          <a:bodyPr>
            <a:spAutoFit/>
          </a:bodyPr>
          <a:lstStyle/>
          <a:p>
            <a:pPr>
              <a:lnSpc>
                <a:spcPct val="100000"/>
              </a:lnSpc>
              <a:buClr>
                <a:schemeClr val="accent4"/>
              </a:buClr>
            </a:pPr>
            <a:r>
              <a:rPr lang="ja-JP" altLang="en-US">
                <a:solidFill>
                  <a:srgbClr val="000000"/>
                </a:solidFill>
              </a:rPr>
              <a:t>疲労</a:t>
            </a:r>
            <a:r>
              <a:rPr lang="ja-JP" altLang="en-US" dirty="0">
                <a:solidFill>
                  <a:srgbClr val="000000"/>
                </a:solidFill>
              </a:rPr>
              <a:t>により作業ミスの増加などが現れる。</a:t>
            </a:r>
          </a:p>
          <a:p>
            <a:pPr>
              <a:lnSpc>
                <a:spcPct val="100000"/>
              </a:lnSpc>
              <a:buClr>
                <a:schemeClr val="accent4"/>
              </a:buClr>
            </a:pPr>
            <a:r>
              <a:rPr lang="ja-JP" altLang="en-US">
                <a:solidFill>
                  <a:srgbClr val="000000"/>
                </a:solidFill>
              </a:rPr>
              <a:t>深夜</a:t>
            </a:r>
            <a:r>
              <a:rPr lang="ja-JP" altLang="en-US" dirty="0">
                <a:solidFill>
                  <a:srgbClr val="000000"/>
                </a:solidFill>
              </a:rPr>
              <a:t>作業は非能率的である。</a:t>
            </a:r>
          </a:p>
          <a:p>
            <a:pPr>
              <a:lnSpc>
                <a:spcPct val="100000"/>
              </a:lnSpc>
              <a:buClr>
                <a:schemeClr val="accent4"/>
              </a:buClr>
            </a:pPr>
            <a:r>
              <a:rPr lang="ja-JP" altLang="en-US">
                <a:solidFill>
                  <a:srgbClr val="000000"/>
                </a:solidFill>
              </a:rPr>
              <a:t>疲労</a:t>
            </a:r>
            <a:r>
              <a:rPr lang="ja-JP" altLang="en-US" dirty="0">
                <a:solidFill>
                  <a:srgbClr val="000000"/>
                </a:solidFill>
              </a:rPr>
              <a:t>は蓄積する。</a:t>
            </a:r>
          </a:p>
          <a:p>
            <a:pPr>
              <a:lnSpc>
                <a:spcPct val="100000"/>
              </a:lnSpc>
              <a:buClr>
                <a:schemeClr val="accent4"/>
              </a:buClr>
            </a:pPr>
            <a:r>
              <a:rPr lang="ja-JP" altLang="en-US">
                <a:solidFill>
                  <a:srgbClr val="000000"/>
                </a:solidFill>
              </a:rPr>
              <a:t>疲労</a:t>
            </a:r>
            <a:r>
              <a:rPr lang="ja-JP" altLang="en-US" dirty="0">
                <a:solidFill>
                  <a:srgbClr val="000000"/>
                </a:solidFill>
              </a:rPr>
              <a:t>の軽減に休息は有効である。</a:t>
            </a:r>
          </a:p>
          <a:p>
            <a:pPr>
              <a:lnSpc>
                <a:spcPct val="100000"/>
              </a:lnSpc>
              <a:buClr>
                <a:schemeClr val="accent4"/>
              </a:buClr>
            </a:pPr>
            <a:r>
              <a:rPr lang="ja-JP" altLang="en-US">
                <a:solidFill>
                  <a:srgbClr val="000000"/>
                </a:solidFill>
              </a:rPr>
              <a:t>作業</a:t>
            </a:r>
            <a:r>
              <a:rPr lang="ja-JP" altLang="en-US" dirty="0">
                <a:solidFill>
                  <a:srgbClr val="000000"/>
                </a:solidFill>
              </a:rPr>
              <a:t>環境の整備も重要である。</a:t>
            </a:r>
            <a:endParaRPr kumimoji="1" lang="ja-JP" altLang="en-US" dirty="0"/>
          </a:p>
        </p:txBody>
      </p:sp>
      <p:sp>
        <p:nvSpPr>
          <p:cNvPr id="9" name="縦書きテキスト プレースホルダー 2">
            <a:extLst>
              <a:ext uri="{FF2B5EF4-FFF2-40B4-BE49-F238E27FC236}">
                <a16:creationId xmlns:a16="http://schemas.microsoft.com/office/drawing/2014/main" id="{C365C4C5-3847-C942-BC55-BBCC0E187917}"/>
              </a:ext>
            </a:extLst>
          </p:cNvPr>
          <p:cNvSpPr txBox="1">
            <a:spLocks/>
          </p:cNvSpPr>
          <p:nvPr/>
        </p:nvSpPr>
        <p:spPr>
          <a:xfrm>
            <a:off x="7956000" y="0"/>
            <a:ext cx="1188000" cy="755759"/>
          </a:xfrm>
          <a:prstGeom prst="rect">
            <a:avLst/>
          </a:prstGeom>
        </p:spPr>
        <p:txBody>
          <a:bodyPr lIns="108000" tIns="288000" rIns="108000" anchor="ctr" anchorCtr="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sz="2400" b="1" dirty="0">
                <a:solidFill>
                  <a:schemeClr val="bg1"/>
                </a:solidFill>
              </a:rPr>
              <a:t>p.</a:t>
            </a:r>
            <a:r>
              <a:rPr lang="en-US" altLang="ja-JP" b="1" dirty="0">
                <a:solidFill>
                  <a:schemeClr val="bg1"/>
                </a:solidFill>
              </a:rPr>
              <a:t>48</a:t>
            </a:r>
            <a:endParaRPr lang="ja-JP" altLang="en-US" b="1">
              <a:solidFill>
                <a:schemeClr val="bg1"/>
              </a:solidFill>
            </a:endParaRPr>
          </a:p>
        </p:txBody>
      </p:sp>
      <p:pic>
        <p:nvPicPr>
          <p:cNvPr id="5" name="図 4" descr="テキスト, 座る, コンピュータ, ノートパソコン が含まれている画像&#10;&#10;自動的に生成された説明">
            <a:extLst>
              <a:ext uri="{FF2B5EF4-FFF2-40B4-BE49-F238E27FC236}">
                <a16:creationId xmlns:a16="http://schemas.microsoft.com/office/drawing/2014/main" id="{0360F62C-BCAF-E843-9EAD-DBCDC431BF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5225" y="2320127"/>
            <a:ext cx="3941688" cy="3592022"/>
          </a:xfrm>
          <a:prstGeom prst="rect">
            <a:avLst/>
          </a:prstGeom>
        </p:spPr>
      </p:pic>
      <p:sp>
        <p:nvSpPr>
          <p:cNvPr id="18" name="テキスト ボックス 17">
            <a:extLst>
              <a:ext uri="{FF2B5EF4-FFF2-40B4-BE49-F238E27FC236}">
                <a16:creationId xmlns:a16="http://schemas.microsoft.com/office/drawing/2014/main" id="{EE3BC8EB-4B74-6D4C-A99C-3300DBC8A5DC}"/>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1339426182"/>
      </p:ext>
    </p:extLst>
  </p:cSld>
  <p:clrMapOvr>
    <a:masterClrMapping/>
  </p:clrMapOvr>
  <mc:AlternateContent xmlns:mc="http://schemas.openxmlformats.org/markup-compatibility/2006" xmlns:p14="http://schemas.microsoft.com/office/powerpoint/2010/main">
    <mc:Choice Requires="p14">
      <p:transition spd="slow" p14:dur="2000" advTm="24923"/>
    </mc:Choice>
    <mc:Fallback xmlns="">
      <p:transition spd="slow" advTm="24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4">
                                            <p:txEl>
                                              <p:pRg st="0" end="0"/>
                                            </p:txEl>
                                          </p:spTgt>
                                        </p:tgtEl>
                                        <p:attrNameLst>
                                          <p:attrName>style.opacity</p:attrName>
                                        </p:attrNameLst>
                                      </p:cBhvr>
                                      <p:to>
                                        <p:strVal val="0.25"/>
                                      </p:to>
                                    </p:set>
                                    <p:animEffect filter="image" prLst="opacity: 0.25">
                                      <p:cBhvr rctx="IE">
                                        <p:cTn id="7" dur="indefinite"/>
                                        <p:tgtEl>
                                          <p:spTgt spid="4">
                                            <p:txEl>
                                              <p:pRg st="0" end="0"/>
                                            </p:txEl>
                                          </p:spTgt>
                                        </p:tgtEl>
                                      </p:cBhvr>
                                    </p:animEffect>
                                  </p:childTnLst>
                                </p:cTn>
                              </p:par>
                              <p:par>
                                <p:cTn id="8" presetID="9" presetClass="emph" presetSubtype="0" nodeType="withEffect">
                                  <p:stCondLst>
                                    <p:cond delay="0"/>
                                  </p:stCondLst>
                                  <p:childTnLst>
                                    <p:set>
                                      <p:cBhvr>
                                        <p:cTn id="9" dur="indefinite"/>
                                        <p:tgtEl>
                                          <p:spTgt spid="4">
                                            <p:txEl>
                                              <p:pRg st="1" end="1"/>
                                            </p:txEl>
                                          </p:spTgt>
                                        </p:tgtEl>
                                        <p:attrNameLst>
                                          <p:attrName>style.opacity</p:attrName>
                                        </p:attrNameLst>
                                      </p:cBhvr>
                                      <p:to>
                                        <p:strVal val="0.25"/>
                                      </p:to>
                                    </p:set>
                                    <p:animEffect filter="image" prLst="opacity: 0.25">
                                      <p:cBhvr rctx="IE">
                                        <p:cTn id="10" dur="indefinite"/>
                                        <p:tgtEl>
                                          <p:spTgt spid="4">
                                            <p:txEl>
                                              <p:pRg st="1" end="1"/>
                                            </p:txEl>
                                          </p:spTgt>
                                        </p:tgtEl>
                                      </p:cBhvr>
                                    </p:animEffect>
                                  </p:childTnLst>
                                </p:cTn>
                              </p:par>
                              <p:par>
                                <p:cTn id="11" presetID="9" presetClass="emph" presetSubtype="0" nodeType="withEffect">
                                  <p:stCondLst>
                                    <p:cond delay="0"/>
                                  </p:stCondLst>
                                  <p:childTnLst>
                                    <p:set>
                                      <p:cBhvr>
                                        <p:cTn id="12" dur="indefinite"/>
                                        <p:tgtEl>
                                          <p:spTgt spid="4">
                                            <p:txEl>
                                              <p:pRg st="2" end="2"/>
                                            </p:txEl>
                                          </p:spTgt>
                                        </p:tgtEl>
                                        <p:attrNameLst>
                                          <p:attrName>style.opacity</p:attrName>
                                        </p:attrNameLst>
                                      </p:cBhvr>
                                      <p:to>
                                        <p:strVal val="0.25"/>
                                      </p:to>
                                    </p:set>
                                    <p:animEffect filter="image" prLst="opacity: 0.25">
                                      <p:cBhvr rctx="IE">
                                        <p:cTn id="13" dur="indefinite"/>
                                        <p:tgtEl>
                                          <p:spTgt spid="4">
                                            <p:txEl>
                                              <p:pRg st="2" end="2"/>
                                            </p:txEl>
                                          </p:spTgt>
                                        </p:tgtEl>
                                      </p:cBhvr>
                                    </p:animEffect>
                                  </p:childTnLst>
                                </p:cTn>
                              </p:par>
                              <p:par>
                                <p:cTn id="14" presetID="9" presetClass="emph" presetSubtype="0" nodeType="withEffect">
                                  <p:stCondLst>
                                    <p:cond delay="0"/>
                                  </p:stCondLst>
                                  <p:childTnLst>
                                    <p:set>
                                      <p:cBhvr>
                                        <p:cTn id="15" dur="indefinite"/>
                                        <p:tgtEl>
                                          <p:spTgt spid="4">
                                            <p:txEl>
                                              <p:pRg st="3" end="3"/>
                                            </p:txEl>
                                          </p:spTgt>
                                        </p:tgtEl>
                                        <p:attrNameLst>
                                          <p:attrName>style.opacity</p:attrName>
                                        </p:attrNameLst>
                                      </p:cBhvr>
                                      <p:to>
                                        <p:strVal val="0.25"/>
                                      </p:to>
                                    </p:set>
                                    <p:animEffect filter="image" prLst="opacity: 0.25">
                                      <p:cBhvr rctx="IE">
                                        <p:cTn id="16" dur="indefinite"/>
                                        <p:tgtEl>
                                          <p:spTgt spid="4">
                                            <p:txEl>
                                              <p:pRg st="3" end="3"/>
                                            </p:txEl>
                                          </p:spTgt>
                                        </p:tgtEl>
                                      </p:cBhvr>
                                    </p:animEffect>
                                  </p:childTnLst>
                                </p:cTn>
                              </p:par>
                              <p:par>
                                <p:cTn id="17" presetID="9" presetClass="emph" presetSubtype="0" nodeType="withEffect">
                                  <p:stCondLst>
                                    <p:cond delay="0"/>
                                  </p:stCondLst>
                                  <p:childTnLst>
                                    <p:set>
                                      <p:cBhvr>
                                        <p:cTn id="18" dur="indefinite"/>
                                        <p:tgtEl>
                                          <p:spTgt spid="4">
                                            <p:txEl>
                                              <p:pRg st="4" end="4"/>
                                            </p:txEl>
                                          </p:spTgt>
                                        </p:tgtEl>
                                        <p:attrNameLst>
                                          <p:attrName>style.opacity</p:attrName>
                                        </p:attrNameLst>
                                      </p:cBhvr>
                                      <p:to>
                                        <p:strVal val="0.25"/>
                                      </p:to>
                                    </p:set>
                                    <p:animEffect filter="image" prLst="opacity: 0.25">
                                      <p:cBhvr rctx="IE">
                                        <p:cTn id="19" dur="indefinite"/>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mph" presetSubtype="0" nodeType="clickEffect">
                                  <p:stCondLst>
                                    <p:cond delay="0"/>
                                  </p:stCondLst>
                                  <p:childTnLst>
                                    <p:set>
                                      <p:cBhvr>
                                        <p:cTn id="23" dur="indefinite"/>
                                        <p:tgtEl>
                                          <p:spTgt spid="4">
                                            <p:txEl>
                                              <p:pRg st="0" end="0"/>
                                            </p:txEl>
                                          </p:spTgt>
                                        </p:tgtEl>
                                        <p:attrNameLst>
                                          <p:attrName>style.opacity</p:attrName>
                                        </p:attrNameLst>
                                      </p:cBhvr>
                                      <p:to>
                                        <p:strVal val="0.75"/>
                                      </p:to>
                                    </p:set>
                                    <p:animEffect filter="image" prLst="opacity: 0.75">
                                      <p:cBhvr rctx="IE">
                                        <p:cTn id="24" dur="indefinite"/>
                                        <p:tgtEl>
                                          <p:spTgt spid="4">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nodeType="clickEffect">
                                  <p:stCondLst>
                                    <p:cond delay="0"/>
                                  </p:stCondLst>
                                  <p:childTnLst>
                                    <p:set>
                                      <p:cBhvr>
                                        <p:cTn id="31" dur="indefinite"/>
                                        <p:tgtEl>
                                          <p:spTgt spid="4">
                                            <p:txEl>
                                              <p:pRg st="1" end="1"/>
                                            </p:txEl>
                                          </p:spTgt>
                                        </p:tgtEl>
                                        <p:attrNameLst>
                                          <p:attrName>style.opacity</p:attrName>
                                        </p:attrNameLst>
                                      </p:cBhvr>
                                      <p:to>
                                        <p:strVal val="0.75"/>
                                      </p:to>
                                    </p:set>
                                    <p:animEffect filter="image" prLst="opacity: 0.75">
                                      <p:cBhvr rctx="IE">
                                        <p:cTn id="32" dur="indefinite"/>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nodeType="clickEffect">
                                  <p:stCondLst>
                                    <p:cond delay="0"/>
                                  </p:stCondLst>
                                  <p:childTnLst>
                                    <p:set>
                                      <p:cBhvr>
                                        <p:cTn id="36" dur="indefinite"/>
                                        <p:tgtEl>
                                          <p:spTgt spid="4">
                                            <p:txEl>
                                              <p:pRg st="2" end="2"/>
                                            </p:txEl>
                                          </p:spTgt>
                                        </p:tgtEl>
                                        <p:attrNameLst>
                                          <p:attrName>style.opacity</p:attrName>
                                        </p:attrNameLst>
                                      </p:cBhvr>
                                      <p:to>
                                        <p:strVal val="0.75"/>
                                      </p:to>
                                    </p:set>
                                    <p:animEffect filter="image" prLst="opacity: 0.75">
                                      <p:cBhvr rctx="IE">
                                        <p:cTn id="37" dur="indefinite"/>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nodeType="clickEffect">
                                  <p:stCondLst>
                                    <p:cond delay="0"/>
                                  </p:stCondLst>
                                  <p:childTnLst>
                                    <p:set>
                                      <p:cBhvr>
                                        <p:cTn id="41" dur="indefinite"/>
                                        <p:tgtEl>
                                          <p:spTgt spid="4">
                                            <p:txEl>
                                              <p:pRg st="3" end="3"/>
                                            </p:txEl>
                                          </p:spTgt>
                                        </p:tgtEl>
                                        <p:attrNameLst>
                                          <p:attrName>style.opacity</p:attrName>
                                        </p:attrNameLst>
                                      </p:cBhvr>
                                      <p:to>
                                        <p:strVal val="0.75"/>
                                      </p:to>
                                    </p:set>
                                    <p:animEffect filter="image" prLst="opacity: 0.75">
                                      <p:cBhvr rctx="IE">
                                        <p:cTn id="42" dur="indefinite"/>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nodeType="clickEffect">
                                  <p:stCondLst>
                                    <p:cond delay="0"/>
                                  </p:stCondLst>
                                  <p:childTnLst>
                                    <p:set>
                                      <p:cBhvr>
                                        <p:cTn id="46" dur="indefinite"/>
                                        <p:tgtEl>
                                          <p:spTgt spid="4">
                                            <p:txEl>
                                              <p:pRg st="4" end="4"/>
                                            </p:txEl>
                                          </p:spTgt>
                                        </p:tgtEl>
                                        <p:attrNameLst>
                                          <p:attrName>style.opacity</p:attrName>
                                        </p:attrNameLst>
                                      </p:cBhvr>
                                      <p:to>
                                        <p:strVal val="0.75"/>
                                      </p:to>
                                    </p:set>
                                    <p:animEffect filter="image" prLst="opacity: 0.75">
                                      <p:cBhvr rctx="IE">
                                        <p:cTn id="47" dur="indefinite"/>
                                        <p:tgtEl>
                                          <p:spTgt spid="4">
                                            <p:txEl>
                                              <p:pRg st="4" end="4"/>
                                            </p:txEl>
                                          </p:spTgt>
                                        </p:tgtEl>
                                      </p:cBhvr>
                                    </p:animEffect>
                                  </p:childTnLst>
                                </p:cTn>
                              </p:par>
                            </p:childTnLst>
                          </p:cTn>
                        </p:par>
                        <p:par>
                          <p:cTn id="48" fill="hold">
                            <p:stCondLst>
                              <p:cond delay="0"/>
                            </p:stCondLst>
                            <p:childTnLst>
                              <p:par>
                                <p:cTn id="49" presetID="10"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extLst>
    <p:ext uri="{E180D4A7-C9FB-4DFB-919C-405C955672EB}">
      <p14:showEvtLst xmlns:p14="http://schemas.microsoft.com/office/powerpoint/2010/main">
        <p14:playEvt time="33" objId="11"/>
        <p14:playEvt time="3075" objId="12"/>
        <p14:stopEvt time="3220" objId="11"/>
        <p14:playEvt time="7752" objId="13"/>
        <p14:stopEvt time="7896" objId="12"/>
        <p14:playEvt time="12070" objId="14"/>
        <p14:stopEvt time="12215" objId="13"/>
        <p14:playEvt time="15276" objId="15"/>
        <p14:stopEvt time="15420" objId="14"/>
        <p14:playEvt time="19725" objId="16"/>
        <p14:stopEvt time="19924" objId="15"/>
        <p14:stopEvt time="23618" objId="16"/>
      </p14:showEvt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13">
            <a:extLst>
              <a:ext uri="{FF2B5EF4-FFF2-40B4-BE49-F238E27FC236}">
                <a16:creationId xmlns:a16="http://schemas.microsoft.com/office/drawing/2014/main" id="{6FDEF19A-E958-4943-BE14-4289EDBAE2B9}"/>
              </a:ext>
            </a:extLst>
          </p:cNvPr>
          <p:cNvSpPr>
            <a:spLocks noGrp="1"/>
          </p:cNvSpPr>
          <p:nvPr>
            <p:ph type="body" orient="vert" sz="quarter" idx="10"/>
          </p:nvPr>
        </p:nvSpPr>
        <p:spPr/>
        <p:txBody>
          <a:bodyPr>
            <a:normAutofit/>
          </a:bodyPr>
          <a:lstStyle/>
          <a:p>
            <a:r>
              <a:rPr lang="ja-JP" altLang="en-US" sz="4400" b="1">
                <a:solidFill>
                  <a:srgbClr val="18448F"/>
                </a:solidFill>
                <a:latin typeface="+mj-ea"/>
                <a:ea typeface="+mj-ea"/>
              </a:rPr>
              <a:t>❻</a:t>
            </a:r>
            <a:endParaRPr kumimoji="1" lang="ja-JP" altLang="en-US" sz="4400" b="1">
              <a:latin typeface="+mj-ea"/>
              <a:ea typeface="+mj-ea"/>
            </a:endParaRPr>
          </a:p>
        </p:txBody>
      </p:sp>
      <p:sp>
        <p:nvSpPr>
          <p:cNvPr id="8" name="タイトル 7">
            <a:extLst>
              <a:ext uri="{FF2B5EF4-FFF2-40B4-BE49-F238E27FC236}">
                <a16:creationId xmlns:a16="http://schemas.microsoft.com/office/drawing/2014/main" id="{F5EFC490-7A2D-384A-A0D6-7D47A314C774}"/>
              </a:ext>
            </a:extLst>
          </p:cNvPr>
          <p:cNvSpPr>
            <a:spLocks noGrp="1"/>
          </p:cNvSpPr>
          <p:nvPr>
            <p:ph type="ctrTitle"/>
          </p:nvPr>
        </p:nvSpPr>
        <p:spPr/>
        <p:txBody>
          <a:bodyPr/>
          <a:lstStyle/>
          <a:p>
            <a:r>
              <a:rPr lang="ja-JP" altLang="en-US">
                <a:solidFill>
                  <a:srgbClr val="000000"/>
                </a:solidFill>
              </a:rPr>
              <a:t>腰痛</a:t>
            </a:r>
            <a:endParaRPr kumimoji="1" lang="ja-JP" altLang="en-US"/>
          </a:p>
        </p:txBody>
      </p:sp>
      <p:sp>
        <p:nvSpPr>
          <p:cNvPr id="9" name="テキスト プレースホルダー 8">
            <a:extLst>
              <a:ext uri="{FF2B5EF4-FFF2-40B4-BE49-F238E27FC236}">
                <a16:creationId xmlns:a16="http://schemas.microsoft.com/office/drawing/2014/main" id="{DBBEF142-6AEE-6142-9D27-84C5B5F55554}"/>
              </a:ext>
            </a:extLst>
          </p:cNvPr>
          <p:cNvSpPr>
            <a:spLocks noGrp="1"/>
          </p:cNvSpPr>
          <p:nvPr>
            <p:ph type="body" sz="quarter" idx="12"/>
          </p:nvPr>
        </p:nvSpPr>
        <p:spPr/>
        <p:txBody>
          <a:bodyPr>
            <a:noAutofit/>
          </a:bodyPr>
          <a:lstStyle/>
          <a:p>
            <a:pPr marL="355600" indent="-347663">
              <a:lnSpc>
                <a:spcPct val="100000"/>
              </a:lnSpc>
              <a:buClr>
                <a:schemeClr val="accent4"/>
              </a:buClr>
            </a:pPr>
            <a:r>
              <a:rPr lang="ja-JP" altLang="en-US">
                <a:solidFill>
                  <a:srgbClr val="000000"/>
                </a:solidFill>
                <a:latin typeface="+mn-ea"/>
                <a:ea typeface="+mn-ea"/>
              </a:rPr>
              <a:t>作業姿勢を適切にする。</a:t>
            </a:r>
          </a:p>
          <a:p>
            <a:pPr marL="355600" indent="-347663">
              <a:lnSpc>
                <a:spcPct val="100000"/>
              </a:lnSpc>
              <a:buClr>
                <a:schemeClr val="accent4"/>
              </a:buClr>
            </a:pPr>
            <a:r>
              <a:rPr lang="ja-JP" altLang="en-US">
                <a:solidFill>
                  <a:srgbClr val="000000"/>
                </a:solidFill>
                <a:latin typeface="+mn-ea"/>
                <a:ea typeface="+mn-ea"/>
              </a:rPr>
              <a:t>ひとりで取り扱う重量は個人の力量に合わせ</a:t>
            </a:r>
            <a:r>
              <a:rPr lang="en-US" altLang="ja-JP" dirty="0">
                <a:solidFill>
                  <a:srgbClr val="000000"/>
                </a:solidFill>
                <a:latin typeface="+mn-ea"/>
                <a:ea typeface="+mn-ea"/>
              </a:rPr>
              <a:t>30 kg </a:t>
            </a:r>
            <a:r>
              <a:rPr lang="ja-JP" altLang="en-US">
                <a:solidFill>
                  <a:srgbClr val="000000"/>
                </a:solidFill>
                <a:latin typeface="+mn-ea"/>
                <a:ea typeface="+mn-ea"/>
              </a:rPr>
              <a:t>以下にし、重量物の場合は</a:t>
            </a:r>
            <a:r>
              <a:rPr lang="en-US" altLang="ja-JP" dirty="0">
                <a:solidFill>
                  <a:srgbClr val="000000"/>
                </a:solidFill>
                <a:latin typeface="+mn-ea"/>
                <a:ea typeface="+mn-ea"/>
              </a:rPr>
              <a:t>2</a:t>
            </a:r>
            <a:r>
              <a:rPr lang="ja-JP" altLang="en-US">
                <a:solidFill>
                  <a:srgbClr val="000000"/>
                </a:solidFill>
                <a:latin typeface="+mn-ea"/>
                <a:ea typeface="+mn-ea"/>
              </a:rPr>
              <a:t>人以上で行う。</a:t>
            </a:r>
          </a:p>
          <a:p>
            <a:pPr marL="355600" indent="-347663">
              <a:lnSpc>
                <a:spcPct val="100000"/>
              </a:lnSpc>
              <a:buClr>
                <a:schemeClr val="accent4"/>
              </a:buClr>
            </a:pPr>
            <a:r>
              <a:rPr lang="ja-JP" altLang="en-US">
                <a:solidFill>
                  <a:srgbClr val="000000"/>
                </a:solidFill>
                <a:latin typeface="+mn-ea"/>
                <a:ea typeface="+mn-ea"/>
              </a:rPr>
              <a:t>過負荷以外でも腰痛は起こる。</a:t>
            </a:r>
            <a:endParaRPr lang="ja-JP" altLang="en-US" kern="0">
              <a:latin typeface="+mn-ea"/>
              <a:ea typeface="+mn-ea"/>
            </a:endParaRPr>
          </a:p>
        </p:txBody>
      </p:sp>
      <p:sp>
        <p:nvSpPr>
          <p:cNvPr id="11" name="縦書きテキスト プレースホルダー 2">
            <a:extLst>
              <a:ext uri="{FF2B5EF4-FFF2-40B4-BE49-F238E27FC236}">
                <a16:creationId xmlns:a16="http://schemas.microsoft.com/office/drawing/2014/main" id="{A3B5B5E8-C17C-144E-AE52-BD7FEBC3D15A}"/>
              </a:ext>
            </a:extLst>
          </p:cNvPr>
          <p:cNvSpPr txBox="1">
            <a:spLocks/>
          </p:cNvSpPr>
          <p:nvPr/>
        </p:nvSpPr>
        <p:spPr>
          <a:xfrm>
            <a:off x="7956000" y="0"/>
            <a:ext cx="1188000" cy="755759"/>
          </a:xfrm>
          <a:prstGeom prst="rect">
            <a:avLst/>
          </a:prstGeom>
        </p:spPr>
        <p:txBody>
          <a:bodyPr lIns="108000" tIns="288000" rIns="108000" anchor="ctr" anchorCtr="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sz="2400" b="1" dirty="0">
                <a:solidFill>
                  <a:schemeClr val="bg1"/>
                </a:solidFill>
              </a:rPr>
              <a:t>p.</a:t>
            </a:r>
            <a:r>
              <a:rPr lang="en-US" altLang="ja-JP" b="1" dirty="0">
                <a:solidFill>
                  <a:schemeClr val="bg1"/>
                </a:solidFill>
              </a:rPr>
              <a:t>49</a:t>
            </a:r>
            <a:endParaRPr lang="ja-JP" altLang="en-US" b="1">
              <a:solidFill>
                <a:schemeClr val="bg1"/>
              </a:solidFill>
            </a:endParaRPr>
          </a:p>
        </p:txBody>
      </p:sp>
      <p:pic>
        <p:nvPicPr>
          <p:cNvPr id="13" name="図 12" descr="テーブル, 机, 部屋, コンピュータ が含まれている画像&#10;&#10;自動的に生成された説明">
            <a:extLst>
              <a:ext uri="{FF2B5EF4-FFF2-40B4-BE49-F238E27FC236}">
                <a16:creationId xmlns:a16="http://schemas.microsoft.com/office/drawing/2014/main" id="{DD722BB0-2B6D-CC45-8C4B-F56EA612E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256" y="2852936"/>
            <a:ext cx="6696744" cy="3480793"/>
          </a:xfrm>
          <a:prstGeom prst="rect">
            <a:avLst/>
          </a:prstGeom>
        </p:spPr>
      </p:pic>
      <p:sp>
        <p:nvSpPr>
          <p:cNvPr id="12" name="テキスト ボックス 11">
            <a:extLst>
              <a:ext uri="{FF2B5EF4-FFF2-40B4-BE49-F238E27FC236}">
                <a16:creationId xmlns:a16="http://schemas.microsoft.com/office/drawing/2014/main" id="{DDFD7B9F-738B-D44F-A322-823A715FBC37}"/>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1162852183"/>
      </p:ext>
    </p:extLst>
  </p:cSld>
  <p:clrMapOvr>
    <a:masterClrMapping/>
  </p:clrMapOvr>
  <mc:AlternateContent xmlns:mc="http://schemas.openxmlformats.org/markup-compatibility/2006" xmlns:p14="http://schemas.microsoft.com/office/powerpoint/2010/main">
    <mc:Choice Requires="p14">
      <p:transition spd="slow" p14:dur="2000" advTm="22360"/>
    </mc:Choice>
    <mc:Fallback xmlns="">
      <p:transition spd="slow" advTm="22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9">
                                            <p:txEl>
                                              <p:pRg st="0" end="0"/>
                                            </p:txEl>
                                          </p:spTgt>
                                        </p:tgtEl>
                                        <p:attrNameLst>
                                          <p:attrName>style.opacity</p:attrName>
                                        </p:attrNameLst>
                                      </p:cBhvr>
                                      <p:to>
                                        <p:strVal val="0.25"/>
                                      </p:to>
                                    </p:set>
                                    <p:animEffect filter="image" prLst="opacity: 0.25">
                                      <p:cBhvr rctx="IE">
                                        <p:cTn id="7" dur="indefinite"/>
                                        <p:tgtEl>
                                          <p:spTgt spid="9">
                                            <p:txEl>
                                              <p:pRg st="0" end="0"/>
                                            </p:txEl>
                                          </p:spTgt>
                                        </p:tgtEl>
                                      </p:cBhvr>
                                    </p:animEffect>
                                  </p:childTnLst>
                                </p:cTn>
                              </p:par>
                              <p:par>
                                <p:cTn id="8" presetID="9" presetClass="emph" presetSubtype="0" nodeType="withEffect">
                                  <p:stCondLst>
                                    <p:cond delay="0"/>
                                  </p:stCondLst>
                                  <p:childTnLst>
                                    <p:set>
                                      <p:cBhvr>
                                        <p:cTn id="9" dur="indefinite"/>
                                        <p:tgtEl>
                                          <p:spTgt spid="9">
                                            <p:txEl>
                                              <p:pRg st="1" end="1"/>
                                            </p:txEl>
                                          </p:spTgt>
                                        </p:tgtEl>
                                        <p:attrNameLst>
                                          <p:attrName>style.opacity</p:attrName>
                                        </p:attrNameLst>
                                      </p:cBhvr>
                                      <p:to>
                                        <p:strVal val="0.25"/>
                                      </p:to>
                                    </p:set>
                                    <p:animEffect filter="image" prLst="opacity: 0.25">
                                      <p:cBhvr rctx="IE">
                                        <p:cTn id="10" dur="indefinite"/>
                                        <p:tgtEl>
                                          <p:spTgt spid="9">
                                            <p:txEl>
                                              <p:pRg st="1" end="1"/>
                                            </p:txEl>
                                          </p:spTgt>
                                        </p:tgtEl>
                                      </p:cBhvr>
                                    </p:animEffect>
                                  </p:childTnLst>
                                </p:cTn>
                              </p:par>
                              <p:par>
                                <p:cTn id="11" presetID="9" presetClass="emph" presetSubtype="0" nodeType="withEffect">
                                  <p:stCondLst>
                                    <p:cond delay="0"/>
                                  </p:stCondLst>
                                  <p:childTnLst>
                                    <p:set>
                                      <p:cBhvr>
                                        <p:cTn id="12" dur="indefinite"/>
                                        <p:tgtEl>
                                          <p:spTgt spid="9">
                                            <p:txEl>
                                              <p:pRg st="2" end="2"/>
                                            </p:txEl>
                                          </p:spTgt>
                                        </p:tgtEl>
                                        <p:attrNameLst>
                                          <p:attrName>style.opacity</p:attrName>
                                        </p:attrNameLst>
                                      </p:cBhvr>
                                      <p:to>
                                        <p:strVal val="0.25"/>
                                      </p:to>
                                    </p:set>
                                    <p:animEffect filter="image" prLst="opacity: 0.25">
                                      <p:cBhvr rctx="IE">
                                        <p:cTn id="13" dur="indefinite"/>
                                        <p:tgtEl>
                                          <p:spTgt spid="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9">
                                            <p:txEl>
                                              <p:pRg st="0" end="0"/>
                                            </p:txEl>
                                          </p:spTgt>
                                        </p:tgtEl>
                                        <p:attrNameLst>
                                          <p:attrName>style.opacity</p:attrName>
                                        </p:attrNameLst>
                                      </p:cBhvr>
                                      <p:to>
                                        <p:strVal val="0.75"/>
                                      </p:to>
                                    </p:set>
                                    <p:animEffect filter="image" prLst="opacity: 0.75">
                                      <p:cBhvr rctx="IE">
                                        <p:cTn id="18" dur="indefinite"/>
                                        <p:tgtEl>
                                          <p:spTgt spid="9">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9">
                                            <p:txEl>
                                              <p:pRg st="1" end="1"/>
                                            </p:txEl>
                                          </p:spTgt>
                                        </p:tgtEl>
                                        <p:attrNameLst>
                                          <p:attrName>style.opacity</p:attrName>
                                        </p:attrNameLst>
                                      </p:cBhvr>
                                      <p:to>
                                        <p:strVal val="0.75"/>
                                      </p:to>
                                    </p:set>
                                    <p:animEffect filter="image" prLst="opacity: 0.75">
                                      <p:cBhvr rctx="IE">
                                        <p:cTn id="26" dur="indefinite"/>
                                        <p:tgtEl>
                                          <p:spTgt spid="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9">
                                            <p:txEl>
                                              <p:pRg st="2" end="2"/>
                                            </p:txEl>
                                          </p:spTgt>
                                        </p:tgtEl>
                                        <p:attrNameLst>
                                          <p:attrName>style.opacity</p:attrName>
                                        </p:attrNameLst>
                                      </p:cBhvr>
                                      <p:to>
                                        <p:strVal val="0.75"/>
                                      </p:to>
                                    </p:set>
                                    <p:animEffect filter="image" prLst="opacity: 0.75">
                                      <p:cBhvr rctx="IE">
                                        <p:cTn id="31" dur="indefinite"/>
                                        <p:tgtEl>
                                          <p:spTgt spid="9">
                                            <p:txEl>
                                              <p:pRg st="2" end="2"/>
                                            </p:txEl>
                                          </p:spTgt>
                                        </p:tgtEl>
                                      </p:cBhvr>
                                    </p:animEffect>
                                  </p:childTnLst>
                                </p:cTn>
                              </p:par>
                            </p:childTnLst>
                          </p:cTn>
                        </p:par>
                        <p:par>
                          <p:cTn id="32" fill="hold">
                            <p:stCondLst>
                              <p:cond delay="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p:ext uri="{E180D4A7-C9FB-4DFB-919C-405C955672EB}">
      <p14:showEvtLst xmlns:p14="http://schemas.microsoft.com/office/powerpoint/2010/main">
        <p14:playEvt time="31" objId="4"/>
        <p14:playEvt time="2773" objId="5"/>
        <p14:stopEvt time="2940" objId="4"/>
        <p14:playEvt time="6193" objId="6"/>
        <p14:stopEvt time="6337" objId="5"/>
        <p14:playEvt time="17324" objId="7"/>
        <p14:stopEvt time="17466" objId="6"/>
        <p14:stopEvt time="21219" objId="7"/>
      </p14:showEvt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13">
            <a:extLst>
              <a:ext uri="{FF2B5EF4-FFF2-40B4-BE49-F238E27FC236}">
                <a16:creationId xmlns:a16="http://schemas.microsoft.com/office/drawing/2014/main" id="{6FDEF19A-E958-4943-BE14-4289EDBAE2B9}"/>
              </a:ext>
            </a:extLst>
          </p:cNvPr>
          <p:cNvSpPr>
            <a:spLocks noGrp="1"/>
          </p:cNvSpPr>
          <p:nvPr>
            <p:ph type="body" orient="vert" sz="quarter" idx="10"/>
          </p:nvPr>
        </p:nvSpPr>
        <p:spPr/>
        <p:txBody>
          <a:bodyPr>
            <a:normAutofit/>
          </a:bodyPr>
          <a:lstStyle/>
          <a:p>
            <a:r>
              <a:rPr lang="en-US" altLang="ja-JP" sz="4400" b="1" dirty="0">
                <a:solidFill>
                  <a:srgbClr val="18448F"/>
                </a:solidFill>
                <a:latin typeface="+mj-ea"/>
                <a:ea typeface="+mj-ea"/>
              </a:rPr>
              <a:t>❼</a:t>
            </a:r>
            <a:endParaRPr kumimoji="1" lang="ja-JP" altLang="en-US" sz="4400" b="1">
              <a:latin typeface="+mj-ea"/>
              <a:ea typeface="+mj-ea"/>
            </a:endParaRPr>
          </a:p>
        </p:txBody>
      </p:sp>
      <p:sp>
        <p:nvSpPr>
          <p:cNvPr id="8" name="タイトル 7">
            <a:extLst>
              <a:ext uri="{FF2B5EF4-FFF2-40B4-BE49-F238E27FC236}">
                <a16:creationId xmlns:a16="http://schemas.microsoft.com/office/drawing/2014/main" id="{F5EFC490-7A2D-384A-A0D6-7D47A314C774}"/>
              </a:ext>
            </a:extLst>
          </p:cNvPr>
          <p:cNvSpPr>
            <a:spLocks noGrp="1"/>
          </p:cNvSpPr>
          <p:nvPr>
            <p:ph type="ctrTitle"/>
          </p:nvPr>
        </p:nvSpPr>
        <p:spPr>
          <a:xfrm>
            <a:off x="467999" y="360000"/>
            <a:ext cx="8208057" cy="474023"/>
          </a:xfrm>
        </p:spPr>
        <p:txBody>
          <a:bodyPr/>
          <a:lstStyle/>
          <a:p>
            <a:r>
              <a:rPr lang="en-US" altLang="ja-JP" dirty="0">
                <a:solidFill>
                  <a:srgbClr val="000000"/>
                </a:solidFill>
                <a:latin typeface="Arial Narrow" panose="020B0604020202020204" pitchFamily="34" charset="0"/>
                <a:cs typeface="Arial Narrow" panose="020B0604020202020204" pitchFamily="34" charset="0"/>
              </a:rPr>
              <a:t>Visual Display Terminal</a:t>
            </a:r>
            <a:r>
              <a:rPr lang="en-US" altLang="ja-JP" spc="-300" dirty="0">
                <a:solidFill>
                  <a:srgbClr val="000000"/>
                </a:solidFill>
                <a:latin typeface="Arial Narrow" panose="020B0604020202020204" pitchFamily="34" charset="0"/>
                <a:cs typeface="Arial Narrow" panose="020B0604020202020204" pitchFamily="34" charset="0"/>
              </a:rPr>
              <a:t>s </a:t>
            </a:r>
            <a:r>
              <a:rPr lang="ja-JP" altLang="en-US" spc="-150">
                <a:solidFill>
                  <a:srgbClr val="000000"/>
                </a:solidFill>
                <a:latin typeface="Arial Narrow" panose="020B0604020202020204" pitchFamily="34" charset="0"/>
                <a:cs typeface="Arial Narrow" panose="020B0604020202020204" pitchFamily="34" charset="0"/>
              </a:rPr>
              <a:t>（</a:t>
            </a:r>
            <a:r>
              <a:rPr lang="en-US" altLang="ja-JP" spc="-150" dirty="0">
                <a:solidFill>
                  <a:srgbClr val="000000"/>
                </a:solidFill>
                <a:latin typeface="Arial Narrow" panose="020B0604020202020204" pitchFamily="34" charset="0"/>
                <a:cs typeface="Arial Narrow" panose="020B0604020202020204" pitchFamily="34" charset="0"/>
              </a:rPr>
              <a:t>VDT</a:t>
            </a:r>
            <a:r>
              <a:rPr lang="ja-JP" altLang="en-US" spc="-300">
                <a:solidFill>
                  <a:srgbClr val="000000"/>
                </a:solidFill>
                <a:latin typeface="Arial Narrow" panose="020B0604020202020204" pitchFamily="34" charset="0"/>
                <a:cs typeface="Arial Narrow" panose="020B0604020202020204" pitchFamily="34" charset="0"/>
              </a:rPr>
              <a:t>）</a:t>
            </a:r>
            <a:r>
              <a:rPr lang="ja-JP" altLang="en-US">
                <a:solidFill>
                  <a:srgbClr val="000000"/>
                </a:solidFill>
              </a:rPr>
              <a:t>作業</a:t>
            </a:r>
            <a:endParaRPr kumimoji="1" lang="ja-JP" altLang="en-US"/>
          </a:p>
        </p:txBody>
      </p:sp>
      <p:sp>
        <p:nvSpPr>
          <p:cNvPr id="11" name="テキスト プレースホルダー 26">
            <a:extLst>
              <a:ext uri="{FF2B5EF4-FFF2-40B4-BE49-F238E27FC236}">
                <a16:creationId xmlns:a16="http://schemas.microsoft.com/office/drawing/2014/main" id="{8BBC0E44-2B85-D848-AFC3-89CA95FDC689}"/>
              </a:ext>
            </a:extLst>
          </p:cNvPr>
          <p:cNvSpPr txBox="1">
            <a:spLocks/>
          </p:cNvSpPr>
          <p:nvPr/>
        </p:nvSpPr>
        <p:spPr>
          <a:xfrm>
            <a:off x="7956000" y="0"/>
            <a:ext cx="1188000" cy="726976"/>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50-</a:t>
            </a:r>
          </a:p>
          <a:p>
            <a:pPr fontAlgn="auto">
              <a:spcBef>
                <a:spcPts val="0"/>
              </a:spcBef>
              <a:spcAft>
                <a:spcPts val="0"/>
              </a:spcAft>
            </a:pPr>
            <a:r>
              <a:rPr lang="en-US" altLang="ja-JP" dirty="0"/>
              <a:t>   </a:t>
            </a:r>
            <a:r>
              <a:rPr lang="en-US" altLang="ja-JP" sz="2800" dirty="0"/>
              <a:t>51</a:t>
            </a:r>
            <a:endParaRPr lang="ja-JP" altLang="en-US" sz="2800"/>
          </a:p>
        </p:txBody>
      </p:sp>
      <p:pic>
        <p:nvPicPr>
          <p:cNvPr id="5" name="図 4" descr="挿絵 が含まれている画像&#10;&#10;自動的に生成された説明">
            <a:extLst>
              <a:ext uri="{FF2B5EF4-FFF2-40B4-BE49-F238E27FC236}">
                <a16:creationId xmlns:a16="http://schemas.microsoft.com/office/drawing/2014/main" id="{D2FE7DC2-6A3C-2347-A327-5CAA6B276C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6450" y="1986824"/>
            <a:ext cx="4788709" cy="4320480"/>
          </a:xfrm>
          <a:prstGeom prst="rect">
            <a:avLst/>
          </a:prstGeom>
        </p:spPr>
      </p:pic>
      <p:sp>
        <p:nvSpPr>
          <p:cNvPr id="9" name="テキスト プレースホルダー 8">
            <a:extLst>
              <a:ext uri="{FF2B5EF4-FFF2-40B4-BE49-F238E27FC236}">
                <a16:creationId xmlns:a16="http://schemas.microsoft.com/office/drawing/2014/main" id="{DBBEF142-6AEE-6142-9D27-84C5B5F55554}"/>
              </a:ext>
            </a:extLst>
          </p:cNvPr>
          <p:cNvSpPr>
            <a:spLocks noGrp="1"/>
          </p:cNvSpPr>
          <p:nvPr>
            <p:ph type="body" sz="quarter" idx="12"/>
          </p:nvPr>
        </p:nvSpPr>
        <p:spPr>
          <a:xfrm>
            <a:off x="468001" y="1080000"/>
            <a:ext cx="4320023" cy="4509240"/>
          </a:xfrm>
          <a:noFill/>
        </p:spPr>
        <p:txBody>
          <a:bodyPr>
            <a:noAutofit/>
          </a:bodyPr>
          <a:lstStyle/>
          <a:p>
            <a:pPr marL="355600" indent="-347663">
              <a:lnSpc>
                <a:spcPct val="100000"/>
              </a:lnSpc>
              <a:buClr>
                <a:schemeClr val="accent4"/>
              </a:buClr>
            </a:pPr>
            <a:r>
              <a:rPr lang="ja-JP" altLang="en-US">
                <a:solidFill>
                  <a:srgbClr val="000000"/>
                </a:solidFill>
                <a:latin typeface="+mn-ea"/>
                <a:ea typeface="+mn-ea"/>
              </a:rPr>
              <a:t>室内は、出来るだけ明暗の対照を少なくし、まぶしい場所がないようにする。</a:t>
            </a:r>
          </a:p>
          <a:p>
            <a:pPr marL="355600" indent="-347663">
              <a:lnSpc>
                <a:spcPct val="100000"/>
              </a:lnSpc>
              <a:buClr>
                <a:schemeClr val="accent4"/>
              </a:buClr>
            </a:pPr>
            <a:r>
              <a:rPr lang="ja-JP" altLang="en-US">
                <a:solidFill>
                  <a:srgbClr val="000000"/>
                </a:solidFill>
                <a:latin typeface="+mn-ea"/>
                <a:ea typeface="+mn-ea"/>
              </a:rPr>
              <a:t>適正な姿勢で作業をする。そのために総合的な調整をする。</a:t>
            </a:r>
          </a:p>
          <a:p>
            <a:pPr marL="355600" indent="-347663">
              <a:lnSpc>
                <a:spcPct val="100000"/>
              </a:lnSpc>
              <a:buClr>
                <a:schemeClr val="accent4"/>
              </a:buClr>
            </a:pPr>
            <a:r>
              <a:rPr lang="en-US" altLang="ja-JP" dirty="0">
                <a:solidFill>
                  <a:srgbClr val="000000"/>
                </a:solidFill>
                <a:latin typeface="+mn-ea"/>
                <a:ea typeface="+mn-ea"/>
              </a:rPr>
              <a:t>VDT</a:t>
            </a:r>
            <a:r>
              <a:rPr lang="ja-JP" altLang="en-US">
                <a:solidFill>
                  <a:srgbClr val="000000"/>
                </a:solidFill>
                <a:latin typeface="+mn-ea"/>
                <a:ea typeface="+mn-ea"/>
              </a:rPr>
              <a:t>機器の点検、調整、清掃を行う。</a:t>
            </a:r>
          </a:p>
          <a:p>
            <a:pPr marL="355600" indent="-347663">
              <a:lnSpc>
                <a:spcPct val="100000"/>
              </a:lnSpc>
              <a:buClr>
                <a:schemeClr val="accent4"/>
              </a:buClr>
            </a:pPr>
            <a:r>
              <a:rPr lang="ja-JP" altLang="en-US">
                <a:solidFill>
                  <a:srgbClr val="000000"/>
                </a:solidFill>
                <a:latin typeface="+mn-ea"/>
                <a:ea typeface="+mn-ea"/>
              </a:rPr>
              <a:t>作業時間は短くする。そのために他の作業との</a:t>
            </a:r>
            <a:br>
              <a:rPr lang="en-US" altLang="ja-JP" dirty="0">
                <a:solidFill>
                  <a:srgbClr val="000000"/>
                </a:solidFill>
                <a:latin typeface="+mn-ea"/>
                <a:ea typeface="+mn-ea"/>
              </a:rPr>
            </a:br>
            <a:r>
              <a:rPr lang="ja-JP" altLang="en-US">
                <a:solidFill>
                  <a:srgbClr val="000000"/>
                </a:solidFill>
                <a:latin typeface="+mn-ea"/>
                <a:ea typeface="+mn-ea"/>
              </a:rPr>
              <a:t>ローテーションなど</a:t>
            </a:r>
            <a:br>
              <a:rPr lang="en-US" altLang="ja-JP" dirty="0">
                <a:solidFill>
                  <a:srgbClr val="000000"/>
                </a:solidFill>
                <a:latin typeface="+mn-ea"/>
                <a:ea typeface="+mn-ea"/>
              </a:rPr>
            </a:br>
            <a:r>
              <a:rPr lang="ja-JP" altLang="en-US">
                <a:solidFill>
                  <a:srgbClr val="000000"/>
                </a:solidFill>
                <a:latin typeface="+mn-ea"/>
                <a:ea typeface="+mn-ea"/>
              </a:rPr>
              <a:t>を工夫する。</a:t>
            </a:r>
            <a:endParaRPr lang="ja-JP" altLang="en-US" kern="0" dirty="0">
              <a:latin typeface="+mn-ea"/>
              <a:ea typeface="+mn-ea"/>
            </a:endParaRPr>
          </a:p>
        </p:txBody>
      </p:sp>
      <p:sp>
        <p:nvSpPr>
          <p:cNvPr id="13" name="テキスト ボックス 12">
            <a:extLst>
              <a:ext uri="{FF2B5EF4-FFF2-40B4-BE49-F238E27FC236}">
                <a16:creationId xmlns:a16="http://schemas.microsoft.com/office/drawing/2014/main" id="{95FB9037-E428-E94A-9144-436252F0057A}"/>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2479639165"/>
      </p:ext>
    </p:extLst>
  </p:cSld>
  <p:clrMapOvr>
    <a:masterClrMapping/>
  </p:clrMapOvr>
  <mc:AlternateContent xmlns:mc="http://schemas.openxmlformats.org/markup-compatibility/2006" xmlns:p14="http://schemas.microsoft.com/office/powerpoint/2010/main">
    <mc:Choice Requires="p14">
      <p:transition spd="slow" p14:dur="2000" advTm="37533"/>
    </mc:Choice>
    <mc:Fallback xmlns="">
      <p:transition spd="slow" advTm="3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9">
                                            <p:txEl>
                                              <p:pRg st="0" end="0"/>
                                            </p:txEl>
                                          </p:spTgt>
                                        </p:tgtEl>
                                        <p:attrNameLst>
                                          <p:attrName>style.opacity</p:attrName>
                                        </p:attrNameLst>
                                      </p:cBhvr>
                                      <p:to>
                                        <p:strVal val="0.25"/>
                                      </p:to>
                                    </p:set>
                                    <p:animEffect filter="image" prLst="opacity: 0.25">
                                      <p:cBhvr rctx="IE">
                                        <p:cTn id="7" dur="indefinite"/>
                                        <p:tgtEl>
                                          <p:spTgt spid="9">
                                            <p:txEl>
                                              <p:pRg st="0" end="0"/>
                                            </p:txEl>
                                          </p:spTgt>
                                        </p:tgtEl>
                                      </p:cBhvr>
                                    </p:animEffect>
                                  </p:childTnLst>
                                </p:cTn>
                              </p:par>
                              <p:par>
                                <p:cTn id="8" presetID="9" presetClass="emph" presetSubtype="0" nodeType="withEffect">
                                  <p:stCondLst>
                                    <p:cond delay="0"/>
                                  </p:stCondLst>
                                  <p:childTnLst>
                                    <p:set>
                                      <p:cBhvr>
                                        <p:cTn id="9" dur="indefinite"/>
                                        <p:tgtEl>
                                          <p:spTgt spid="9">
                                            <p:txEl>
                                              <p:pRg st="1" end="1"/>
                                            </p:txEl>
                                          </p:spTgt>
                                        </p:tgtEl>
                                        <p:attrNameLst>
                                          <p:attrName>style.opacity</p:attrName>
                                        </p:attrNameLst>
                                      </p:cBhvr>
                                      <p:to>
                                        <p:strVal val="0.25"/>
                                      </p:to>
                                    </p:set>
                                    <p:animEffect filter="image" prLst="opacity: 0.25">
                                      <p:cBhvr rctx="IE">
                                        <p:cTn id="10" dur="indefinite"/>
                                        <p:tgtEl>
                                          <p:spTgt spid="9">
                                            <p:txEl>
                                              <p:pRg st="1" end="1"/>
                                            </p:txEl>
                                          </p:spTgt>
                                        </p:tgtEl>
                                      </p:cBhvr>
                                    </p:animEffect>
                                  </p:childTnLst>
                                </p:cTn>
                              </p:par>
                              <p:par>
                                <p:cTn id="11" presetID="9" presetClass="emph" presetSubtype="0" nodeType="withEffect">
                                  <p:stCondLst>
                                    <p:cond delay="0"/>
                                  </p:stCondLst>
                                  <p:childTnLst>
                                    <p:set>
                                      <p:cBhvr>
                                        <p:cTn id="12" dur="indefinite"/>
                                        <p:tgtEl>
                                          <p:spTgt spid="9">
                                            <p:txEl>
                                              <p:pRg st="2" end="2"/>
                                            </p:txEl>
                                          </p:spTgt>
                                        </p:tgtEl>
                                        <p:attrNameLst>
                                          <p:attrName>style.opacity</p:attrName>
                                        </p:attrNameLst>
                                      </p:cBhvr>
                                      <p:to>
                                        <p:strVal val="0.25"/>
                                      </p:to>
                                    </p:set>
                                    <p:animEffect filter="image" prLst="opacity: 0.25">
                                      <p:cBhvr rctx="IE">
                                        <p:cTn id="13" dur="indefinite"/>
                                        <p:tgtEl>
                                          <p:spTgt spid="9">
                                            <p:txEl>
                                              <p:pRg st="2" end="2"/>
                                            </p:txEl>
                                          </p:spTgt>
                                        </p:tgtEl>
                                      </p:cBhvr>
                                    </p:animEffect>
                                  </p:childTnLst>
                                </p:cTn>
                              </p:par>
                              <p:par>
                                <p:cTn id="14" presetID="9" presetClass="emph" presetSubtype="0" nodeType="withEffect">
                                  <p:stCondLst>
                                    <p:cond delay="0"/>
                                  </p:stCondLst>
                                  <p:childTnLst>
                                    <p:set>
                                      <p:cBhvr>
                                        <p:cTn id="15" dur="indefinite"/>
                                        <p:tgtEl>
                                          <p:spTgt spid="9">
                                            <p:txEl>
                                              <p:pRg st="3" end="3"/>
                                            </p:txEl>
                                          </p:spTgt>
                                        </p:tgtEl>
                                        <p:attrNameLst>
                                          <p:attrName>style.opacity</p:attrName>
                                        </p:attrNameLst>
                                      </p:cBhvr>
                                      <p:to>
                                        <p:strVal val="0.25"/>
                                      </p:to>
                                    </p:set>
                                    <p:animEffect filter="image" prLst="opacity: 0.25">
                                      <p:cBhvr rctx="IE">
                                        <p:cTn id="16" dur="indefinite"/>
                                        <p:tgtEl>
                                          <p:spTgt spid="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9">
                                            <p:txEl>
                                              <p:pRg st="0" end="0"/>
                                            </p:txEl>
                                          </p:spTgt>
                                        </p:tgtEl>
                                        <p:attrNameLst>
                                          <p:attrName>style.opacity</p:attrName>
                                        </p:attrNameLst>
                                      </p:cBhvr>
                                      <p:to>
                                        <p:strVal val="0.75"/>
                                      </p:to>
                                    </p:set>
                                    <p:animEffect filter="image" prLst="opacity: 0.75">
                                      <p:cBhvr rctx="IE">
                                        <p:cTn id="21" dur="indefinite"/>
                                        <p:tgtEl>
                                          <p:spTgt spid="9">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p:cTn id="28" dur="indefinite"/>
                                        <p:tgtEl>
                                          <p:spTgt spid="9">
                                            <p:txEl>
                                              <p:pRg st="1" end="1"/>
                                            </p:txEl>
                                          </p:spTgt>
                                        </p:tgtEl>
                                        <p:attrNameLst>
                                          <p:attrName>style.opacity</p:attrName>
                                        </p:attrNameLst>
                                      </p:cBhvr>
                                      <p:to>
                                        <p:strVal val="0.75"/>
                                      </p:to>
                                    </p:set>
                                    <p:animEffect filter="image" prLst="opacity: 0.75">
                                      <p:cBhvr rctx="IE">
                                        <p:cTn id="29" dur="indefinite"/>
                                        <p:tgtEl>
                                          <p:spTgt spid="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mph" presetSubtype="0" nodeType="clickEffect">
                                  <p:stCondLst>
                                    <p:cond delay="0"/>
                                  </p:stCondLst>
                                  <p:childTnLst>
                                    <p:set>
                                      <p:cBhvr>
                                        <p:cTn id="33" dur="indefinite"/>
                                        <p:tgtEl>
                                          <p:spTgt spid="9">
                                            <p:txEl>
                                              <p:pRg st="2" end="2"/>
                                            </p:txEl>
                                          </p:spTgt>
                                        </p:tgtEl>
                                        <p:attrNameLst>
                                          <p:attrName>style.opacity</p:attrName>
                                        </p:attrNameLst>
                                      </p:cBhvr>
                                      <p:to>
                                        <p:strVal val="0.75"/>
                                      </p:to>
                                    </p:set>
                                    <p:animEffect filter="image" prLst="opacity: 0.75">
                                      <p:cBhvr rctx="IE">
                                        <p:cTn id="34" dur="indefinite"/>
                                        <p:tgtEl>
                                          <p:spTgt spid="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mph" presetSubtype="0" nodeType="clickEffect">
                                  <p:stCondLst>
                                    <p:cond delay="0"/>
                                  </p:stCondLst>
                                  <p:childTnLst>
                                    <p:set>
                                      <p:cBhvr>
                                        <p:cTn id="38" dur="indefinite"/>
                                        <p:tgtEl>
                                          <p:spTgt spid="9">
                                            <p:txEl>
                                              <p:pRg st="3" end="3"/>
                                            </p:txEl>
                                          </p:spTgt>
                                        </p:tgtEl>
                                        <p:attrNameLst>
                                          <p:attrName>style.opacity</p:attrName>
                                        </p:attrNameLst>
                                      </p:cBhvr>
                                      <p:to>
                                        <p:strVal val="0.75"/>
                                      </p:to>
                                    </p:set>
                                    <p:animEffect filter="image" prLst="opacity: 0.75">
                                      <p:cBhvr rctx="IE">
                                        <p:cTn id="39" dur="indefinite"/>
                                        <p:tgtEl>
                                          <p:spTgt spid="9">
                                            <p:txEl>
                                              <p:pRg st="3" end="3"/>
                                            </p:txEl>
                                          </p:spTgt>
                                        </p:tgtEl>
                                      </p:cBhvr>
                                    </p:animEffect>
                                  </p:childTnLst>
                                </p:cTn>
                              </p:par>
                            </p:childTnLst>
                          </p:cTn>
                        </p:par>
                        <p:par>
                          <p:cTn id="40" fill="hold">
                            <p:stCondLst>
                              <p:cond delay="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extLst>
    <p:ext uri="{E180D4A7-C9FB-4DFB-919C-405C955672EB}">
      <p14:showEvtLst xmlns:p14="http://schemas.microsoft.com/office/powerpoint/2010/main">
        <p14:playEvt time="27" objId="2"/>
        <p14:playEvt time="7032" objId="3"/>
        <p14:stopEvt time="7177" objId="2"/>
        <p14:playEvt time="14932" objId="4"/>
        <p14:stopEvt time="15100" objId="3"/>
        <p14:playEvt time="21755" objId="7"/>
        <p14:stopEvt time="21876" objId="4"/>
        <p14:playEvt time="28093" objId="12"/>
        <p14:stopEvt time="28235" objId="7"/>
        <p14:stopEvt time="36147" objId="12"/>
      </p14:showEvt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BFC4DEF2-505B-0F43-B273-584A9A689920}"/>
              </a:ext>
            </a:extLst>
          </p:cNvPr>
          <p:cNvSpPr>
            <a:spLocks noGrp="1"/>
          </p:cNvSpPr>
          <p:nvPr>
            <p:ph type="body" orient="vert" sz="quarter" idx="10"/>
          </p:nvPr>
        </p:nvSpPr>
        <p:spPr/>
        <p:txBody>
          <a:bodyPr>
            <a:normAutofit/>
          </a:bodyPr>
          <a:lstStyle/>
          <a:p>
            <a:r>
              <a:rPr kumimoji="1" lang="en-US" altLang="ja-JP" sz="4400" b="1" dirty="0">
                <a:solidFill>
                  <a:schemeClr val="accent4"/>
                </a:solidFill>
                <a:latin typeface="+mj-ea"/>
                <a:ea typeface="+mj-ea"/>
              </a:rPr>
              <a:t>❽</a:t>
            </a:r>
            <a:endParaRPr kumimoji="1" lang="ja-JP" altLang="en-US" sz="4400" b="1">
              <a:solidFill>
                <a:schemeClr val="accent4"/>
              </a:solidFill>
              <a:latin typeface="+mj-ea"/>
              <a:ea typeface="+mj-ea"/>
            </a:endParaRP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lstStyle/>
          <a:p>
            <a:r>
              <a:rPr lang="ja-JP" altLang="en-US" b="1">
                <a:solidFill>
                  <a:srgbClr val="000000"/>
                </a:solidFill>
              </a:rPr>
              <a:t>過重</a:t>
            </a:r>
            <a:r>
              <a:rPr lang="ja-JP" altLang="en-US" b="1" dirty="0">
                <a:solidFill>
                  <a:srgbClr val="000000"/>
                </a:solidFill>
              </a:rPr>
              <a:t>労働による健康障害</a:t>
            </a:r>
            <a:endParaRPr kumimoji="1" lang="ja-JP" altLang="en-US" dirty="0"/>
          </a:p>
        </p:txBody>
      </p:sp>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sz="quarter" idx="12"/>
          </p:nvPr>
        </p:nvSpPr>
        <p:spPr>
          <a:xfrm>
            <a:off x="468000" y="1080000"/>
            <a:ext cx="8208057" cy="1261884"/>
          </a:xfrm>
        </p:spPr>
        <p:txBody>
          <a:bodyPr>
            <a:spAutoFit/>
          </a:bodyPr>
          <a:lstStyle/>
          <a:p>
            <a:pPr marL="355600" indent="-347663">
              <a:lnSpc>
                <a:spcPct val="100000"/>
              </a:lnSpc>
              <a:buClr>
                <a:schemeClr val="accent4"/>
              </a:buClr>
            </a:pPr>
            <a:r>
              <a:rPr lang="ja-JP" altLang="en-US">
                <a:solidFill>
                  <a:srgbClr val="000000"/>
                </a:solidFill>
              </a:rPr>
              <a:t>長時間</a:t>
            </a:r>
            <a:r>
              <a:rPr lang="ja-JP" altLang="en-US" dirty="0">
                <a:solidFill>
                  <a:srgbClr val="000000"/>
                </a:solidFill>
              </a:rPr>
              <a:t>にわたる過重な労働は疲労蓄積をもたらす。</a:t>
            </a:r>
          </a:p>
          <a:p>
            <a:pPr marL="355600" indent="-347663">
              <a:lnSpc>
                <a:spcPct val="100000"/>
              </a:lnSpc>
              <a:buClr>
                <a:schemeClr val="accent4"/>
              </a:buClr>
            </a:pPr>
            <a:r>
              <a:rPr lang="ja-JP" altLang="en-US">
                <a:solidFill>
                  <a:srgbClr val="000000"/>
                </a:solidFill>
              </a:rPr>
              <a:t>過重</a:t>
            </a:r>
            <a:r>
              <a:rPr lang="ja-JP" altLang="en-US" dirty="0">
                <a:solidFill>
                  <a:srgbClr val="000000"/>
                </a:solidFill>
              </a:rPr>
              <a:t>労働による健康障害を防止するように努めることが必要である。</a:t>
            </a:r>
            <a:endParaRPr kumimoji="1" lang="ja-JP" altLang="en-US" dirty="0"/>
          </a:p>
        </p:txBody>
      </p:sp>
      <p:sp>
        <p:nvSpPr>
          <p:cNvPr id="11" name="縦書きテキスト プレースホルダー 2">
            <a:extLst>
              <a:ext uri="{FF2B5EF4-FFF2-40B4-BE49-F238E27FC236}">
                <a16:creationId xmlns:a16="http://schemas.microsoft.com/office/drawing/2014/main" id="{7D853BA6-79C0-194E-A979-B144621887F2}"/>
              </a:ext>
            </a:extLst>
          </p:cNvPr>
          <p:cNvSpPr txBox="1">
            <a:spLocks/>
          </p:cNvSpPr>
          <p:nvPr/>
        </p:nvSpPr>
        <p:spPr>
          <a:xfrm>
            <a:off x="7956000" y="0"/>
            <a:ext cx="1188000" cy="755759"/>
          </a:xfrm>
          <a:prstGeom prst="rect">
            <a:avLst/>
          </a:prstGeom>
        </p:spPr>
        <p:txBody>
          <a:bodyPr lIns="108000" tIns="288000" rIns="108000" anchor="ctr" anchorCtr="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sz="2400" b="1" dirty="0">
                <a:solidFill>
                  <a:schemeClr val="bg1"/>
                </a:solidFill>
              </a:rPr>
              <a:t>p.</a:t>
            </a:r>
            <a:r>
              <a:rPr lang="en-US" altLang="ja-JP" b="1" dirty="0">
                <a:solidFill>
                  <a:schemeClr val="bg1"/>
                </a:solidFill>
              </a:rPr>
              <a:t>52</a:t>
            </a:r>
            <a:endParaRPr lang="ja-JP" altLang="en-US" b="1">
              <a:solidFill>
                <a:schemeClr val="bg1"/>
              </a:solidFill>
            </a:endParaRPr>
          </a:p>
        </p:txBody>
      </p:sp>
      <p:pic>
        <p:nvPicPr>
          <p:cNvPr id="7" name="図 6" descr="テキスト が含まれている画像&#10;&#10;自動的に生成された説明">
            <a:extLst>
              <a:ext uri="{FF2B5EF4-FFF2-40B4-BE49-F238E27FC236}">
                <a16:creationId xmlns:a16="http://schemas.microsoft.com/office/drawing/2014/main" id="{16651F55-A41F-9845-8E8C-2B86471FBD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1806" y="2353391"/>
            <a:ext cx="5060387" cy="3981944"/>
          </a:xfrm>
          <a:prstGeom prst="rect">
            <a:avLst/>
          </a:prstGeom>
        </p:spPr>
      </p:pic>
      <p:sp>
        <p:nvSpPr>
          <p:cNvPr id="12" name="テキスト ボックス 11">
            <a:extLst>
              <a:ext uri="{FF2B5EF4-FFF2-40B4-BE49-F238E27FC236}">
                <a16:creationId xmlns:a16="http://schemas.microsoft.com/office/drawing/2014/main" id="{208AC429-6404-9D49-BCD2-0B8592A8220D}"/>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1106886532"/>
      </p:ext>
    </p:extLst>
  </p:cSld>
  <p:clrMapOvr>
    <a:masterClrMapping/>
  </p:clrMapOvr>
  <mc:AlternateContent xmlns:mc="http://schemas.openxmlformats.org/markup-compatibility/2006" xmlns:p14="http://schemas.microsoft.com/office/powerpoint/2010/main">
    <mc:Choice Requires="p14">
      <p:transition spd="slow" p14:dur="2000" advTm="17944"/>
    </mc:Choice>
    <mc:Fallback xmlns="">
      <p:transition spd="slow" advTm="17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4">
                                            <p:txEl>
                                              <p:pRg st="0" end="0"/>
                                            </p:txEl>
                                          </p:spTgt>
                                        </p:tgtEl>
                                        <p:attrNameLst>
                                          <p:attrName>style.opacity</p:attrName>
                                        </p:attrNameLst>
                                      </p:cBhvr>
                                      <p:to>
                                        <p:strVal val="0.5"/>
                                      </p:to>
                                    </p:set>
                                    <p:animEffect filter="image" prLst="opacity: 0.5">
                                      <p:cBhvr rctx="IE">
                                        <p:cTn id="7" dur="indefinite"/>
                                        <p:tgtEl>
                                          <p:spTgt spid="4">
                                            <p:txEl>
                                              <p:pRg st="0" end="0"/>
                                            </p:txEl>
                                          </p:spTgt>
                                        </p:tgtEl>
                                      </p:cBhvr>
                                    </p:animEffect>
                                  </p:childTnLst>
                                </p:cTn>
                              </p:par>
                              <p:par>
                                <p:cTn id="8" presetID="9" presetClass="emph" presetSubtype="0" nodeType="withEffect">
                                  <p:stCondLst>
                                    <p:cond delay="0"/>
                                  </p:stCondLst>
                                  <p:childTnLst>
                                    <p:set>
                                      <p:cBhvr>
                                        <p:cTn id="9" dur="indefinite"/>
                                        <p:tgtEl>
                                          <p:spTgt spid="4">
                                            <p:txEl>
                                              <p:pRg st="1" end="1"/>
                                            </p:txEl>
                                          </p:spTgt>
                                        </p:tgtEl>
                                        <p:attrNameLst>
                                          <p:attrName>style.opacity</p:attrName>
                                        </p:attrNameLst>
                                      </p:cBhvr>
                                      <p:to>
                                        <p:strVal val="0.5"/>
                                      </p:to>
                                    </p:set>
                                    <p:animEffect filter="image" prLst="opacity: 0.5">
                                      <p:cBhvr rctx="IE">
                                        <p:cTn id="10" dur="indefinite"/>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4">
                                            <p:txEl>
                                              <p:pRg st="0" end="0"/>
                                            </p:txEl>
                                          </p:spTgt>
                                        </p:tgtEl>
                                        <p:attrNameLst>
                                          <p:attrName>style.opacity</p:attrName>
                                        </p:attrNameLst>
                                      </p:cBhvr>
                                      <p:to>
                                        <p:strVal val="0.75"/>
                                      </p:to>
                                    </p:set>
                                    <p:animEffect filter="image" prLst="opacity: 0.75">
                                      <p:cBhvr rctx="IE">
                                        <p:cTn id="15" dur="indefinite"/>
                                        <p:tgtEl>
                                          <p:spTgt spid="4">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4">
                                            <p:txEl>
                                              <p:pRg st="1" end="1"/>
                                            </p:txEl>
                                          </p:spTgt>
                                        </p:tgtEl>
                                        <p:attrNameLst>
                                          <p:attrName>style.opacity</p:attrName>
                                        </p:attrNameLst>
                                      </p:cBhvr>
                                      <p:to>
                                        <p:strVal val="0.75"/>
                                      </p:to>
                                    </p:set>
                                    <p:animEffect filter="image" prLst="opacity: 0.75">
                                      <p:cBhvr rctx="IE">
                                        <p:cTn id="23" dur="indefinite"/>
                                        <p:tgtEl>
                                          <p:spTgt spid="4">
                                            <p:txEl>
                                              <p:pRg st="1" end="1"/>
                                            </p:txEl>
                                          </p:spTgt>
                                        </p:tgtEl>
                                      </p:cBhvr>
                                    </p:animEffect>
                                  </p:childTnLst>
                                </p:cTn>
                              </p:par>
                            </p:childTnLst>
                          </p:cTn>
                        </p:par>
                        <p:par>
                          <p:cTn id="24" fill="hold">
                            <p:stCondLst>
                              <p:cond delay="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p:ext uri="{E180D4A7-C9FB-4DFB-919C-405C955672EB}">
      <p14:showEvtLst xmlns:p14="http://schemas.microsoft.com/office/powerpoint/2010/main">
        <p14:playEvt time="26" objId="8"/>
        <p14:playEvt time="4382" objId="9"/>
        <p14:stopEvt time="4550" objId="8"/>
        <p14:playEvt time="10202" objId="13"/>
        <p14:stopEvt time="10322" objId="9"/>
        <p14:stopEvt time="16542" objId="13"/>
      </p14:showEvt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プレースホルダー 18">
            <a:extLst>
              <a:ext uri="{FF2B5EF4-FFF2-40B4-BE49-F238E27FC236}">
                <a16:creationId xmlns:a16="http://schemas.microsoft.com/office/drawing/2014/main" id="{B4A81A62-2350-5643-ACAD-01D34C837EE1}"/>
              </a:ext>
            </a:extLst>
          </p:cNvPr>
          <p:cNvSpPr>
            <a:spLocks noGrp="1"/>
          </p:cNvSpPr>
          <p:nvPr>
            <p:ph type="body" orient="vert" sz="quarter" idx="10"/>
          </p:nvPr>
        </p:nvSpPr>
        <p:spPr/>
        <p:txBody>
          <a:bodyPr>
            <a:normAutofit/>
          </a:bodyPr>
          <a:lstStyle/>
          <a:p>
            <a:r>
              <a:rPr lang="ja-JP" altLang="en-US" sz="4400" b="1">
                <a:solidFill>
                  <a:schemeClr val="accent4"/>
                </a:solidFill>
                <a:latin typeface="+mj-ea"/>
              </a:rPr>
              <a:t>❾</a:t>
            </a:r>
            <a:endParaRPr kumimoji="1" lang="ja-JP" altLang="en-US" sz="4400" b="1">
              <a:solidFill>
                <a:schemeClr val="accent4"/>
              </a:solidFill>
            </a:endParaRPr>
          </a:p>
        </p:txBody>
      </p:sp>
      <p:sp>
        <p:nvSpPr>
          <p:cNvPr id="15" name="タイトル 14">
            <a:extLst>
              <a:ext uri="{FF2B5EF4-FFF2-40B4-BE49-F238E27FC236}">
                <a16:creationId xmlns:a16="http://schemas.microsoft.com/office/drawing/2014/main" id="{2B54A5F2-F831-6C48-9B31-C3C94D89BE9E}"/>
              </a:ext>
            </a:extLst>
          </p:cNvPr>
          <p:cNvSpPr>
            <a:spLocks noGrp="1"/>
          </p:cNvSpPr>
          <p:nvPr>
            <p:ph type="ctrTitle"/>
          </p:nvPr>
        </p:nvSpPr>
        <p:spPr/>
        <p:txBody>
          <a:bodyPr/>
          <a:lstStyle/>
          <a:p>
            <a:r>
              <a:rPr lang="ja-JP" altLang="en-US">
                <a:solidFill>
                  <a:srgbClr val="000000"/>
                </a:solidFill>
              </a:rPr>
              <a:t>メンタルヘルス</a:t>
            </a:r>
            <a:endParaRPr kumimoji="1" lang="ja-JP" altLang="en-US"/>
          </a:p>
        </p:txBody>
      </p:sp>
      <p:sp>
        <p:nvSpPr>
          <p:cNvPr id="16" name="テキスト プレースホルダー 15">
            <a:extLst>
              <a:ext uri="{FF2B5EF4-FFF2-40B4-BE49-F238E27FC236}">
                <a16:creationId xmlns:a16="http://schemas.microsoft.com/office/drawing/2014/main" id="{B27752FA-01BA-C945-9DD6-3A1B52CD2EA5}"/>
              </a:ext>
            </a:extLst>
          </p:cNvPr>
          <p:cNvSpPr>
            <a:spLocks noGrp="1"/>
          </p:cNvSpPr>
          <p:nvPr>
            <p:ph type="body" sz="quarter" idx="12"/>
          </p:nvPr>
        </p:nvSpPr>
        <p:spPr>
          <a:xfrm>
            <a:off x="468001" y="1080000"/>
            <a:ext cx="8136448" cy="444938"/>
          </a:xfrm>
        </p:spPr>
        <p:txBody>
          <a:bodyPr/>
          <a:lstStyle/>
          <a:p>
            <a:pPr marL="355600" indent="-347663">
              <a:lnSpc>
                <a:spcPct val="100000"/>
              </a:lnSpc>
              <a:buClr>
                <a:schemeClr val="accent4"/>
              </a:buClr>
            </a:pPr>
            <a:r>
              <a:rPr lang="ja-JP" altLang="en-US">
                <a:solidFill>
                  <a:srgbClr val="000000"/>
                </a:solidFill>
                <a:latin typeface="+mn-ea"/>
                <a:ea typeface="+mn-ea"/>
              </a:rPr>
              <a:t>メンタル面の不調等が原因の自殺や就業不能等が社会問題となっている。</a:t>
            </a:r>
          </a:p>
          <a:p>
            <a:pPr marL="355600" indent="-347663">
              <a:lnSpc>
                <a:spcPct val="100000"/>
              </a:lnSpc>
              <a:buClr>
                <a:schemeClr val="accent4"/>
              </a:buClr>
            </a:pPr>
            <a:r>
              <a:rPr lang="ja-JP" altLang="en-US">
                <a:solidFill>
                  <a:srgbClr val="000000"/>
                </a:solidFill>
                <a:latin typeface="+mn-ea"/>
                <a:ea typeface="+mn-ea"/>
              </a:rPr>
              <a:t>自分の心の状態に注意を向け、いつもと違う自分に気づくことが大切である。</a:t>
            </a:r>
          </a:p>
          <a:p>
            <a:pPr marL="355600" indent="-347663">
              <a:lnSpc>
                <a:spcPct val="100000"/>
              </a:lnSpc>
              <a:buClr>
                <a:schemeClr val="accent4"/>
              </a:buClr>
            </a:pPr>
            <a:r>
              <a:rPr lang="ja-JP" altLang="en-US">
                <a:solidFill>
                  <a:srgbClr val="000000"/>
                </a:solidFill>
                <a:latin typeface="+mn-ea"/>
                <a:ea typeface="+mn-ea"/>
              </a:rPr>
              <a:t>周囲の人が早期に気づくことも大切である。</a:t>
            </a:r>
          </a:p>
          <a:p>
            <a:pPr marL="355600" indent="-347663">
              <a:lnSpc>
                <a:spcPct val="100000"/>
              </a:lnSpc>
              <a:buClr>
                <a:schemeClr val="accent4"/>
              </a:buClr>
            </a:pPr>
            <a:r>
              <a:rPr lang="ja-JP" altLang="en-US">
                <a:solidFill>
                  <a:srgbClr val="000000"/>
                </a:solidFill>
                <a:latin typeface="+mn-ea"/>
                <a:ea typeface="+mn-ea"/>
              </a:rPr>
              <a:t>緊急の場合、すぐ医療へつなぐことが重要である。</a:t>
            </a:r>
            <a:endParaRPr lang="ja-JP" altLang="en-US" kern="0">
              <a:latin typeface="+mn-ea"/>
              <a:ea typeface="+mn-ea"/>
            </a:endParaRPr>
          </a:p>
          <a:p>
            <a:endParaRPr kumimoji="1" lang="ja-JP" altLang="en-US"/>
          </a:p>
        </p:txBody>
      </p:sp>
      <p:sp>
        <p:nvSpPr>
          <p:cNvPr id="10" name="テキスト プレースホルダー 26">
            <a:extLst>
              <a:ext uri="{FF2B5EF4-FFF2-40B4-BE49-F238E27FC236}">
                <a16:creationId xmlns:a16="http://schemas.microsoft.com/office/drawing/2014/main" id="{525BBF08-506A-B24B-A75F-6B049D938489}"/>
              </a:ext>
            </a:extLst>
          </p:cNvPr>
          <p:cNvSpPr txBox="1">
            <a:spLocks/>
          </p:cNvSpPr>
          <p:nvPr/>
        </p:nvSpPr>
        <p:spPr>
          <a:xfrm>
            <a:off x="7956000" y="0"/>
            <a:ext cx="1188000" cy="1080000"/>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53-</a:t>
            </a:r>
          </a:p>
          <a:p>
            <a:pPr fontAlgn="auto">
              <a:spcBef>
                <a:spcPts val="0"/>
              </a:spcBef>
              <a:spcAft>
                <a:spcPts val="0"/>
              </a:spcAft>
            </a:pPr>
            <a:r>
              <a:rPr lang="en-US" altLang="ja-JP" dirty="0"/>
              <a:t>   </a:t>
            </a:r>
            <a:r>
              <a:rPr lang="en-US" altLang="ja-JP" sz="2800" dirty="0"/>
              <a:t>54</a:t>
            </a:r>
            <a:endParaRPr lang="ja-JP" altLang="en-US" sz="2800"/>
          </a:p>
        </p:txBody>
      </p:sp>
      <p:pic>
        <p:nvPicPr>
          <p:cNvPr id="14" name="図 13" descr="時計 が含まれている画像&#10;&#10;自動的に生成された説明">
            <a:extLst>
              <a:ext uri="{FF2B5EF4-FFF2-40B4-BE49-F238E27FC236}">
                <a16:creationId xmlns:a16="http://schemas.microsoft.com/office/drawing/2014/main" id="{29F0377B-70A8-524E-B6CA-F384278BB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615" y="3717894"/>
            <a:ext cx="1821396" cy="2642517"/>
          </a:xfrm>
          <a:prstGeom prst="rect">
            <a:avLst/>
          </a:prstGeom>
        </p:spPr>
      </p:pic>
      <p:pic>
        <p:nvPicPr>
          <p:cNvPr id="18" name="図 17" descr="時計 が含まれている画像&#10;&#10;自動的に生成された説明">
            <a:extLst>
              <a:ext uri="{FF2B5EF4-FFF2-40B4-BE49-F238E27FC236}">
                <a16:creationId xmlns:a16="http://schemas.microsoft.com/office/drawing/2014/main" id="{0437B593-66C0-4C4D-A080-A11C3EC04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6" y="4090522"/>
            <a:ext cx="1508077" cy="2269889"/>
          </a:xfrm>
          <a:prstGeom prst="rect">
            <a:avLst/>
          </a:prstGeom>
        </p:spPr>
      </p:pic>
      <p:pic>
        <p:nvPicPr>
          <p:cNvPr id="21" name="図 20" descr="時計, 部屋 が含まれている画像&#10;&#10;自動的に生成された説明">
            <a:extLst>
              <a:ext uri="{FF2B5EF4-FFF2-40B4-BE49-F238E27FC236}">
                <a16:creationId xmlns:a16="http://schemas.microsoft.com/office/drawing/2014/main" id="{7C55FADE-371F-F540-BC04-8895938B71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8937" y="4028334"/>
            <a:ext cx="1368152" cy="2332077"/>
          </a:xfrm>
          <a:prstGeom prst="rect">
            <a:avLst/>
          </a:prstGeom>
        </p:spPr>
      </p:pic>
      <p:sp>
        <p:nvSpPr>
          <p:cNvPr id="17" name="テキスト ボックス 16">
            <a:extLst>
              <a:ext uri="{FF2B5EF4-FFF2-40B4-BE49-F238E27FC236}">
                <a16:creationId xmlns:a16="http://schemas.microsoft.com/office/drawing/2014/main" id="{C36CF0B7-631A-8442-9F3C-35B663F242CE}"/>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2316322553"/>
      </p:ext>
    </p:extLst>
  </p:cSld>
  <p:clrMapOvr>
    <a:masterClrMapping/>
  </p:clrMapOvr>
  <mc:AlternateContent xmlns:mc="http://schemas.openxmlformats.org/markup-compatibility/2006" xmlns:p14="http://schemas.microsoft.com/office/powerpoint/2010/main">
    <mc:Choice Requires="p14">
      <p:transition spd="slow" p14:dur="2000" advTm="29698"/>
    </mc:Choice>
    <mc:Fallback xmlns="">
      <p:transition spd="slow" advTm="29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16">
                                            <p:txEl>
                                              <p:pRg st="0" end="0"/>
                                            </p:txEl>
                                          </p:spTgt>
                                        </p:tgtEl>
                                        <p:attrNameLst>
                                          <p:attrName>style.opacity</p:attrName>
                                        </p:attrNameLst>
                                      </p:cBhvr>
                                      <p:to>
                                        <p:strVal val="0.25"/>
                                      </p:to>
                                    </p:set>
                                    <p:animEffect filter="image" prLst="opacity: 0.25">
                                      <p:cBhvr rctx="IE">
                                        <p:cTn id="7" dur="indefinite"/>
                                        <p:tgtEl>
                                          <p:spTgt spid="16">
                                            <p:txEl>
                                              <p:pRg st="0" end="0"/>
                                            </p:txEl>
                                          </p:spTgt>
                                        </p:tgtEl>
                                      </p:cBhvr>
                                    </p:animEffect>
                                  </p:childTnLst>
                                </p:cTn>
                              </p:par>
                              <p:par>
                                <p:cTn id="8" presetID="9" presetClass="emph" presetSubtype="0" nodeType="withEffect">
                                  <p:stCondLst>
                                    <p:cond delay="0"/>
                                  </p:stCondLst>
                                  <p:childTnLst>
                                    <p:set>
                                      <p:cBhvr>
                                        <p:cTn id="9" dur="indefinite"/>
                                        <p:tgtEl>
                                          <p:spTgt spid="16">
                                            <p:txEl>
                                              <p:pRg st="1" end="1"/>
                                            </p:txEl>
                                          </p:spTgt>
                                        </p:tgtEl>
                                        <p:attrNameLst>
                                          <p:attrName>style.opacity</p:attrName>
                                        </p:attrNameLst>
                                      </p:cBhvr>
                                      <p:to>
                                        <p:strVal val="0.25"/>
                                      </p:to>
                                    </p:set>
                                    <p:animEffect filter="image" prLst="opacity: 0.25">
                                      <p:cBhvr rctx="IE">
                                        <p:cTn id="10" dur="indefinite"/>
                                        <p:tgtEl>
                                          <p:spTgt spid="16">
                                            <p:txEl>
                                              <p:pRg st="1" end="1"/>
                                            </p:txEl>
                                          </p:spTgt>
                                        </p:tgtEl>
                                      </p:cBhvr>
                                    </p:animEffect>
                                  </p:childTnLst>
                                </p:cTn>
                              </p:par>
                              <p:par>
                                <p:cTn id="11" presetID="9" presetClass="emph" presetSubtype="0" nodeType="withEffect">
                                  <p:stCondLst>
                                    <p:cond delay="0"/>
                                  </p:stCondLst>
                                  <p:childTnLst>
                                    <p:set>
                                      <p:cBhvr>
                                        <p:cTn id="12" dur="indefinite"/>
                                        <p:tgtEl>
                                          <p:spTgt spid="16">
                                            <p:txEl>
                                              <p:pRg st="2" end="2"/>
                                            </p:txEl>
                                          </p:spTgt>
                                        </p:tgtEl>
                                        <p:attrNameLst>
                                          <p:attrName>style.opacity</p:attrName>
                                        </p:attrNameLst>
                                      </p:cBhvr>
                                      <p:to>
                                        <p:strVal val="0.25"/>
                                      </p:to>
                                    </p:set>
                                    <p:animEffect filter="image" prLst="opacity: 0.25">
                                      <p:cBhvr rctx="IE">
                                        <p:cTn id="13" dur="indefinite"/>
                                        <p:tgtEl>
                                          <p:spTgt spid="16">
                                            <p:txEl>
                                              <p:pRg st="2" end="2"/>
                                            </p:txEl>
                                          </p:spTgt>
                                        </p:tgtEl>
                                      </p:cBhvr>
                                    </p:animEffect>
                                  </p:childTnLst>
                                </p:cTn>
                              </p:par>
                              <p:par>
                                <p:cTn id="14" presetID="9" presetClass="emph" presetSubtype="0" nodeType="withEffect">
                                  <p:stCondLst>
                                    <p:cond delay="0"/>
                                  </p:stCondLst>
                                  <p:childTnLst>
                                    <p:set>
                                      <p:cBhvr>
                                        <p:cTn id="15" dur="indefinite"/>
                                        <p:tgtEl>
                                          <p:spTgt spid="16">
                                            <p:txEl>
                                              <p:pRg st="3" end="3"/>
                                            </p:txEl>
                                          </p:spTgt>
                                        </p:tgtEl>
                                        <p:attrNameLst>
                                          <p:attrName>style.opacity</p:attrName>
                                        </p:attrNameLst>
                                      </p:cBhvr>
                                      <p:to>
                                        <p:strVal val="0.25"/>
                                      </p:to>
                                    </p:set>
                                    <p:animEffect filter="image" prLst="opacity: 0.25">
                                      <p:cBhvr rctx="IE">
                                        <p:cTn id="16" dur="indefinite"/>
                                        <p:tgtEl>
                                          <p:spTgt spid="1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16">
                                            <p:txEl>
                                              <p:pRg st="0" end="0"/>
                                            </p:txEl>
                                          </p:spTgt>
                                        </p:tgtEl>
                                        <p:attrNameLst>
                                          <p:attrName>style.opacity</p:attrName>
                                        </p:attrNameLst>
                                      </p:cBhvr>
                                      <p:to>
                                        <p:strVal val="0.75"/>
                                      </p:to>
                                    </p:set>
                                    <p:animEffect filter="image" prLst="opacity: 0.75">
                                      <p:cBhvr rctx="IE">
                                        <p:cTn id="21" dur="indefinite"/>
                                        <p:tgtEl>
                                          <p:spTgt spid="16">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15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30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mph" presetSubtype="0" nodeType="clickEffect">
                                  <p:stCondLst>
                                    <p:cond delay="0"/>
                                  </p:stCondLst>
                                  <p:childTnLst>
                                    <p:set>
                                      <p:cBhvr>
                                        <p:cTn id="34" dur="indefinite"/>
                                        <p:tgtEl>
                                          <p:spTgt spid="16">
                                            <p:txEl>
                                              <p:pRg st="1" end="1"/>
                                            </p:txEl>
                                          </p:spTgt>
                                        </p:tgtEl>
                                        <p:attrNameLst>
                                          <p:attrName>style.opacity</p:attrName>
                                        </p:attrNameLst>
                                      </p:cBhvr>
                                      <p:to>
                                        <p:strVal val="0.75"/>
                                      </p:to>
                                    </p:set>
                                    <p:animEffect filter="image" prLst="opacity: 0.75">
                                      <p:cBhvr rctx="IE">
                                        <p:cTn id="35" dur="indefinite"/>
                                        <p:tgtEl>
                                          <p:spTgt spid="1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mph" presetSubtype="0" nodeType="clickEffect">
                                  <p:stCondLst>
                                    <p:cond delay="0"/>
                                  </p:stCondLst>
                                  <p:childTnLst>
                                    <p:set>
                                      <p:cBhvr>
                                        <p:cTn id="39" dur="indefinite"/>
                                        <p:tgtEl>
                                          <p:spTgt spid="16">
                                            <p:txEl>
                                              <p:pRg st="2" end="2"/>
                                            </p:txEl>
                                          </p:spTgt>
                                        </p:tgtEl>
                                        <p:attrNameLst>
                                          <p:attrName>style.opacity</p:attrName>
                                        </p:attrNameLst>
                                      </p:cBhvr>
                                      <p:to>
                                        <p:strVal val="0.75"/>
                                      </p:to>
                                    </p:set>
                                    <p:animEffect filter="image" prLst="opacity: 0.75">
                                      <p:cBhvr rctx="IE">
                                        <p:cTn id="40" dur="indefinite"/>
                                        <p:tgtEl>
                                          <p:spTgt spid="16">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nodeType="clickEffect">
                                  <p:stCondLst>
                                    <p:cond delay="0"/>
                                  </p:stCondLst>
                                  <p:childTnLst>
                                    <p:set>
                                      <p:cBhvr>
                                        <p:cTn id="44" dur="indefinite"/>
                                        <p:tgtEl>
                                          <p:spTgt spid="16">
                                            <p:txEl>
                                              <p:pRg st="3" end="3"/>
                                            </p:txEl>
                                          </p:spTgt>
                                        </p:tgtEl>
                                        <p:attrNameLst>
                                          <p:attrName>style.opacity</p:attrName>
                                        </p:attrNameLst>
                                      </p:cBhvr>
                                      <p:to>
                                        <p:strVal val="0.75"/>
                                      </p:to>
                                    </p:set>
                                    <p:animEffect filter="image" prLst="opacity: 0.75">
                                      <p:cBhvr rctx="IE">
                                        <p:cTn id="45" dur="indefinite"/>
                                        <p:tgtEl>
                                          <p:spTgt spid="16">
                                            <p:txEl>
                                              <p:pRg st="3" end="3"/>
                                            </p:txEl>
                                          </p:spTgt>
                                        </p:tgtEl>
                                      </p:cBhvr>
                                    </p:animEffect>
                                  </p:childTnLst>
                                </p:cTn>
                              </p:par>
                            </p:childTnLst>
                          </p:cTn>
                        </p:par>
                        <p:par>
                          <p:cTn id="46" fill="hold">
                            <p:stCondLst>
                              <p:cond delay="0"/>
                            </p:stCondLst>
                            <p:childTnLst>
                              <p:par>
                                <p:cTn id="47" presetID="10"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extLst>
    <p:ext uri="{E180D4A7-C9FB-4DFB-919C-405C955672EB}">
      <p14:showEvtLst xmlns:p14="http://schemas.microsoft.com/office/powerpoint/2010/main">
        <p14:playEvt time="30" objId="2"/>
        <p14:playEvt time="3199" objId="3"/>
        <p14:stopEvt time="3366" objId="2"/>
        <p14:playEvt time="11200" objId="5"/>
        <p14:stopEvt time="11344" objId="3"/>
        <p14:playEvt time="18679" objId="7"/>
        <p14:stopEvt time="18823" objId="5"/>
        <p14:playEvt time="23474" objId="9"/>
        <p14:stopEvt time="23652" objId="7"/>
        <p14:stopEvt time="27997" objId="9"/>
      </p14:showEvt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9C15639E-FFB0-004C-9C95-834208613F52}"/>
              </a:ext>
            </a:extLst>
          </p:cNvPr>
          <p:cNvSpPr txBox="1"/>
          <p:nvPr/>
        </p:nvSpPr>
        <p:spPr>
          <a:xfrm>
            <a:off x="1259552" y="1272657"/>
            <a:ext cx="3990233" cy="643884"/>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安全に対する考え方</a:t>
            </a:r>
          </a:p>
        </p:txBody>
      </p:sp>
      <p:sp>
        <p:nvSpPr>
          <p:cNvPr id="6" name="平行四辺形 5">
            <a:extLst>
              <a:ext uri="{FF2B5EF4-FFF2-40B4-BE49-F238E27FC236}">
                <a16:creationId xmlns:a16="http://schemas.microsoft.com/office/drawing/2014/main" id="{258FD2C7-E99F-D24E-896E-4C6D97227192}"/>
              </a:ext>
            </a:extLst>
          </p:cNvPr>
          <p:cNvSpPr/>
          <p:nvPr/>
        </p:nvSpPr>
        <p:spPr>
          <a:xfrm>
            <a:off x="507219" y="1272657"/>
            <a:ext cx="720000" cy="648000"/>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10" name="テキスト ボックス 9">
            <a:extLst>
              <a:ext uri="{FF2B5EF4-FFF2-40B4-BE49-F238E27FC236}">
                <a16:creationId xmlns:a16="http://schemas.microsoft.com/office/drawing/2014/main" id="{4BEC45A7-3D73-DA47-9CD3-0A66BE998103}"/>
              </a:ext>
            </a:extLst>
          </p:cNvPr>
          <p:cNvSpPr txBox="1"/>
          <p:nvPr/>
        </p:nvSpPr>
        <p:spPr>
          <a:xfrm>
            <a:off x="507218" y="1272657"/>
            <a:ext cx="719999" cy="648000"/>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1</a:t>
            </a:r>
            <a:endParaRPr kumimoji="1" lang="ja-JP" altLang="en-US" sz="2800">
              <a:solidFill>
                <a:schemeClr val="bg1"/>
              </a:solidFill>
              <a:ea typeface="MS PGothic" panose="020B0600070205080204" pitchFamily="34" charset="-128"/>
            </a:endParaRPr>
          </a:p>
        </p:txBody>
      </p:sp>
      <p:sp>
        <p:nvSpPr>
          <p:cNvPr id="13" name="テキスト ボックス 12">
            <a:extLst>
              <a:ext uri="{FF2B5EF4-FFF2-40B4-BE49-F238E27FC236}">
                <a16:creationId xmlns:a16="http://schemas.microsoft.com/office/drawing/2014/main" id="{ED508702-7622-9C40-AB1E-8CC55327E1AB}"/>
              </a:ext>
            </a:extLst>
          </p:cNvPr>
          <p:cNvSpPr txBox="1"/>
          <p:nvPr/>
        </p:nvSpPr>
        <p:spPr>
          <a:xfrm>
            <a:off x="1980236" y="2161257"/>
            <a:ext cx="6318175" cy="635806"/>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本学の安全衛生管理体制</a:t>
            </a:r>
          </a:p>
        </p:txBody>
      </p:sp>
      <p:sp>
        <p:nvSpPr>
          <p:cNvPr id="12" name="平行四辺形 11">
            <a:extLst>
              <a:ext uri="{FF2B5EF4-FFF2-40B4-BE49-F238E27FC236}">
                <a16:creationId xmlns:a16="http://schemas.microsoft.com/office/drawing/2014/main" id="{46B0C704-DB99-E641-8185-8BF7F624DEAA}"/>
              </a:ext>
            </a:extLst>
          </p:cNvPr>
          <p:cNvSpPr/>
          <p:nvPr/>
        </p:nvSpPr>
        <p:spPr>
          <a:xfrm>
            <a:off x="1237899" y="2157599"/>
            <a:ext cx="720000" cy="648000"/>
          </a:xfrm>
          <a:prstGeom prst="parallelogram">
            <a:avLst/>
          </a:prstGeom>
          <a:solidFill>
            <a:srgbClr val="1AA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14" name="テキスト ボックス 13">
            <a:extLst>
              <a:ext uri="{FF2B5EF4-FFF2-40B4-BE49-F238E27FC236}">
                <a16:creationId xmlns:a16="http://schemas.microsoft.com/office/drawing/2014/main" id="{100377B9-A754-A84C-99D7-9CAE940CD8C6}"/>
              </a:ext>
            </a:extLst>
          </p:cNvPr>
          <p:cNvSpPr txBox="1"/>
          <p:nvPr/>
        </p:nvSpPr>
        <p:spPr>
          <a:xfrm>
            <a:off x="1237899" y="2157599"/>
            <a:ext cx="719999" cy="639820"/>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2</a:t>
            </a:r>
            <a:endParaRPr kumimoji="1" lang="ja-JP" altLang="en-US" sz="2800">
              <a:solidFill>
                <a:schemeClr val="bg1"/>
              </a:solidFill>
              <a:ea typeface="MS PGothic" panose="020B0600070205080204" pitchFamily="34" charset="-128"/>
            </a:endParaRPr>
          </a:p>
        </p:txBody>
      </p:sp>
      <p:sp>
        <p:nvSpPr>
          <p:cNvPr id="19" name="テキスト ボックス 18">
            <a:extLst>
              <a:ext uri="{FF2B5EF4-FFF2-40B4-BE49-F238E27FC236}">
                <a16:creationId xmlns:a16="http://schemas.microsoft.com/office/drawing/2014/main" id="{69A246FC-7169-9846-8312-9C9F21301037}"/>
              </a:ext>
            </a:extLst>
          </p:cNvPr>
          <p:cNvSpPr txBox="1"/>
          <p:nvPr/>
        </p:nvSpPr>
        <p:spPr>
          <a:xfrm>
            <a:off x="3415333" y="3930153"/>
            <a:ext cx="3420021" cy="645330"/>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健康管理</a:t>
            </a:r>
          </a:p>
        </p:txBody>
      </p:sp>
      <p:sp>
        <p:nvSpPr>
          <p:cNvPr id="17" name="平行四辺形 16">
            <a:extLst>
              <a:ext uri="{FF2B5EF4-FFF2-40B4-BE49-F238E27FC236}">
                <a16:creationId xmlns:a16="http://schemas.microsoft.com/office/drawing/2014/main" id="{0A830D3B-5478-694A-BDEB-93F0E20DA33C}"/>
              </a:ext>
            </a:extLst>
          </p:cNvPr>
          <p:cNvSpPr/>
          <p:nvPr/>
        </p:nvSpPr>
        <p:spPr>
          <a:xfrm>
            <a:off x="2699259" y="3927483"/>
            <a:ext cx="720000" cy="648000"/>
          </a:xfrm>
          <a:prstGeom prst="parallelogram">
            <a:avLst/>
          </a:prstGeom>
          <a:solidFill>
            <a:srgbClr val="1B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20" name="テキスト ボックス 19">
            <a:extLst>
              <a:ext uri="{FF2B5EF4-FFF2-40B4-BE49-F238E27FC236}">
                <a16:creationId xmlns:a16="http://schemas.microsoft.com/office/drawing/2014/main" id="{38BCC237-83E8-1447-BAE2-5714F5ECC453}"/>
              </a:ext>
            </a:extLst>
          </p:cNvPr>
          <p:cNvSpPr txBox="1"/>
          <p:nvPr/>
        </p:nvSpPr>
        <p:spPr>
          <a:xfrm>
            <a:off x="2688579" y="3927076"/>
            <a:ext cx="720000" cy="629173"/>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4</a:t>
            </a:r>
            <a:endParaRPr kumimoji="1" lang="ja-JP" altLang="en-US" sz="2800">
              <a:solidFill>
                <a:schemeClr val="bg1"/>
              </a:solidFill>
              <a:ea typeface="MS PGothic" panose="020B0600070205080204" pitchFamily="34" charset="-128"/>
            </a:endParaRPr>
          </a:p>
        </p:txBody>
      </p:sp>
      <p:sp>
        <p:nvSpPr>
          <p:cNvPr id="24" name="テキスト ボックス 23">
            <a:extLst>
              <a:ext uri="{FF2B5EF4-FFF2-40B4-BE49-F238E27FC236}">
                <a16:creationId xmlns:a16="http://schemas.microsoft.com/office/drawing/2014/main" id="{C622B8D4-F2EE-404F-921F-D648813E471F}"/>
              </a:ext>
            </a:extLst>
          </p:cNvPr>
          <p:cNvSpPr txBox="1"/>
          <p:nvPr/>
        </p:nvSpPr>
        <p:spPr>
          <a:xfrm>
            <a:off x="4137785" y="4819159"/>
            <a:ext cx="4012662" cy="641267"/>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さまざまなリスクへの備え</a:t>
            </a:r>
          </a:p>
        </p:txBody>
      </p:sp>
      <p:sp>
        <p:nvSpPr>
          <p:cNvPr id="22" name="正方形/長方形 21">
            <a:extLst>
              <a:ext uri="{FF2B5EF4-FFF2-40B4-BE49-F238E27FC236}">
                <a16:creationId xmlns:a16="http://schemas.microsoft.com/office/drawing/2014/main" id="{DA488F54-2044-ED4F-AF83-60F5674966B8}"/>
              </a:ext>
            </a:extLst>
          </p:cNvPr>
          <p:cNvSpPr/>
          <p:nvPr/>
        </p:nvSpPr>
        <p:spPr>
          <a:xfrm>
            <a:off x="3930540" y="5345695"/>
            <a:ext cx="5220000" cy="108000"/>
          </a:xfrm>
          <a:prstGeom prst="rect">
            <a:avLst/>
          </a:prstGeom>
          <a:solidFill>
            <a:srgbClr val="169F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23" name="平行四辺形 22">
            <a:extLst>
              <a:ext uri="{FF2B5EF4-FFF2-40B4-BE49-F238E27FC236}">
                <a16:creationId xmlns:a16="http://schemas.microsoft.com/office/drawing/2014/main" id="{B5B32641-867C-6B43-A96F-F53BBA5083F7}"/>
              </a:ext>
            </a:extLst>
          </p:cNvPr>
          <p:cNvSpPr/>
          <p:nvPr/>
        </p:nvSpPr>
        <p:spPr>
          <a:xfrm>
            <a:off x="3429940" y="4812426"/>
            <a:ext cx="720000" cy="648000"/>
          </a:xfrm>
          <a:prstGeom prst="parallelogram">
            <a:avLst/>
          </a:prstGeom>
          <a:solidFill>
            <a:srgbClr val="169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25" name="テキスト ボックス 24">
            <a:extLst>
              <a:ext uri="{FF2B5EF4-FFF2-40B4-BE49-F238E27FC236}">
                <a16:creationId xmlns:a16="http://schemas.microsoft.com/office/drawing/2014/main" id="{469F4A38-138C-6949-880D-0B801BC45651}"/>
              </a:ext>
            </a:extLst>
          </p:cNvPr>
          <p:cNvSpPr txBox="1"/>
          <p:nvPr/>
        </p:nvSpPr>
        <p:spPr>
          <a:xfrm>
            <a:off x="3429940" y="4812427"/>
            <a:ext cx="719999" cy="641268"/>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5</a:t>
            </a:r>
            <a:endParaRPr kumimoji="1" lang="ja-JP" altLang="en-US" sz="2800">
              <a:solidFill>
                <a:schemeClr val="bg1"/>
              </a:solidFill>
              <a:ea typeface="MS PGothic" panose="020B0600070205080204" pitchFamily="34" charset="-128"/>
            </a:endParaRPr>
          </a:p>
        </p:txBody>
      </p:sp>
      <p:sp>
        <p:nvSpPr>
          <p:cNvPr id="28" name="テキスト ボックス 27">
            <a:extLst>
              <a:ext uri="{FF2B5EF4-FFF2-40B4-BE49-F238E27FC236}">
                <a16:creationId xmlns:a16="http://schemas.microsoft.com/office/drawing/2014/main" id="{E7DCA7FE-64E7-944F-B0CB-FF015BEED3C9}"/>
              </a:ext>
            </a:extLst>
          </p:cNvPr>
          <p:cNvSpPr txBox="1"/>
          <p:nvPr/>
        </p:nvSpPr>
        <p:spPr>
          <a:xfrm>
            <a:off x="2699552" y="3042541"/>
            <a:ext cx="3186335" cy="642489"/>
          </a:xfrm>
          <a:prstGeom prst="rect">
            <a:avLst/>
          </a:prstGeom>
          <a:noFill/>
        </p:spPr>
        <p:txBody>
          <a:bodyPr wrap="square" rtlCol="0" anchor="ctr" anchorCtr="0">
            <a:noAutofit/>
          </a:bodyPr>
          <a:lstStyle/>
          <a:p>
            <a:pPr algn="l"/>
            <a:r>
              <a:rPr kumimoji="1" lang="ja-JP" altLang="en-US" sz="2400">
                <a:solidFill>
                  <a:schemeClr val="tx1">
                    <a:lumMod val="75000"/>
                    <a:lumOff val="25000"/>
                  </a:schemeClr>
                </a:solidFill>
                <a:latin typeface="+mj-ea"/>
                <a:ea typeface="+mj-ea"/>
              </a:rPr>
              <a:t>緊急時の対応</a:t>
            </a:r>
          </a:p>
        </p:txBody>
      </p:sp>
      <p:sp>
        <p:nvSpPr>
          <p:cNvPr id="27" name="平行四辺形 26">
            <a:extLst>
              <a:ext uri="{FF2B5EF4-FFF2-40B4-BE49-F238E27FC236}">
                <a16:creationId xmlns:a16="http://schemas.microsoft.com/office/drawing/2014/main" id="{D950ADD1-70FB-574A-AE07-A10314663236}"/>
              </a:ext>
            </a:extLst>
          </p:cNvPr>
          <p:cNvSpPr/>
          <p:nvPr/>
        </p:nvSpPr>
        <p:spPr>
          <a:xfrm>
            <a:off x="1968579" y="3042541"/>
            <a:ext cx="720000" cy="648000"/>
          </a:xfrm>
          <a:prstGeom prst="parallelogram">
            <a:avLst/>
          </a:prstGeom>
          <a:solidFill>
            <a:srgbClr val="B74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MS PGothic" panose="020B0600070205080204" pitchFamily="34" charset="-128"/>
            </a:endParaRPr>
          </a:p>
        </p:txBody>
      </p:sp>
      <p:sp>
        <p:nvSpPr>
          <p:cNvPr id="29" name="テキスト ボックス 28">
            <a:extLst>
              <a:ext uri="{FF2B5EF4-FFF2-40B4-BE49-F238E27FC236}">
                <a16:creationId xmlns:a16="http://schemas.microsoft.com/office/drawing/2014/main" id="{085DE626-C304-0544-8084-7A55833125D7}"/>
              </a:ext>
            </a:extLst>
          </p:cNvPr>
          <p:cNvSpPr txBox="1"/>
          <p:nvPr/>
        </p:nvSpPr>
        <p:spPr>
          <a:xfrm>
            <a:off x="1968579" y="3038477"/>
            <a:ext cx="720000" cy="648000"/>
          </a:xfrm>
          <a:prstGeom prst="rect">
            <a:avLst/>
          </a:prstGeom>
          <a:noFill/>
        </p:spPr>
        <p:txBody>
          <a:bodyPr wrap="square" rtlCol="0" anchor="ctr" anchorCtr="0">
            <a:noAutofit/>
          </a:bodyPr>
          <a:lstStyle/>
          <a:p>
            <a:pPr algn="ctr"/>
            <a:r>
              <a:rPr kumimoji="1" lang="en-US" altLang="ja-JP" sz="2800" dirty="0">
                <a:solidFill>
                  <a:schemeClr val="bg1"/>
                </a:solidFill>
                <a:ea typeface="MS PGothic" panose="020B0600070205080204" pitchFamily="34" charset="-128"/>
              </a:rPr>
              <a:t>3</a:t>
            </a:r>
          </a:p>
        </p:txBody>
      </p:sp>
      <p:sp>
        <p:nvSpPr>
          <p:cNvPr id="36" name="タイトル 35">
            <a:extLst>
              <a:ext uri="{FF2B5EF4-FFF2-40B4-BE49-F238E27FC236}">
                <a16:creationId xmlns:a16="http://schemas.microsoft.com/office/drawing/2014/main" id="{F6818933-BA9A-694D-ABF5-67978F0E9B2F}"/>
              </a:ext>
            </a:extLst>
          </p:cNvPr>
          <p:cNvSpPr>
            <a:spLocks noGrp="1"/>
          </p:cNvSpPr>
          <p:nvPr>
            <p:ph type="title"/>
          </p:nvPr>
        </p:nvSpPr>
        <p:spPr/>
        <p:txBody>
          <a:bodyPr/>
          <a:lstStyle/>
          <a:p>
            <a:pPr algn="ctr"/>
            <a:r>
              <a:rPr kumimoji="1" lang="ja-JP" altLang="en-US" sz="3200" b="1"/>
              <a:t>安全の手引</a:t>
            </a:r>
          </a:p>
        </p:txBody>
      </p:sp>
      <p:pic>
        <p:nvPicPr>
          <p:cNvPr id="4" name="sound2" descr="sound2">
            <a:hlinkClick r:id="" action="ppaction://media"/>
            <a:extLst>
              <a:ext uri="{FF2B5EF4-FFF2-40B4-BE49-F238E27FC236}">
                <a16:creationId xmlns:a16="http://schemas.microsoft.com/office/drawing/2014/main" id="{4F676F3E-C880-BB42-9D97-78CCD61C75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7907" y="5258667"/>
            <a:ext cx="812800" cy="812800"/>
          </a:xfrm>
          <a:prstGeom prst="rect">
            <a:avLst/>
          </a:prstGeom>
        </p:spPr>
      </p:pic>
      <p:sp>
        <p:nvSpPr>
          <p:cNvPr id="26" name="テキスト ボックス 25">
            <a:extLst>
              <a:ext uri="{FF2B5EF4-FFF2-40B4-BE49-F238E27FC236}">
                <a16:creationId xmlns:a16="http://schemas.microsoft.com/office/drawing/2014/main" id="{025A50AC-9FD3-0040-8626-0310C27D740A}"/>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
        <p:nvSpPr>
          <p:cNvPr id="30" name="タイトル 1">
            <a:extLst>
              <a:ext uri="{FF2B5EF4-FFF2-40B4-BE49-F238E27FC236}">
                <a16:creationId xmlns:a16="http://schemas.microsoft.com/office/drawing/2014/main" id="{42083CBA-31D9-834C-9494-B7685FA5DBAE}"/>
              </a:ext>
            </a:extLst>
          </p:cNvPr>
          <p:cNvSpPr txBox="1">
            <a:spLocks/>
          </p:cNvSpPr>
          <p:nvPr/>
        </p:nvSpPr>
        <p:spPr>
          <a:xfrm>
            <a:off x="507218" y="5665067"/>
            <a:ext cx="5307542" cy="6747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kern="1200">
                <a:solidFill>
                  <a:schemeClr val="tx1"/>
                </a:solidFill>
                <a:latin typeface="ＭＳ Ｐゴシック" panose="020B0600070205080204" pitchFamily="50" charset="-128"/>
                <a:ea typeface="ＭＳ Ｐゴシック" panose="020B0600070205080204" pitchFamily="50" charset="-128"/>
                <a:cs typeface="+mj-cs"/>
              </a:defRPr>
            </a:lvl1pPr>
          </a:lstStyle>
          <a:p>
            <a:pPr defTabSz="914377" fontAlgn="auto">
              <a:lnSpc>
                <a:spcPct val="120000"/>
              </a:lnSpc>
              <a:spcAft>
                <a:spcPts val="0"/>
              </a:spcAft>
              <a:defRPr/>
            </a:pPr>
            <a:r>
              <a:rPr lang="zh-CN" altLang="en-US" sz="1800" dirty="0">
                <a:solidFill>
                  <a:schemeClr val="tx1">
                    <a:lumMod val="75000"/>
                    <a:lumOff val="25000"/>
                  </a:schemeClr>
                </a:solidFill>
                <a:latin typeface="Meiryo UI" panose="020B0604030504040204" pitchFamily="34" charset="-128"/>
                <a:ea typeface="Meiryo UI" panose="020B0604030504040204" pitchFamily="34" charset="-128"/>
              </a:rPr>
              <a:t>北海道大学</a:t>
            </a:r>
            <a:r>
              <a:rPr lang="ja-JP" altLang="en-US" sz="1800" dirty="0">
                <a:solidFill>
                  <a:schemeClr val="tx1">
                    <a:lumMod val="75000"/>
                    <a:lumOff val="25000"/>
                  </a:schemeClr>
                </a:solidFill>
                <a:latin typeface="Meiryo UI" panose="020B0604030504040204" pitchFamily="34" charset="-128"/>
                <a:ea typeface="Meiryo UI" panose="020B0604030504040204" pitchFamily="34" charset="-128"/>
              </a:rPr>
              <a:t>　</a:t>
            </a:r>
            <a:r>
              <a:rPr lang="zh-CN" altLang="en-US" sz="1800" dirty="0">
                <a:solidFill>
                  <a:schemeClr val="tx1">
                    <a:lumMod val="75000"/>
                    <a:lumOff val="25000"/>
                  </a:schemeClr>
                </a:solidFill>
                <a:latin typeface="Meiryo UI" panose="020B0604030504040204" pitchFamily="34" charset="-128"/>
                <a:ea typeface="Meiryo UI" panose="020B0604030504040204" pitchFamily="34" charset="-128"/>
              </a:rPr>
              <a:t> </a:t>
            </a:r>
            <a:r>
              <a:rPr lang="ja-JP" altLang="en-US" sz="1800" dirty="0">
                <a:solidFill>
                  <a:schemeClr val="tx1">
                    <a:lumMod val="75000"/>
                    <a:lumOff val="25000"/>
                  </a:schemeClr>
                </a:solidFill>
                <a:latin typeface="Meiryo UI" panose="020B0604030504040204" pitchFamily="34" charset="-128"/>
                <a:ea typeface="Meiryo UI" panose="020B0604030504040204" pitchFamily="34" charset="-128"/>
              </a:rPr>
              <a:t>公共政策学教育部</a:t>
            </a:r>
            <a:endParaRPr lang="en-US" altLang="ja-JP" sz="1800" dirty="0">
              <a:solidFill>
                <a:schemeClr val="tx1">
                  <a:lumMod val="75000"/>
                  <a:lumOff val="25000"/>
                </a:schemeClr>
              </a:solidFill>
              <a:latin typeface="Meiryo UI" panose="020B0604030504040204" pitchFamily="34" charset="-128"/>
              <a:ea typeface="Meiryo UI" panose="020B0604030504040204" pitchFamily="34" charset="-128"/>
            </a:endParaRPr>
          </a:p>
          <a:p>
            <a:pPr defTabSz="914377" fontAlgn="auto">
              <a:lnSpc>
                <a:spcPct val="120000"/>
              </a:lnSpc>
              <a:spcAft>
                <a:spcPts val="0"/>
              </a:spcAft>
              <a:defRPr/>
            </a:pPr>
            <a:r>
              <a:rPr lang="ja-JP" altLang="en-US" sz="1800" dirty="0">
                <a:solidFill>
                  <a:schemeClr val="tx1">
                    <a:lumMod val="75000"/>
                    <a:lumOff val="25000"/>
                  </a:schemeClr>
                </a:solidFill>
                <a:latin typeface="+mn-ea"/>
                <a:ea typeface="+mn-ea"/>
              </a:rPr>
              <a:t>リスクを低減するために必要な安全教育</a:t>
            </a:r>
          </a:p>
        </p:txBody>
      </p:sp>
    </p:spTree>
    <p:extLst>
      <p:ext uri="{BB962C8B-B14F-4D97-AF65-F5344CB8AC3E}">
        <p14:creationId xmlns:p14="http://schemas.microsoft.com/office/powerpoint/2010/main" val="3232827647"/>
      </p:ext>
    </p:extLst>
  </p:cSld>
  <p:clrMapOvr>
    <a:masterClrMapping/>
  </p:clrMapOvr>
  <mc:AlternateContent xmlns:mc="http://schemas.openxmlformats.org/markup-compatibility/2006" xmlns:p14="http://schemas.microsoft.com/office/powerpoint/2010/main">
    <mc:Choice Requires="p14">
      <p:transition spd="slow" p14:dur="2000" advTm="5933"/>
    </mc:Choice>
    <mc:Fallback xmlns="">
      <p:transition spd="slow" advTm="59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8" fill="hold"/>
                                        <p:tgtEl>
                                          <p:spTgt spid="4"/>
                                        </p:tgtEl>
                                      </p:cBhvr>
                                    </p:cmd>
                                  </p:childTnLst>
                                </p:cTn>
                              </p:par>
                              <p:par>
                                <p:cTn id="7" presetID="17" presetClass="entr" presetSubtype="8" fill="hold" grpId="0" nodeType="withEffect">
                                  <p:stCondLst>
                                    <p:cond delay="1000"/>
                                  </p:stCondLst>
                                  <p:childTnLst>
                                    <p:set>
                                      <p:cBhvr>
                                        <p:cTn id="8" dur="1" fill="hold">
                                          <p:stCondLst>
                                            <p:cond delay="0"/>
                                          </p:stCondLst>
                                        </p:cTn>
                                        <p:tgtEl>
                                          <p:spTgt spid="22"/>
                                        </p:tgtEl>
                                        <p:attrNameLst>
                                          <p:attrName>style.visibility</p:attrName>
                                        </p:attrNameLst>
                                      </p:cBhvr>
                                      <p:to>
                                        <p:strVal val="visible"/>
                                      </p:to>
                                    </p:set>
                                    <p:anim calcmode="lin" valueType="num">
                                      <p:cBhvr>
                                        <p:cTn id="9" dur="500" fill="hold"/>
                                        <p:tgtEl>
                                          <p:spTgt spid="22"/>
                                        </p:tgtEl>
                                        <p:attrNameLst>
                                          <p:attrName>ppt_x</p:attrName>
                                        </p:attrNameLst>
                                      </p:cBhvr>
                                      <p:tavLst>
                                        <p:tav tm="0">
                                          <p:val>
                                            <p:strVal val="#ppt_x-#ppt_w/2"/>
                                          </p:val>
                                        </p:tav>
                                        <p:tav tm="100000">
                                          <p:val>
                                            <p:strVal val="#ppt_x"/>
                                          </p:val>
                                        </p:tav>
                                      </p:tavLst>
                                    </p:anim>
                                    <p:anim calcmode="lin" valueType="num">
                                      <p:cBhvr>
                                        <p:cTn id="10" dur="500" fill="hold"/>
                                        <p:tgtEl>
                                          <p:spTgt spid="22"/>
                                        </p:tgtEl>
                                        <p:attrNameLst>
                                          <p:attrName>ppt_y</p:attrName>
                                        </p:attrNameLst>
                                      </p:cBhvr>
                                      <p:tavLst>
                                        <p:tav tm="0">
                                          <p:val>
                                            <p:strVal val="#ppt_y"/>
                                          </p:val>
                                        </p:tav>
                                        <p:tav tm="100000">
                                          <p:val>
                                            <p:strVal val="#ppt_y"/>
                                          </p:val>
                                        </p:tav>
                                      </p:tavLst>
                                    </p:anim>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strVal val="#ppt_h"/>
                                          </p:val>
                                        </p:tav>
                                        <p:tav tm="100000">
                                          <p:val>
                                            <p:strVal val="#ppt_h"/>
                                          </p:val>
                                        </p:tav>
                                      </p:tavLst>
                                    </p:anim>
                                  </p:childTnLst>
                                </p:cTn>
                              </p:par>
                              <p:par>
                                <p:cTn id="13" presetID="9" presetClass="emph" presetSubtype="0" grpId="0" nodeType="withEffect">
                                  <p:stCondLst>
                                    <p:cond delay="1000"/>
                                  </p:stCondLst>
                                  <p:childTnLst>
                                    <p:set>
                                      <p:cBhvr>
                                        <p:cTn id="14" dur="indefinite"/>
                                        <p:tgtEl>
                                          <p:spTgt spid="9"/>
                                        </p:tgtEl>
                                        <p:attrNameLst>
                                          <p:attrName>style.opacity</p:attrName>
                                        </p:attrNameLst>
                                      </p:cBhvr>
                                      <p:to>
                                        <p:strVal val="0.5"/>
                                      </p:to>
                                    </p:set>
                                    <p:animEffect filter="image" prLst="opacity: 0.5">
                                      <p:cBhvr rctx="IE">
                                        <p:cTn id="15" dur="indefinite"/>
                                        <p:tgtEl>
                                          <p:spTgt spid="9"/>
                                        </p:tgtEl>
                                      </p:cBhvr>
                                    </p:animEffect>
                                  </p:childTnLst>
                                </p:cTn>
                              </p:par>
                              <p:par>
                                <p:cTn id="16" presetID="9" presetClass="emph" presetSubtype="0" grpId="0" nodeType="withEffect">
                                  <p:stCondLst>
                                    <p:cond delay="1000"/>
                                  </p:stCondLst>
                                  <p:childTnLst>
                                    <p:set>
                                      <p:cBhvr>
                                        <p:cTn id="17" dur="indefinite"/>
                                        <p:tgtEl>
                                          <p:spTgt spid="13"/>
                                        </p:tgtEl>
                                        <p:attrNameLst>
                                          <p:attrName>style.opacity</p:attrName>
                                        </p:attrNameLst>
                                      </p:cBhvr>
                                      <p:to>
                                        <p:strVal val="0.5"/>
                                      </p:to>
                                    </p:set>
                                    <p:animEffect filter="image" prLst="opacity: 0.5">
                                      <p:cBhvr rctx="IE">
                                        <p:cTn id="18" dur="indefinite"/>
                                        <p:tgtEl>
                                          <p:spTgt spid="13"/>
                                        </p:tgtEl>
                                      </p:cBhvr>
                                    </p:animEffect>
                                  </p:childTnLst>
                                </p:cTn>
                              </p:par>
                              <p:par>
                                <p:cTn id="19" presetID="9" presetClass="emph" presetSubtype="0" grpId="0" nodeType="withEffect">
                                  <p:stCondLst>
                                    <p:cond delay="1000"/>
                                  </p:stCondLst>
                                  <p:childTnLst>
                                    <p:set>
                                      <p:cBhvr>
                                        <p:cTn id="20" dur="indefinite"/>
                                        <p:tgtEl>
                                          <p:spTgt spid="28"/>
                                        </p:tgtEl>
                                        <p:attrNameLst>
                                          <p:attrName>style.opacity</p:attrName>
                                        </p:attrNameLst>
                                      </p:cBhvr>
                                      <p:to>
                                        <p:strVal val="0.5"/>
                                      </p:to>
                                    </p:set>
                                    <p:animEffect filter="image" prLst="opacity: 0.5">
                                      <p:cBhvr rctx="IE">
                                        <p:cTn id="21" dur="indefinite"/>
                                        <p:tgtEl>
                                          <p:spTgt spid="28"/>
                                        </p:tgtEl>
                                      </p:cBhvr>
                                    </p:animEffect>
                                  </p:childTnLst>
                                </p:cTn>
                              </p:par>
                              <p:par>
                                <p:cTn id="22" presetID="9" presetClass="emph" presetSubtype="0" grpId="0" nodeType="withEffect">
                                  <p:stCondLst>
                                    <p:cond delay="1000"/>
                                  </p:stCondLst>
                                  <p:childTnLst>
                                    <p:set>
                                      <p:cBhvr>
                                        <p:cTn id="23" dur="indefinite"/>
                                        <p:tgtEl>
                                          <p:spTgt spid="19"/>
                                        </p:tgtEl>
                                        <p:attrNameLst>
                                          <p:attrName>style.opacity</p:attrName>
                                        </p:attrNameLst>
                                      </p:cBhvr>
                                      <p:to>
                                        <p:strVal val="0.5"/>
                                      </p:to>
                                    </p:set>
                                    <p:animEffect filter="image" prLst="opacity: 0.5">
                                      <p:cBhvr rctx="IE">
                                        <p:cTn id="24" dur="indefinite"/>
                                        <p:tgtEl>
                                          <p:spTgt spid="19"/>
                                        </p:tgtEl>
                                      </p:cBhvr>
                                    </p:animEffect>
                                  </p:childTnLst>
                                </p:cTn>
                              </p:par>
                            </p:childTnLst>
                          </p:cTn>
                        </p:par>
                        <p:par>
                          <p:cTn id="25" fill="hold">
                            <p:stCondLst>
                              <p:cond delay="3528"/>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9" grpId="0"/>
      <p:bldP spid="13" grpId="0"/>
      <p:bldP spid="19" grpId="0"/>
      <p:bldP spid="22" grpId="0" animBg="1"/>
      <p:bldP spid="28" grpId="0"/>
      <p:bldP spid="26" grpId="0" animBg="1"/>
    </p:bldLst>
  </p:timing>
  <p:extLst>
    <p:ext uri="{E180D4A7-C9FB-4DFB-919C-405C955672EB}">
      <p14:showEvtLst xmlns:p14="http://schemas.microsoft.com/office/powerpoint/2010/main">
        <p14:playEvt time="37" objId="2"/>
        <p14:stopEvt time="3998" objId="2"/>
      </p14:showEvt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字幕 32">
            <a:extLst>
              <a:ext uri="{FF2B5EF4-FFF2-40B4-BE49-F238E27FC236}">
                <a16:creationId xmlns:a16="http://schemas.microsoft.com/office/drawing/2014/main" id="{28E2815B-D768-9742-88C8-C2DD555C451A}"/>
              </a:ext>
            </a:extLst>
          </p:cNvPr>
          <p:cNvSpPr>
            <a:spLocks noGrp="1"/>
          </p:cNvSpPr>
          <p:nvPr>
            <p:ph type="subTitle" idx="1"/>
          </p:nvPr>
        </p:nvSpPr>
        <p:spPr/>
        <p:txBody>
          <a:bodyPr>
            <a:normAutofit/>
          </a:bodyPr>
          <a:lstStyle/>
          <a:p>
            <a:r>
              <a:rPr lang="ja-JP" altLang="en-US" b="1"/>
              <a:t>台風、風害、水害</a:t>
            </a:r>
          </a:p>
        </p:txBody>
      </p:sp>
      <p:sp>
        <p:nvSpPr>
          <p:cNvPr id="36" name="テキスト プレースホルダー 35">
            <a:extLst>
              <a:ext uri="{FF2B5EF4-FFF2-40B4-BE49-F238E27FC236}">
                <a16:creationId xmlns:a16="http://schemas.microsoft.com/office/drawing/2014/main" id="{6A5C24EE-D471-6644-9CBD-3FEB04E7FC9C}"/>
              </a:ext>
            </a:extLst>
          </p:cNvPr>
          <p:cNvSpPr>
            <a:spLocks noGrp="1"/>
          </p:cNvSpPr>
          <p:nvPr>
            <p:ph type="body" sz="quarter" idx="16"/>
          </p:nvPr>
        </p:nvSpPr>
        <p:spPr/>
        <p:txBody>
          <a:bodyPr>
            <a:normAutofit/>
          </a:bodyPr>
          <a:lstStyle/>
          <a:p>
            <a:r>
              <a:rPr kumimoji="1" lang="en-US" altLang="ja-JP" b="1" dirty="0">
                <a:solidFill>
                  <a:schemeClr val="accent5"/>
                </a:solidFill>
              </a:rPr>
              <a:t>-1</a:t>
            </a:r>
            <a:endParaRPr kumimoji="1" lang="ja-JP" altLang="en-US" b="1">
              <a:solidFill>
                <a:schemeClr val="accent5"/>
              </a:solidFill>
            </a:endParaRPr>
          </a:p>
        </p:txBody>
      </p:sp>
      <p:sp>
        <p:nvSpPr>
          <p:cNvPr id="37" name="テキスト プレースホルダー 36">
            <a:extLst>
              <a:ext uri="{FF2B5EF4-FFF2-40B4-BE49-F238E27FC236}">
                <a16:creationId xmlns:a16="http://schemas.microsoft.com/office/drawing/2014/main" id="{566ECB84-CDEB-AD48-A776-5E7A175C7292}"/>
              </a:ext>
            </a:extLst>
          </p:cNvPr>
          <p:cNvSpPr>
            <a:spLocks noGrp="1"/>
          </p:cNvSpPr>
          <p:nvPr>
            <p:ph type="body" sz="quarter" idx="18"/>
          </p:nvPr>
        </p:nvSpPr>
        <p:spPr/>
        <p:txBody>
          <a:bodyPr/>
          <a:lstStyle/>
          <a:p>
            <a:r>
              <a:rPr kumimoji="1" lang="en-US" altLang="ja-JP" sz="3200" b="1" dirty="0">
                <a:solidFill>
                  <a:schemeClr val="accent5"/>
                </a:solidFill>
              </a:rPr>
              <a:t>❶</a:t>
            </a:r>
            <a:endParaRPr kumimoji="1" lang="ja-JP" altLang="en-US" sz="3200" b="1">
              <a:solidFill>
                <a:schemeClr val="accent5"/>
              </a:solidFill>
            </a:endParaRPr>
          </a:p>
        </p:txBody>
      </p:sp>
      <p:sp>
        <p:nvSpPr>
          <p:cNvPr id="17" name="テキスト プレースホルダー 16">
            <a:extLst>
              <a:ext uri="{FF2B5EF4-FFF2-40B4-BE49-F238E27FC236}">
                <a16:creationId xmlns:a16="http://schemas.microsoft.com/office/drawing/2014/main" id="{5A596B28-A325-2748-882D-A0699A9F420F}"/>
              </a:ext>
            </a:extLst>
          </p:cNvPr>
          <p:cNvSpPr>
            <a:spLocks noGrp="1"/>
          </p:cNvSpPr>
          <p:nvPr>
            <p:ph type="body" orient="vert" sz="quarter" idx="10"/>
          </p:nvPr>
        </p:nvSpPr>
        <p:spPr/>
        <p:txBody>
          <a:bodyPr>
            <a:normAutofit/>
          </a:bodyPr>
          <a:lstStyle/>
          <a:p>
            <a:pPr marL="182563" indent="-182563"/>
            <a:r>
              <a:rPr lang="en-US" altLang="ja-JP" dirty="0"/>
              <a:t>❶</a:t>
            </a: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Autofit/>
          </a:bodyPr>
          <a:lstStyle/>
          <a:p>
            <a:r>
              <a:rPr lang="ja-JP" altLang="en-US" b="1">
                <a:solidFill>
                  <a:srgbClr val="000000"/>
                </a:solidFill>
                <a:latin typeface="+mn-ea"/>
                <a:ea typeface="+mn-ea"/>
              </a:rPr>
              <a:t>屋外</a:t>
            </a:r>
            <a:r>
              <a:rPr lang="ja-JP" altLang="en-US" b="1" dirty="0">
                <a:solidFill>
                  <a:srgbClr val="000000"/>
                </a:solidFill>
                <a:latin typeface="+mn-ea"/>
                <a:ea typeface="+mn-ea"/>
              </a:rPr>
              <a:t>に</a:t>
            </a:r>
            <a:r>
              <a:rPr lang="ja-JP" altLang="en-US" b="1">
                <a:solidFill>
                  <a:srgbClr val="000000"/>
                </a:solidFill>
                <a:latin typeface="+mn-ea"/>
                <a:ea typeface="+mn-ea"/>
              </a:rPr>
              <a:t>おけるリスク</a:t>
            </a:r>
            <a:endParaRPr kumimoji="1" lang="ja-JP" altLang="en-US" dirty="0">
              <a:latin typeface="+mn-ea"/>
              <a:ea typeface="+mn-ea"/>
            </a:endParaRPr>
          </a:p>
        </p:txBody>
      </p:sp>
      <p:sp>
        <p:nvSpPr>
          <p:cNvPr id="20" name="テキスト プレースホルダー 19">
            <a:extLst>
              <a:ext uri="{FF2B5EF4-FFF2-40B4-BE49-F238E27FC236}">
                <a16:creationId xmlns:a16="http://schemas.microsoft.com/office/drawing/2014/main" id="{33E60A10-7196-524C-9614-E5125F3BEF92}"/>
              </a:ext>
            </a:extLst>
          </p:cNvPr>
          <p:cNvSpPr>
            <a:spLocks noGrp="1"/>
          </p:cNvSpPr>
          <p:nvPr>
            <p:ph type="body" sz="quarter" idx="12"/>
          </p:nvPr>
        </p:nvSpPr>
        <p:spPr>
          <a:ln>
            <a:noFill/>
          </a:ln>
        </p:spPr>
        <p:txBody>
          <a:bodyPr>
            <a:noAutofit/>
          </a:bodyPr>
          <a:lstStyle/>
          <a:p>
            <a:pPr>
              <a:lnSpc>
                <a:spcPct val="100000"/>
              </a:lnSpc>
              <a:buClr>
                <a:schemeClr val="accent5"/>
              </a:buClr>
            </a:pPr>
            <a:r>
              <a:rPr lang="ja-JP" altLang="en-US">
                <a:solidFill>
                  <a:srgbClr val="000000"/>
                </a:solidFill>
                <a:latin typeface="+mn-ea"/>
              </a:rPr>
              <a:t>警報・注意報などからリスクの大きさを知る。</a:t>
            </a:r>
          </a:p>
          <a:p>
            <a:pPr>
              <a:lnSpc>
                <a:spcPct val="100000"/>
              </a:lnSpc>
              <a:buClr>
                <a:schemeClr val="accent5"/>
              </a:buClr>
            </a:pPr>
            <a:r>
              <a:rPr lang="ja-JP" altLang="en-US">
                <a:solidFill>
                  <a:srgbClr val="000000"/>
                </a:solidFill>
                <a:latin typeface="+mn-ea"/>
              </a:rPr>
              <a:t>リスクに応じて安全確保の措置を講じる。</a:t>
            </a:r>
            <a:endParaRPr lang="ja-JP" altLang="en-US">
              <a:latin typeface="+mn-ea"/>
            </a:endParaRPr>
          </a:p>
          <a:p>
            <a:pPr marL="0" indent="0">
              <a:buClr>
                <a:schemeClr val="accent5"/>
              </a:buClr>
              <a:buNone/>
            </a:pPr>
            <a:endParaRPr kumimoji="1" lang="ja-JP" altLang="en-US">
              <a:latin typeface="+mn-ea"/>
              <a:ea typeface="+mn-ea"/>
            </a:endParaRPr>
          </a:p>
        </p:txBody>
      </p:sp>
      <p:sp>
        <p:nvSpPr>
          <p:cNvPr id="18" name="テキスト プレースホルダー 26">
            <a:extLst>
              <a:ext uri="{FF2B5EF4-FFF2-40B4-BE49-F238E27FC236}">
                <a16:creationId xmlns:a16="http://schemas.microsoft.com/office/drawing/2014/main" id="{C445E2D5-1517-C442-AD9D-59657205CE30}"/>
              </a:ext>
            </a:extLst>
          </p:cNvPr>
          <p:cNvSpPr txBox="1">
            <a:spLocks/>
          </p:cNvSpPr>
          <p:nvPr/>
        </p:nvSpPr>
        <p:spPr>
          <a:xfrm>
            <a:off x="7956000" y="0"/>
            <a:ext cx="1188000" cy="726976"/>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55-</a:t>
            </a:r>
          </a:p>
          <a:p>
            <a:pPr fontAlgn="auto">
              <a:spcBef>
                <a:spcPts val="0"/>
              </a:spcBef>
              <a:spcAft>
                <a:spcPts val="0"/>
              </a:spcAft>
            </a:pPr>
            <a:r>
              <a:rPr lang="en-US" altLang="ja-JP" dirty="0"/>
              <a:t>   </a:t>
            </a:r>
            <a:r>
              <a:rPr lang="en-US" altLang="ja-JP" sz="2800" dirty="0"/>
              <a:t>56</a:t>
            </a:r>
            <a:endParaRPr lang="ja-JP" altLang="en-US" sz="2800"/>
          </a:p>
        </p:txBody>
      </p:sp>
      <p:grpSp>
        <p:nvGrpSpPr>
          <p:cNvPr id="16" name="グループ化 15">
            <a:extLst>
              <a:ext uri="{FF2B5EF4-FFF2-40B4-BE49-F238E27FC236}">
                <a16:creationId xmlns:a16="http://schemas.microsoft.com/office/drawing/2014/main" id="{BAF54A9F-C9D0-7F49-81A1-F7F74D32796A}"/>
              </a:ext>
            </a:extLst>
          </p:cNvPr>
          <p:cNvGrpSpPr/>
          <p:nvPr/>
        </p:nvGrpSpPr>
        <p:grpSpPr>
          <a:xfrm>
            <a:off x="519942" y="2777871"/>
            <a:ext cx="8127728" cy="3442162"/>
            <a:chOff x="519942" y="2777871"/>
            <a:chExt cx="8127728" cy="3442162"/>
          </a:xfrm>
        </p:grpSpPr>
        <p:pic>
          <p:nvPicPr>
            <p:cNvPr id="11" name="図 10" descr="草, フィールド, グリーン, 放牧 が含まれている画像&#10;&#10;自動的に生成された説明">
              <a:extLst>
                <a:ext uri="{FF2B5EF4-FFF2-40B4-BE49-F238E27FC236}">
                  <a16:creationId xmlns:a16="http://schemas.microsoft.com/office/drawing/2014/main" id="{1B2C01AF-A546-544D-AE6B-80BA8BC93D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942" y="2777871"/>
              <a:ext cx="3949700" cy="2959100"/>
            </a:xfrm>
            <a:prstGeom prst="rect">
              <a:avLst/>
            </a:prstGeom>
          </p:spPr>
        </p:pic>
        <p:pic>
          <p:nvPicPr>
            <p:cNvPr id="13" name="図 12" descr="屋外, 木, 工場, 草 が含まれている画像&#10;&#10;自動的に生成された説明">
              <a:extLst>
                <a:ext uri="{FF2B5EF4-FFF2-40B4-BE49-F238E27FC236}">
                  <a16:creationId xmlns:a16="http://schemas.microsoft.com/office/drawing/2014/main" id="{3667B0DC-ECEA-934B-858B-FE04A057B0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7970" y="2777871"/>
              <a:ext cx="3949700" cy="2959100"/>
            </a:xfrm>
            <a:prstGeom prst="rect">
              <a:avLst/>
            </a:prstGeom>
          </p:spPr>
        </p:pic>
        <p:sp>
          <p:nvSpPr>
            <p:cNvPr id="14" name="テキスト ボックス 13">
              <a:extLst>
                <a:ext uri="{FF2B5EF4-FFF2-40B4-BE49-F238E27FC236}">
                  <a16:creationId xmlns:a16="http://schemas.microsoft.com/office/drawing/2014/main" id="{0A59B68B-BEC6-0244-9E5C-D06BAF37ED21}"/>
                </a:ext>
              </a:extLst>
            </p:cNvPr>
            <p:cNvSpPr txBox="1"/>
            <p:nvPr/>
          </p:nvSpPr>
          <p:spPr>
            <a:xfrm>
              <a:off x="1496478" y="5819923"/>
              <a:ext cx="6151043" cy="400110"/>
            </a:xfrm>
            <a:prstGeom prst="rect">
              <a:avLst/>
            </a:prstGeom>
            <a:noFill/>
          </p:spPr>
          <p:txBody>
            <a:bodyPr wrap="none" rtlCol="0">
              <a:spAutoFit/>
            </a:bodyPr>
            <a:lstStyle/>
            <a:p>
              <a:r>
                <a:rPr kumimoji="1" lang="ja-JP" altLang="en-US" sz="2000">
                  <a:latin typeface="Meiryo" panose="020B0604030504040204" pitchFamily="34" charset="-128"/>
                  <a:ea typeface="Meiryo" panose="020B0604030504040204" pitchFamily="34" charset="-128"/>
                </a:rPr>
                <a:t>台風</a:t>
              </a:r>
              <a:r>
                <a:rPr kumimoji="1" lang="en-US" altLang="ja-JP" sz="2000" dirty="0">
                  <a:latin typeface="Meiryo" panose="020B0604030504040204" pitchFamily="34" charset="-128"/>
                  <a:ea typeface="Meiryo" panose="020B0604030504040204" pitchFamily="34" charset="-128"/>
                </a:rPr>
                <a:t>18</a:t>
              </a:r>
              <a:r>
                <a:rPr kumimoji="1" lang="ja-JP" altLang="en-US" sz="2000">
                  <a:latin typeface="Meiryo" panose="020B0604030504040204" pitchFamily="34" charset="-128"/>
                  <a:ea typeface="Meiryo" panose="020B0604030504040204" pitchFamily="34" charset="-128"/>
                </a:rPr>
                <a:t>号（</a:t>
              </a:r>
              <a:r>
                <a:rPr kumimoji="1" lang="en-US" altLang="ja-JP" sz="2000" dirty="0">
                  <a:latin typeface="Meiryo" panose="020B0604030504040204" pitchFamily="34" charset="-128"/>
                  <a:ea typeface="Meiryo" panose="020B0604030504040204" pitchFamily="34" charset="-128"/>
                </a:rPr>
                <a:t>2004</a:t>
              </a:r>
              <a:r>
                <a:rPr kumimoji="1" lang="ja-JP" altLang="en-US" sz="2000">
                  <a:latin typeface="Meiryo" panose="020B0604030504040204" pitchFamily="34" charset="-128"/>
                  <a:ea typeface="Meiryo" panose="020B0604030504040204" pitchFamily="34" charset="-128"/>
                </a:rPr>
                <a:t>年）によって倒壊したポプラ並木</a:t>
              </a:r>
            </a:p>
          </p:txBody>
        </p:sp>
      </p:grpSp>
      <p:sp>
        <p:nvSpPr>
          <p:cNvPr id="21" name="テキスト ボックス 20">
            <a:extLst>
              <a:ext uri="{FF2B5EF4-FFF2-40B4-BE49-F238E27FC236}">
                <a16:creationId xmlns:a16="http://schemas.microsoft.com/office/drawing/2014/main" id="{23BF4FD2-1909-6049-AE92-0658F675233A}"/>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4077274420"/>
      </p:ext>
    </p:extLst>
  </p:cSld>
  <p:clrMapOvr>
    <a:masterClrMapping/>
  </p:clrMapOvr>
  <mc:AlternateContent xmlns:mc="http://schemas.openxmlformats.org/markup-compatibility/2006" xmlns:p14="http://schemas.microsoft.com/office/powerpoint/2010/main">
    <mc:Choice Requires="p14">
      <p:transition spd="slow" p14:dur="2000" advTm="21663"/>
    </mc:Choice>
    <mc:Fallback xmlns="">
      <p:transition spd="slow" advTm="21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0">
                                            <p:txEl>
                                              <p:pRg st="0" end="0"/>
                                            </p:txEl>
                                          </p:spTgt>
                                        </p:tgtEl>
                                        <p:attrNameLst>
                                          <p:attrName>style.opacity</p:attrName>
                                        </p:attrNameLst>
                                      </p:cBhvr>
                                      <p:to>
                                        <p:strVal val="0.25"/>
                                      </p:to>
                                    </p:set>
                                    <p:animEffect filter="image" prLst="opacity: 0.25">
                                      <p:cBhvr rctx="IE">
                                        <p:cTn id="7" dur="indefinite"/>
                                        <p:tgtEl>
                                          <p:spTgt spid="20">
                                            <p:txEl>
                                              <p:pRg st="0" end="0"/>
                                            </p:txEl>
                                          </p:spTgt>
                                        </p:tgtEl>
                                      </p:cBhvr>
                                    </p:animEffect>
                                  </p:childTnLst>
                                </p:cTn>
                              </p:par>
                              <p:par>
                                <p:cTn id="8" presetID="9" presetClass="emph" presetSubtype="0" nodeType="withEffect">
                                  <p:stCondLst>
                                    <p:cond delay="0"/>
                                  </p:stCondLst>
                                  <p:childTnLst>
                                    <p:set>
                                      <p:cBhvr>
                                        <p:cTn id="9" dur="indefinite"/>
                                        <p:tgtEl>
                                          <p:spTgt spid="20">
                                            <p:txEl>
                                              <p:pRg st="1" end="1"/>
                                            </p:txEl>
                                          </p:spTgt>
                                        </p:tgtEl>
                                        <p:attrNameLst>
                                          <p:attrName>style.opacity</p:attrName>
                                        </p:attrNameLst>
                                      </p:cBhvr>
                                      <p:to>
                                        <p:strVal val="0.25"/>
                                      </p:to>
                                    </p:set>
                                    <p:animEffect filter="image" prLst="opacity: 0.25">
                                      <p:cBhvr rctx="IE">
                                        <p:cTn id="10" dur="indefinite"/>
                                        <p:tgtEl>
                                          <p:spTgt spid="2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20">
                                            <p:txEl>
                                              <p:pRg st="0" end="0"/>
                                            </p:txEl>
                                          </p:spTgt>
                                        </p:tgtEl>
                                        <p:attrNameLst>
                                          <p:attrName>style.opacity</p:attrName>
                                        </p:attrNameLst>
                                      </p:cBhvr>
                                      <p:to>
                                        <p:strVal val="0.75"/>
                                      </p:to>
                                    </p:set>
                                    <p:animEffect filter="image" prLst="opacity: 0.75">
                                      <p:cBhvr rctx="IE">
                                        <p:cTn id="15" dur="indefinite"/>
                                        <p:tgtEl>
                                          <p:spTgt spid="20">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20">
                                            <p:txEl>
                                              <p:pRg st="1" end="1"/>
                                            </p:txEl>
                                          </p:spTgt>
                                        </p:tgtEl>
                                        <p:attrNameLst>
                                          <p:attrName>style.opacity</p:attrName>
                                        </p:attrNameLst>
                                      </p:cBhvr>
                                      <p:to>
                                        <p:strVal val="0.75"/>
                                      </p:to>
                                    </p:set>
                                    <p:animEffect filter="image" prLst="opacity: 0.75">
                                      <p:cBhvr rctx="IE">
                                        <p:cTn id="23" dur="indefinite"/>
                                        <p:tgtEl>
                                          <p:spTgt spid="20">
                                            <p:txEl>
                                              <p:pRg st="1" end="1"/>
                                            </p:txEl>
                                          </p:spTgt>
                                        </p:tgtEl>
                                      </p:cBhvr>
                                    </p:animEffect>
                                  </p:childTnLst>
                                </p:cTn>
                              </p:par>
                            </p:childTnLst>
                          </p:cTn>
                        </p:par>
                        <p:par>
                          <p:cTn id="24" fill="hold">
                            <p:stCondLst>
                              <p:cond delay="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extLst>
    <p:ext uri="{E180D4A7-C9FB-4DFB-919C-405C955672EB}">
      <p14:showEvtLst xmlns:p14="http://schemas.microsoft.com/office/powerpoint/2010/main">
        <p14:playEvt time="31" objId="19"/>
        <p14:playEvt time="3861" objId="24"/>
        <p14:stopEvt time="4005" objId="19"/>
        <p14:playEvt time="10560" objId="22"/>
        <p14:stopEvt time="10705" objId="24"/>
        <p14:playEvt time="16018" objId="23"/>
        <p14:stopEvt time="16183" objId="22"/>
        <p14:stopEvt time="20845" objId="2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縦書きテキスト プレースホルダー 6">
            <a:extLst>
              <a:ext uri="{FF2B5EF4-FFF2-40B4-BE49-F238E27FC236}">
                <a16:creationId xmlns:a16="http://schemas.microsoft.com/office/drawing/2014/main" id="{0C87B26E-B315-A044-A879-BCD6B6F6D447}"/>
              </a:ext>
            </a:extLst>
          </p:cNvPr>
          <p:cNvSpPr>
            <a:spLocks noGrp="1"/>
          </p:cNvSpPr>
          <p:nvPr>
            <p:ph type="body" orient="vert" sz="quarter" idx="10"/>
          </p:nvPr>
        </p:nvSpPr>
        <p:spPr/>
        <p:txBody>
          <a:bodyPr/>
          <a:lstStyle/>
          <a:p>
            <a:r>
              <a:rPr lang="ja-JP" altLang="en-US"/>
              <a:t>❶</a:t>
            </a:r>
          </a:p>
        </p:txBody>
      </p:sp>
      <p:sp>
        <p:nvSpPr>
          <p:cNvPr id="2" name="タイトル 1">
            <a:extLst>
              <a:ext uri="{FF2B5EF4-FFF2-40B4-BE49-F238E27FC236}">
                <a16:creationId xmlns:a16="http://schemas.microsoft.com/office/drawing/2014/main" id="{7BD60A25-C99D-4F8E-975B-CAFBD88EA209}"/>
              </a:ext>
            </a:extLst>
          </p:cNvPr>
          <p:cNvSpPr>
            <a:spLocks noGrp="1"/>
          </p:cNvSpPr>
          <p:nvPr>
            <p:ph type="ctrTitle"/>
          </p:nvPr>
        </p:nvSpPr>
        <p:spPr/>
        <p:txBody>
          <a:bodyPr wrap="square" lIns="468000" tIns="36000">
            <a:spAutoFit/>
          </a:bodyPr>
          <a:lstStyle/>
          <a:p>
            <a:r>
              <a:rPr lang="ja-JP" altLang="en-US" b="1">
                <a:solidFill>
                  <a:srgbClr val="000000"/>
                </a:solidFill>
              </a:rPr>
              <a:t>自ら</a:t>
            </a:r>
            <a:r>
              <a:rPr lang="ja-JP" altLang="en-US" b="1" dirty="0">
                <a:solidFill>
                  <a:srgbClr val="000000"/>
                </a:solidFill>
              </a:rPr>
              <a:t>「安全」を目指そう</a:t>
            </a:r>
            <a:endParaRPr kumimoji="1" lang="ja-JP" altLang="en-US" dirty="0"/>
          </a:p>
        </p:txBody>
      </p:sp>
      <p:sp>
        <p:nvSpPr>
          <p:cNvPr id="3" name="テキスト プレースホルダー 2">
            <a:extLst>
              <a:ext uri="{FF2B5EF4-FFF2-40B4-BE49-F238E27FC236}">
                <a16:creationId xmlns:a16="http://schemas.microsoft.com/office/drawing/2014/main" id="{4B919D52-85F7-A749-89A3-8C20F8F4EAEC}"/>
              </a:ext>
            </a:extLst>
          </p:cNvPr>
          <p:cNvSpPr>
            <a:spLocks noGrp="1"/>
          </p:cNvSpPr>
          <p:nvPr>
            <p:ph type="body" sz="quarter" idx="12"/>
          </p:nvPr>
        </p:nvSpPr>
        <p:spPr/>
        <p:txBody>
          <a:bodyPr rIns="144000"/>
          <a:lstStyle/>
          <a:p>
            <a:pPr marL="355600" indent="-355600">
              <a:lnSpc>
                <a:spcPct val="100000"/>
              </a:lnSpc>
            </a:pPr>
            <a:r>
              <a:rPr lang="ja-JP" altLang="en-US">
                <a:solidFill>
                  <a:srgbClr val="000000"/>
                </a:solidFill>
                <a:latin typeface="+mn-ea"/>
              </a:rPr>
              <a:t>「安全」は自らが確保するものである。</a:t>
            </a:r>
          </a:p>
          <a:p>
            <a:pPr marL="355600" indent="-355600">
              <a:lnSpc>
                <a:spcPct val="100000"/>
              </a:lnSpc>
            </a:pPr>
            <a:r>
              <a:rPr lang="ja-JP" altLang="en-US"/>
              <a:t>（法令遵守は当然であるが）</a:t>
            </a:r>
            <a:r>
              <a:rPr lang="ja-JP" altLang="en-US">
                <a:solidFill>
                  <a:srgbClr val="000000"/>
                </a:solidFill>
                <a:latin typeface="+mn-ea"/>
              </a:rPr>
              <a:t>法令を遵守するだけで安全が確保できるというものではない。</a:t>
            </a:r>
          </a:p>
          <a:p>
            <a:pPr marL="355600" indent="-355600">
              <a:lnSpc>
                <a:spcPct val="100000"/>
              </a:lnSpc>
            </a:pPr>
            <a:r>
              <a:rPr lang="ja-JP" altLang="en-US">
                <a:solidFill>
                  <a:srgbClr val="000000"/>
                </a:solidFill>
                <a:latin typeface="+mn-ea"/>
              </a:rPr>
              <a:t>たゆまぬ安全確保の自主的・能動的な取り組みが必要である。</a:t>
            </a:r>
            <a:endParaRPr lang="ja-JP" altLang="en-US" dirty="0">
              <a:latin typeface="+mn-ea"/>
            </a:endParaRPr>
          </a:p>
        </p:txBody>
      </p:sp>
      <p:sp>
        <p:nvSpPr>
          <p:cNvPr id="5" name="テキスト ボックス 4">
            <a:extLst>
              <a:ext uri="{FF2B5EF4-FFF2-40B4-BE49-F238E27FC236}">
                <a16:creationId xmlns:a16="http://schemas.microsoft.com/office/drawing/2014/main" id="{0A15920A-5F99-BB47-A24C-D9E7058246FA}"/>
              </a:ext>
            </a:extLst>
          </p:cNvPr>
          <p:cNvSpPr txBox="1"/>
          <p:nvPr/>
        </p:nvSpPr>
        <p:spPr>
          <a:xfrm>
            <a:off x="6385707" y="365943"/>
            <a:ext cx="1467068" cy="400110"/>
          </a:xfrm>
          <a:prstGeom prst="rect">
            <a:avLst/>
          </a:prstGeom>
          <a:noFill/>
        </p:spPr>
        <p:txBody>
          <a:bodyPr wrap="none" rtlCol="0">
            <a:spAutoFit/>
          </a:bodyPr>
          <a:lstStyle/>
          <a:p>
            <a:r>
              <a:rPr kumimoji="1" lang="ja-JP" altLang="en-US" sz="2000">
                <a:latin typeface="+mn-ea"/>
                <a:ea typeface="+mn-ea"/>
              </a:rPr>
              <a:t>安全の手引</a:t>
            </a:r>
          </a:p>
        </p:txBody>
      </p:sp>
      <p:sp>
        <p:nvSpPr>
          <p:cNvPr id="14" name="円/楕円 13">
            <a:extLst>
              <a:ext uri="{FF2B5EF4-FFF2-40B4-BE49-F238E27FC236}">
                <a16:creationId xmlns:a16="http://schemas.microsoft.com/office/drawing/2014/main" id="{C0FCFB15-D4B2-8748-9C94-F9C4866B5AB7}"/>
              </a:ext>
            </a:extLst>
          </p:cNvPr>
          <p:cNvSpPr/>
          <p:nvPr/>
        </p:nvSpPr>
        <p:spPr>
          <a:xfrm>
            <a:off x="3923928" y="3650859"/>
            <a:ext cx="1296144" cy="1296144"/>
          </a:xfrm>
          <a:prstGeom prst="ellipse">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2400" b="1">
                <a:solidFill>
                  <a:schemeClr val="tx1">
                    <a:lumMod val="75000"/>
                    <a:lumOff val="25000"/>
                  </a:schemeClr>
                </a:solidFill>
                <a:latin typeface="+mn-ea"/>
              </a:rPr>
              <a:t>安</a:t>
            </a:r>
            <a:r>
              <a:rPr kumimoji="1" lang="en-US" altLang="ja-JP" sz="2400" b="1" dirty="0">
                <a:solidFill>
                  <a:schemeClr val="tx1">
                    <a:lumMod val="75000"/>
                    <a:lumOff val="25000"/>
                  </a:schemeClr>
                </a:solidFill>
                <a:latin typeface="+mn-ea"/>
              </a:rPr>
              <a:t> </a:t>
            </a:r>
            <a:r>
              <a:rPr kumimoji="1" lang="ja-JP" altLang="en-US" sz="2400" b="1">
                <a:solidFill>
                  <a:schemeClr val="tx1">
                    <a:lumMod val="75000"/>
                    <a:lumOff val="25000"/>
                  </a:schemeClr>
                </a:solidFill>
                <a:latin typeface="+mn-ea"/>
              </a:rPr>
              <a:t>全</a:t>
            </a:r>
          </a:p>
        </p:txBody>
      </p:sp>
      <p:sp>
        <p:nvSpPr>
          <p:cNvPr id="17" name="テキスト ボックス 16">
            <a:extLst>
              <a:ext uri="{FF2B5EF4-FFF2-40B4-BE49-F238E27FC236}">
                <a16:creationId xmlns:a16="http://schemas.microsoft.com/office/drawing/2014/main" id="{9E403F3D-79E2-C749-8668-8AA446EEB381}"/>
              </a:ext>
            </a:extLst>
          </p:cNvPr>
          <p:cNvSpPr txBox="1"/>
          <p:nvPr/>
        </p:nvSpPr>
        <p:spPr>
          <a:xfrm>
            <a:off x="3094672" y="3081088"/>
            <a:ext cx="2954655" cy="461665"/>
          </a:xfrm>
          <a:prstGeom prst="rect">
            <a:avLst/>
          </a:prstGeom>
          <a:noFill/>
        </p:spPr>
        <p:txBody>
          <a:bodyPr wrap="none" rtlCol="0">
            <a:spAutoFit/>
          </a:bodyPr>
          <a:lstStyle/>
          <a:p>
            <a:pPr algn="ctr" rtl="0" fontAlgn="base">
              <a:spcBef>
                <a:spcPct val="0"/>
              </a:spcBef>
              <a:spcAft>
                <a:spcPct val="0"/>
              </a:spcAft>
            </a:pPr>
            <a:r>
              <a:rPr kumimoji="1" lang="ja-JP" altLang="en-US" sz="2400">
                <a:latin typeface="+mn-ea"/>
                <a:ea typeface="+mn-ea"/>
              </a:rPr>
              <a:t>自らが確保するもの</a:t>
            </a:r>
          </a:p>
        </p:txBody>
      </p:sp>
      <p:sp>
        <p:nvSpPr>
          <p:cNvPr id="19" name="テキスト ボックス 18">
            <a:extLst>
              <a:ext uri="{FF2B5EF4-FFF2-40B4-BE49-F238E27FC236}">
                <a16:creationId xmlns:a16="http://schemas.microsoft.com/office/drawing/2014/main" id="{7685D8B0-12EA-8F4A-9919-18C026048428}"/>
              </a:ext>
            </a:extLst>
          </p:cNvPr>
          <p:cNvSpPr txBox="1"/>
          <p:nvPr/>
        </p:nvSpPr>
        <p:spPr>
          <a:xfrm>
            <a:off x="969273" y="4947003"/>
            <a:ext cx="2954655" cy="830997"/>
          </a:xfrm>
          <a:prstGeom prst="rect">
            <a:avLst/>
          </a:prstGeom>
          <a:noFill/>
        </p:spPr>
        <p:txBody>
          <a:bodyPr wrap="square" rtlCol="0">
            <a:spAutoFit/>
          </a:bodyPr>
          <a:lstStyle/>
          <a:p>
            <a:pPr algn="l" rtl="0" fontAlgn="base">
              <a:spcBef>
                <a:spcPct val="0"/>
              </a:spcBef>
              <a:spcAft>
                <a:spcPct val="0"/>
              </a:spcAft>
            </a:pPr>
            <a:r>
              <a:rPr kumimoji="1" lang="ja-JP" altLang="en-US" sz="2400">
                <a:latin typeface="+mn-ea"/>
                <a:ea typeface="+mn-ea"/>
              </a:rPr>
              <a:t>法令を遵守するだけでは確保できない</a:t>
            </a:r>
          </a:p>
        </p:txBody>
      </p:sp>
      <p:sp>
        <p:nvSpPr>
          <p:cNvPr id="20" name="テキスト ボックス 19">
            <a:extLst>
              <a:ext uri="{FF2B5EF4-FFF2-40B4-BE49-F238E27FC236}">
                <a16:creationId xmlns:a16="http://schemas.microsoft.com/office/drawing/2014/main" id="{8AAD71EB-D93C-B440-8EF4-665689AB98A2}"/>
              </a:ext>
            </a:extLst>
          </p:cNvPr>
          <p:cNvSpPr txBox="1"/>
          <p:nvPr/>
        </p:nvSpPr>
        <p:spPr>
          <a:xfrm>
            <a:off x="5216827" y="4947003"/>
            <a:ext cx="2635948" cy="830997"/>
          </a:xfrm>
          <a:prstGeom prst="rect">
            <a:avLst/>
          </a:prstGeom>
          <a:noFill/>
        </p:spPr>
        <p:txBody>
          <a:bodyPr wrap="square" rtlCol="0">
            <a:spAutoFit/>
          </a:bodyPr>
          <a:lstStyle/>
          <a:p>
            <a:pPr algn="l"/>
            <a:r>
              <a:rPr lang="ja-JP" altLang="en-US" sz="2400">
                <a:latin typeface="+mj-ea"/>
                <a:ea typeface="+mj-ea"/>
              </a:rPr>
              <a:t>たゆまぬ自主的な</a:t>
            </a:r>
            <a:r>
              <a:rPr kumimoji="1" lang="ja-JP" altLang="en-US" sz="2400">
                <a:latin typeface="+mj-ea"/>
                <a:ea typeface="+mj-ea"/>
              </a:rPr>
              <a:t>取り組みが必要</a:t>
            </a:r>
          </a:p>
        </p:txBody>
      </p:sp>
      <p:sp>
        <p:nvSpPr>
          <p:cNvPr id="15" name="テキスト プレースホルダー 23">
            <a:extLst>
              <a:ext uri="{FF2B5EF4-FFF2-40B4-BE49-F238E27FC236}">
                <a16:creationId xmlns:a16="http://schemas.microsoft.com/office/drawing/2014/main" id="{E097BFB0-8FB4-6F4C-8C52-D23F9CF02575}"/>
              </a:ext>
            </a:extLst>
          </p:cNvPr>
          <p:cNvSpPr txBox="1">
            <a:spLocks/>
          </p:cNvSpPr>
          <p:nvPr/>
        </p:nvSpPr>
        <p:spPr>
          <a:xfrm>
            <a:off x="7956375" y="0"/>
            <a:ext cx="1188000" cy="943844"/>
          </a:xfrm>
          <a:prstGeom prst="rect">
            <a:avLst/>
          </a:prstGeom>
        </p:spPr>
        <p:txBody>
          <a:bodyPr vert="horz" wrap="square" lIns="108000" tIns="288000" rIns="108000" bIns="251999"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dirty="0"/>
              <a:t>p.</a:t>
            </a:r>
            <a:r>
              <a:rPr lang="en-US" altLang="ja-JP" sz="2800" dirty="0"/>
              <a:t>1</a:t>
            </a:r>
            <a:endParaRPr lang="ja-JP" altLang="en-US" sz="2800"/>
          </a:p>
        </p:txBody>
      </p:sp>
      <p:sp>
        <p:nvSpPr>
          <p:cNvPr id="18" name="テキスト ボックス 17">
            <a:extLst>
              <a:ext uri="{FF2B5EF4-FFF2-40B4-BE49-F238E27FC236}">
                <a16:creationId xmlns:a16="http://schemas.microsoft.com/office/drawing/2014/main" id="{C9472070-DD7D-714E-A5AB-33BAD611BFAB}"/>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cxnSp>
        <p:nvCxnSpPr>
          <p:cNvPr id="12" name="直線コネクタ 11">
            <a:extLst>
              <a:ext uri="{FF2B5EF4-FFF2-40B4-BE49-F238E27FC236}">
                <a16:creationId xmlns:a16="http://schemas.microsoft.com/office/drawing/2014/main" id="{B25890A1-C025-B14B-87D3-FAA1F6CC5D5B}"/>
              </a:ext>
            </a:extLst>
          </p:cNvPr>
          <p:cNvCxnSpPr/>
          <p:nvPr/>
        </p:nvCxnSpPr>
        <p:spPr>
          <a:xfrm>
            <a:off x="6304216" y="766053"/>
            <a:ext cx="2440988"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2144146"/>
      </p:ext>
    </p:extLst>
  </p:cSld>
  <p:clrMapOvr>
    <a:masterClrMapping/>
  </p:clrMapOvr>
  <mc:AlternateContent xmlns:mc="http://schemas.openxmlformats.org/markup-compatibility/2006" xmlns:p14="http://schemas.microsoft.com/office/powerpoint/2010/main">
    <mc:Choice Requires="p14">
      <p:transition spd="slow" p14:dur="2000" advTm="24774"/>
    </mc:Choice>
    <mc:Fallback xmlns="">
      <p:transition spd="slow" advTm="24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par>
                                <p:cTn id="11" presetID="9" presetClass="emph" presetSubtype="0" nodeType="withEffect">
                                  <p:stCondLst>
                                    <p:cond delay="0"/>
                                  </p:stCondLst>
                                  <p:childTnLst>
                                    <p:set>
                                      <p:cBhvr>
                                        <p:cTn id="12" dur="indefinite"/>
                                        <p:tgtEl>
                                          <p:spTgt spid="3">
                                            <p:txEl>
                                              <p:pRg st="2" end="2"/>
                                            </p:txEl>
                                          </p:spTgt>
                                        </p:tgtEl>
                                        <p:attrNameLst>
                                          <p:attrName>style.opacity</p:attrName>
                                        </p:attrNameLst>
                                      </p:cBhvr>
                                      <p:to>
                                        <p:strVal val="0.25"/>
                                      </p:to>
                                    </p:set>
                                    <p:animEffect filter="image" prLst="opacity: 0.25">
                                      <p:cBhvr rctx="IE">
                                        <p:cTn id="13" dur="indefinite"/>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3">
                                            <p:txEl>
                                              <p:pRg st="0" end="0"/>
                                            </p:txEl>
                                          </p:spTgt>
                                        </p:tgtEl>
                                        <p:attrNameLst>
                                          <p:attrName>style.opacity</p:attrName>
                                        </p:attrNameLst>
                                      </p:cBhvr>
                                      <p:to>
                                        <p:strVal val="0.75"/>
                                      </p:to>
                                    </p:set>
                                    <p:animEffect filter="image" prLst="opacity: 0.75">
                                      <p:cBhvr rctx="IE">
                                        <p:cTn id="18" dur="indefinite"/>
                                        <p:tgtEl>
                                          <p:spTgt spid="3">
                                            <p:txEl>
                                              <p:pRg st="0" end="0"/>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10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10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p:cTn id="28" dur="indefinite"/>
                                        <p:tgtEl>
                                          <p:spTgt spid="3">
                                            <p:txEl>
                                              <p:pRg st="1" end="1"/>
                                            </p:txEl>
                                          </p:spTgt>
                                        </p:tgtEl>
                                        <p:attrNameLst>
                                          <p:attrName>style.opacity</p:attrName>
                                        </p:attrNameLst>
                                      </p:cBhvr>
                                      <p:to>
                                        <p:strVal val="0.75"/>
                                      </p:to>
                                    </p:set>
                                    <p:animEffect filter="image" prLst="opacity: 0.75">
                                      <p:cBhvr rctx="IE">
                                        <p:cTn id="29" dur="indefinite"/>
                                        <p:tgtEl>
                                          <p:spTgt spid="3">
                                            <p:txEl>
                                              <p:pRg st="1" end="1"/>
                                            </p:txEl>
                                          </p:spTgt>
                                        </p:tgtEl>
                                      </p:cBhvr>
                                    </p:animEffect>
                                  </p:childTnLst>
                                </p:cTn>
                              </p:par>
                              <p:par>
                                <p:cTn id="30" presetID="10" presetClass="entr" presetSubtype="0" fill="hold" nodeType="withEffect">
                                  <p:stCondLst>
                                    <p:cond delay="50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fade">
                                      <p:cBhvr>
                                        <p:cTn id="32" dur="1000"/>
                                        <p:tgtEl>
                                          <p:spTgt spid="1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nodeType="clickEffect">
                                  <p:stCondLst>
                                    <p:cond delay="0"/>
                                  </p:stCondLst>
                                  <p:childTnLst>
                                    <p:set>
                                      <p:cBhvr>
                                        <p:cTn id="36" dur="indefinite"/>
                                        <p:tgtEl>
                                          <p:spTgt spid="3">
                                            <p:txEl>
                                              <p:pRg st="2" end="2"/>
                                            </p:txEl>
                                          </p:spTgt>
                                        </p:tgtEl>
                                        <p:attrNameLst>
                                          <p:attrName>style.opacity</p:attrName>
                                        </p:attrNameLst>
                                      </p:cBhvr>
                                      <p:to>
                                        <p:strVal val="0.75"/>
                                      </p:to>
                                    </p:set>
                                    <p:animEffect filter="image" prLst="opacity: 0.75">
                                      <p:cBhvr rctx="IE">
                                        <p:cTn id="37" dur="indefinite"/>
                                        <p:tgtEl>
                                          <p:spTgt spid="3">
                                            <p:txEl>
                                              <p:pRg st="2" end="2"/>
                                            </p:txEl>
                                          </p:spTgt>
                                        </p:tgtEl>
                                      </p:cBhvr>
                                    </p:animEffect>
                                  </p:childTnLst>
                                </p:cTn>
                              </p:par>
                              <p:par>
                                <p:cTn id="38" presetID="10" presetClass="entr" presetSubtype="0" fill="hold" nodeType="withEffect">
                                  <p:stCondLst>
                                    <p:cond delay="500"/>
                                  </p:stCondLst>
                                  <p:childTnLst>
                                    <p:set>
                                      <p:cBhvr>
                                        <p:cTn id="39" dur="1" fill="hold">
                                          <p:stCondLst>
                                            <p:cond delay="0"/>
                                          </p:stCondLst>
                                        </p:cTn>
                                        <p:tgtEl>
                                          <p:spTgt spid="20">
                                            <p:txEl>
                                              <p:pRg st="0" end="0"/>
                                            </p:txEl>
                                          </p:spTgt>
                                        </p:tgtEl>
                                        <p:attrNameLst>
                                          <p:attrName>style.visibility</p:attrName>
                                        </p:attrNameLst>
                                      </p:cBhvr>
                                      <p:to>
                                        <p:strVal val="visible"/>
                                      </p:to>
                                    </p:set>
                                    <p:animEffect transition="in" filter="fade">
                                      <p:cBhvr>
                                        <p:cTn id="40" dur="1000"/>
                                        <p:tgtEl>
                                          <p:spTgt spid="20">
                                            <p:txEl>
                                              <p:pRg st="0" end="0"/>
                                            </p:txEl>
                                          </p:spTgt>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extLst>
    <p:ext uri="{E180D4A7-C9FB-4DFB-919C-405C955672EB}">
      <p14:showEvtLst xmlns:p14="http://schemas.microsoft.com/office/powerpoint/2010/main">
        <p14:playEvt time="36" objId="6"/>
        <p14:stopEvt time="4417" objId="6"/>
        <p14:playEvt time="4752" objId="12"/>
        <p14:stopEvt time="10420" objId="12"/>
        <p14:playEvt time="10799" objId="13"/>
        <p14:playEvt time="16250" objId="21"/>
        <p14:stopEvt time="16391" objId="13"/>
        <p14:stopEvt time="24284" objId="21"/>
      </p14:showEvt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字幕 23">
            <a:extLst>
              <a:ext uri="{FF2B5EF4-FFF2-40B4-BE49-F238E27FC236}">
                <a16:creationId xmlns:a16="http://schemas.microsoft.com/office/drawing/2014/main" id="{5ACF5B68-7E3E-7545-B9AA-F48991EA5339}"/>
              </a:ext>
            </a:extLst>
          </p:cNvPr>
          <p:cNvSpPr>
            <a:spLocks noGrp="1"/>
          </p:cNvSpPr>
          <p:nvPr>
            <p:ph type="subTitle" idx="1"/>
          </p:nvPr>
        </p:nvSpPr>
        <p:spPr/>
        <p:txBody>
          <a:bodyPr>
            <a:normAutofit/>
          </a:bodyPr>
          <a:lstStyle/>
          <a:p>
            <a:r>
              <a:rPr lang="ja-JP" altLang="en-US" b="1">
                <a:solidFill>
                  <a:srgbClr val="000000"/>
                </a:solidFill>
                <a:latin typeface="+mn-ea"/>
              </a:rPr>
              <a:t>大雪・暴風雪</a:t>
            </a:r>
            <a:endParaRPr lang="ja-JP" altLang="en-US" b="1"/>
          </a:p>
        </p:txBody>
      </p:sp>
      <p:sp>
        <p:nvSpPr>
          <p:cNvPr id="30" name="テキスト プレースホルダー 29">
            <a:extLst>
              <a:ext uri="{FF2B5EF4-FFF2-40B4-BE49-F238E27FC236}">
                <a16:creationId xmlns:a16="http://schemas.microsoft.com/office/drawing/2014/main" id="{85778F6E-BFD8-7245-8F26-27B7175DAA71}"/>
              </a:ext>
            </a:extLst>
          </p:cNvPr>
          <p:cNvSpPr>
            <a:spLocks noGrp="1"/>
          </p:cNvSpPr>
          <p:nvPr>
            <p:ph type="body" sz="quarter" idx="16"/>
          </p:nvPr>
        </p:nvSpPr>
        <p:spPr/>
        <p:txBody>
          <a:bodyPr/>
          <a:lstStyle/>
          <a:p>
            <a:r>
              <a:rPr kumimoji="1" lang="en-US" altLang="ja-JP" dirty="0"/>
              <a:t>-2</a:t>
            </a:r>
            <a:endParaRPr kumimoji="1" lang="ja-JP" altLang="en-US"/>
          </a:p>
        </p:txBody>
      </p:sp>
      <p:sp>
        <p:nvSpPr>
          <p:cNvPr id="9" name="テキスト プレースホルダー 8">
            <a:extLst>
              <a:ext uri="{FF2B5EF4-FFF2-40B4-BE49-F238E27FC236}">
                <a16:creationId xmlns:a16="http://schemas.microsoft.com/office/drawing/2014/main" id="{AA5BA302-320F-EF4C-AA15-EF9DA9F912F7}"/>
              </a:ext>
            </a:extLst>
          </p:cNvPr>
          <p:cNvSpPr>
            <a:spLocks noGrp="1"/>
          </p:cNvSpPr>
          <p:nvPr>
            <p:ph type="body" sz="quarter" idx="18"/>
          </p:nvPr>
        </p:nvSpPr>
        <p:spPr>
          <a:xfrm>
            <a:off x="439584" y="1119661"/>
            <a:ext cx="418341" cy="489878"/>
          </a:xfrm>
        </p:spPr>
        <p:txBody>
          <a:bodyPr/>
          <a:lstStyle/>
          <a:p>
            <a:r>
              <a:rPr kumimoji="1" lang="en-US" altLang="ja-JP" sz="3200" b="1" dirty="0">
                <a:solidFill>
                  <a:schemeClr val="accent5"/>
                </a:solidFill>
              </a:rPr>
              <a:t>❶</a:t>
            </a:r>
            <a:endParaRPr kumimoji="1" lang="ja-JP" altLang="en-US" sz="3200" b="1">
              <a:solidFill>
                <a:schemeClr val="accent5"/>
              </a:solidFill>
            </a:endParaRPr>
          </a:p>
        </p:txBody>
      </p:sp>
      <p:sp>
        <p:nvSpPr>
          <p:cNvPr id="8" name="テキスト プレースホルダー 7">
            <a:extLst>
              <a:ext uri="{FF2B5EF4-FFF2-40B4-BE49-F238E27FC236}">
                <a16:creationId xmlns:a16="http://schemas.microsoft.com/office/drawing/2014/main" id="{A23F09F8-E902-904C-9D12-99D8B2D595A7}"/>
              </a:ext>
            </a:extLst>
          </p:cNvPr>
          <p:cNvSpPr>
            <a:spLocks noGrp="1"/>
          </p:cNvSpPr>
          <p:nvPr>
            <p:ph type="body" orient="vert" sz="quarter" idx="10"/>
          </p:nvPr>
        </p:nvSpPr>
        <p:spPr/>
        <p:txBody>
          <a:bodyPr>
            <a:normAutofit/>
          </a:bodyPr>
          <a:lstStyle/>
          <a:p>
            <a:r>
              <a:rPr kumimoji="1" lang="en-US" altLang="ja-JP" sz="4400" b="1" dirty="0">
                <a:solidFill>
                  <a:schemeClr val="accent5"/>
                </a:solidFill>
              </a:rPr>
              <a:t>❶</a:t>
            </a:r>
            <a:endParaRPr kumimoji="1" lang="ja-JP" altLang="en-US" sz="4400" b="1">
              <a:solidFill>
                <a:schemeClr val="accent5"/>
              </a:solidFill>
            </a:endParaRP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Autofit/>
          </a:bodyPr>
          <a:lstStyle/>
          <a:p>
            <a:r>
              <a:rPr lang="ja-JP" altLang="en-US" b="1">
                <a:solidFill>
                  <a:srgbClr val="000000"/>
                </a:solidFill>
                <a:latin typeface="+mn-ea"/>
                <a:ea typeface="+mn-ea"/>
              </a:rPr>
              <a:t>屋外</a:t>
            </a:r>
            <a:r>
              <a:rPr lang="ja-JP" altLang="en-US" b="1" dirty="0">
                <a:solidFill>
                  <a:srgbClr val="000000"/>
                </a:solidFill>
                <a:latin typeface="+mn-ea"/>
                <a:ea typeface="+mn-ea"/>
              </a:rPr>
              <a:t>に</a:t>
            </a:r>
            <a:r>
              <a:rPr lang="ja-JP" altLang="en-US" b="1">
                <a:solidFill>
                  <a:srgbClr val="000000"/>
                </a:solidFill>
                <a:latin typeface="+mn-ea"/>
                <a:ea typeface="+mn-ea"/>
              </a:rPr>
              <a:t>おけるリスク</a:t>
            </a:r>
            <a:endParaRPr kumimoji="1" lang="ja-JP" altLang="en-US" dirty="0">
              <a:latin typeface="+mn-ea"/>
              <a:ea typeface="+mn-ea"/>
            </a:endParaRPr>
          </a:p>
        </p:txBody>
      </p:sp>
      <p:sp>
        <p:nvSpPr>
          <p:cNvPr id="20" name="テキスト プレースホルダー 19">
            <a:extLst>
              <a:ext uri="{FF2B5EF4-FFF2-40B4-BE49-F238E27FC236}">
                <a16:creationId xmlns:a16="http://schemas.microsoft.com/office/drawing/2014/main" id="{33E60A10-7196-524C-9614-E5125F3BEF92}"/>
              </a:ext>
            </a:extLst>
          </p:cNvPr>
          <p:cNvSpPr>
            <a:spLocks noGrp="1"/>
          </p:cNvSpPr>
          <p:nvPr>
            <p:ph type="body" sz="quarter" idx="12"/>
          </p:nvPr>
        </p:nvSpPr>
        <p:spPr/>
        <p:txBody>
          <a:bodyPr>
            <a:noAutofit/>
          </a:bodyPr>
          <a:lstStyle/>
          <a:p>
            <a:pPr marL="355600" indent="-347663">
              <a:lnSpc>
                <a:spcPct val="100000"/>
              </a:lnSpc>
              <a:buClr>
                <a:schemeClr val="accent5"/>
              </a:buClr>
            </a:pPr>
            <a:r>
              <a:rPr lang="ja-JP" altLang="en-US">
                <a:solidFill>
                  <a:srgbClr val="000000"/>
                </a:solidFill>
                <a:latin typeface="+mn-ea"/>
                <a:ea typeface="+mn-ea"/>
              </a:rPr>
              <a:t>大雪、暴風雪等が予想される場合には気象情報、注意報および警報を活用して早めに対応をとる。</a:t>
            </a:r>
            <a:endParaRPr kumimoji="1" lang="ja-JP" altLang="en-US">
              <a:latin typeface="+mn-ea"/>
              <a:ea typeface="+mn-ea"/>
            </a:endParaRPr>
          </a:p>
        </p:txBody>
      </p:sp>
      <p:sp>
        <p:nvSpPr>
          <p:cNvPr id="12" name="縦書きテキスト プレースホルダー 2">
            <a:extLst>
              <a:ext uri="{FF2B5EF4-FFF2-40B4-BE49-F238E27FC236}">
                <a16:creationId xmlns:a16="http://schemas.microsoft.com/office/drawing/2014/main" id="{685E912B-B492-A744-96AD-F2233BD71E1D}"/>
              </a:ext>
            </a:extLst>
          </p:cNvPr>
          <p:cNvSpPr txBox="1">
            <a:spLocks/>
          </p:cNvSpPr>
          <p:nvPr/>
        </p:nvSpPr>
        <p:spPr>
          <a:xfrm>
            <a:off x="7956000" y="0"/>
            <a:ext cx="1188000" cy="755759"/>
          </a:xfrm>
          <a:prstGeom prst="rect">
            <a:avLst/>
          </a:prstGeom>
        </p:spPr>
        <p:txBody>
          <a:bodyPr lIns="108000" tIns="288000" rIns="108000" anchor="ctr" anchorCtr="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sz="2400" b="1" dirty="0">
                <a:solidFill>
                  <a:schemeClr val="bg1"/>
                </a:solidFill>
              </a:rPr>
              <a:t>p.</a:t>
            </a:r>
            <a:r>
              <a:rPr lang="en-US" altLang="ja-JP" b="1" dirty="0">
                <a:solidFill>
                  <a:schemeClr val="bg1"/>
                </a:solidFill>
              </a:rPr>
              <a:t>57</a:t>
            </a:r>
            <a:endParaRPr lang="ja-JP" altLang="en-US" b="1">
              <a:solidFill>
                <a:schemeClr val="bg1"/>
              </a:solidFill>
            </a:endParaRPr>
          </a:p>
        </p:txBody>
      </p:sp>
      <p:pic>
        <p:nvPicPr>
          <p:cNvPr id="4" name="図 3" descr="建物, 屋外, ストリート, 道路 が含まれている画像&#10;&#10;自動的に生成された説明">
            <a:extLst>
              <a:ext uri="{FF2B5EF4-FFF2-40B4-BE49-F238E27FC236}">
                <a16:creationId xmlns:a16="http://schemas.microsoft.com/office/drawing/2014/main" id="{E89C2D45-89DC-544D-B3DF-763FB68433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0929" y="2636912"/>
            <a:ext cx="4742142" cy="3552417"/>
          </a:xfrm>
          <a:prstGeom prst="rect">
            <a:avLst/>
          </a:prstGeom>
        </p:spPr>
      </p:pic>
      <p:sp>
        <p:nvSpPr>
          <p:cNvPr id="13" name="テキスト ボックス 12">
            <a:extLst>
              <a:ext uri="{FF2B5EF4-FFF2-40B4-BE49-F238E27FC236}">
                <a16:creationId xmlns:a16="http://schemas.microsoft.com/office/drawing/2014/main" id="{07F84FDE-5B7D-9049-82C0-DAC60743BC36}"/>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2802542258"/>
      </p:ext>
    </p:extLst>
  </p:cSld>
  <p:clrMapOvr>
    <a:masterClrMapping/>
  </p:clrMapOvr>
  <mc:AlternateContent xmlns:mc="http://schemas.openxmlformats.org/markup-compatibility/2006" xmlns:p14="http://schemas.microsoft.com/office/powerpoint/2010/main">
    <mc:Choice Requires="p14">
      <p:transition spd="slow" p14:dur="2000" advTm="18624"/>
    </mc:Choice>
    <mc:Fallback xmlns="">
      <p:transition spd="slow" advTm="18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0">
                                            <p:txEl>
                                              <p:pRg st="0" end="0"/>
                                            </p:txEl>
                                          </p:spTgt>
                                        </p:tgtEl>
                                        <p:attrNameLst>
                                          <p:attrName>style.opacity</p:attrName>
                                        </p:attrNameLst>
                                      </p:cBhvr>
                                      <p:to>
                                        <p:strVal val="0.25"/>
                                      </p:to>
                                    </p:set>
                                    <p:animEffect filter="image" prLst="opacity: 0.25">
                                      <p:cBhvr rctx="IE">
                                        <p:cTn id="7" dur="indefinite"/>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p:cTn id="11" dur="indefinite"/>
                                        <p:tgtEl>
                                          <p:spTgt spid="20">
                                            <p:txEl>
                                              <p:pRg st="0" end="0"/>
                                            </p:txEl>
                                          </p:spTgt>
                                        </p:tgtEl>
                                        <p:attrNameLst>
                                          <p:attrName>style.opacity</p:attrName>
                                        </p:attrNameLst>
                                      </p:cBhvr>
                                      <p:to>
                                        <p:strVal val="0.75"/>
                                      </p:to>
                                    </p:set>
                                    <p:animEffect filter="image" prLst="opacity: 0.75">
                                      <p:cBhvr rctx="IE">
                                        <p:cTn id="12" dur="indefinite"/>
                                        <p:tgtEl>
                                          <p:spTgt spid="20">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extLst>
    <p:ext uri="{E180D4A7-C9FB-4DFB-919C-405C955672EB}">
      <p14:showEvtLst xmlns:p14="http://schemas.microsoft.com/office/powerpoint/2010/main">
        <p14:playEvt time="26" objId="7"/>
        <p14:playEvt time="5513" objId="10"/>
        <p14:stopEvt time="5657" objId="7"/>
        <p14:stopEvt time="17478" objId="10"/>
      </p14:showEvt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字幕 23">
            <a:extLst>
              <a:ext uri="{FF2B5EF4-FFF2-40B4-BE49-F238E27FC236}">
                <a16:creationId xmlns:a16="http://schemas.microsoft.com/office/drawing/2014/main" id="{5ACF5B68-7E3E-7545-B9AA-F48991EA5339}"/>
              </a:ext>
            </a:extLst>
          </p:cNvPr>
          <p:cNvSpPr>
            <a:spLocks noGrp="1"/>
          </p:cNvSpPr>
          <p:nvPr>
            <p:ph type="subTitle" idx="1"/>
          </p:nvPr>
        </p:nvSpPr>
        <p:spPr/>
        <p:txBody>
          <a:bodyPr>
            <a:normAutofit/>
          </a:bodyPr>
          <a:lstStyle/>
          <a:p>
            <a:r>
              <a:rPr lang="ja-JP" altLang="en-US" b="1">
                <a:solidFill>
                  <a:srgbClr val="000000"/>
                </a:solidFill>
                <a:latin typeface="+mn-ea"/>
              </a:rPr>
              <a:t>倒木・落枝・落下物など</a:t>
            </a:r>
            <a:endParaRPr lang="ja-JP" altLang="en-US" b="1"/>
          </a:p>
        </p:txBody>
      </p:sp>
      <p:sp>
        <p:nvSpPr>
          <p:cNvPr id="30" name="テキスト プレースホルダー 29">
            <a:extLst>
              <a:ext uri="{FF2B5EF4-FFF2-40B4-BE49-F238E27FC236}">
                <a16:creationId xmlns:a16="http://schemas.microsoft.com/office/drawing/2014/main" id="{85778F6E-BFD8-7245-8F26-27B7175DAA71}"/>
              </a:ext>
            </a:extLst>
          </p:cNvPr>
          <p:cNvSpPr>
            <a:spLocks noGrp="1"/>
          </p:cNvSpPr>
          <p:nvPr>
            <p:ph type="body" sz="quarter" idx="16"/>
          </p:nvPr>
        </p:nvSpPr>
        <p:spPr/>
        <p:txBody>
          <a:bodyPr/>
          <a:lstStyle/>
          <a:p>
            <a:r>
              <a:rPr kumimoji="1" lang="en-US" altLang="ja-JP" dirty="0"/>
              <a:t>-3</a:t>
            </a:r>
            <a:endParaRPr kumimoji="1" lang="ja-JP" altLang="en-US"/>
          </a:p>
        </p:txBody>
      </p:sp>
      <p:sp>
        <p:nvSpPr>
          <p:cNvPr id="8" name="テキスト プレースホルダー 7">
            <a:extLst>
              <a:ext uri="{FF2B5EF4-FFF2-40B4-BE49-F238E27FC236}">
                <a16:creationId xmlns:a16="http://schemas.microsoft.com/office/drawing/2014/main" id="{8D238BC8-38AE-F040-B8EF-43A2756509A8}"/>
              </a:ext>
            </a:extLst>
          </p:cNvPr>
          <p:cNvSpPr>
            <a:spLocks noGrp="1"/>
          </p:cNvSpPr>
          <p:nvPr>
            <p:ph type="body" sz="quarter" idx="18"/>
          </p:nvPr>
        </p:nvSpPr>
        <p:spPr/>
        <p:txBody>
          <a:bodyPr/>
          <a:lstStyle/>
          <a:p>
            <a:r>
              <a:rPr kumimoji="1" lang="en-US" altLang="ja-JP" sz="3200" b="1" dirty="0">
                <a:solidFill>
                  <a:schemeClr val="accent5"/>
                </a:solidFill>
              </a:rPr>
              <a:t>❶</a:t>
            </a:r>
            <a:endParaRPr kumimoji="1" lang="ja-JP" altLang="en-US" sz="3200" b="1">
              <a:solidFill>
                <a:schemeClr val="accent5"/>
              </a:solidFill>
            </a:endParaRPr>
          </a:p>
        </p:txBody>
      </p:sp>
      <p:sp>
        <p:nvSpPr>
          <p:cNvPr id="7" name="テキスト プレースホルダー 6">
            <a:extLst>
              <a:ext uri="{FF2B5EF4-FFF2-40B4-BE49-F238E27FC236}">
                <a16:creationId xmlns:a16="http://schemas.microsoft.com/office/drawing/2014/main" id="{D5470613-23E4-1A4B-8F13-C91A4F9CE209}"/>
              </a:ext>
            </a:extLst>
          </p:cNvPr>
          <p:cNvSpPr>
            <a:spLocks noGrp="1"/>
          </p:cNvSpPr>
          <p:nvPr>
            <p:ph type="body" orient="vert" sz="quarter" idx="10"/>
          </p:nvPr>
        </p:nvSpPr>
        <p:spPr/>
        <p:txBody>
          <a:bodyPr>
            <a:normAutofit/>
          </a:bodyPr>
          <a:lstStyle/>
          <a:p>
            <a:r>
              <a:rPr kumimoji="1" lang="en-US" altLang="ja-JP" sz="4400" b="1" dirty="0">
                <a:solidFill>
                  <a:schemeClr val="accent5"/>
                </a:solidFill>
              </a:rPr>
              <a:t>❶</a:t>
            </a:r>
            <a:endParaRPr kumimoji="1" lang="ja-JP" altLang="en-US" sz="4400" b="1">
              <a:solidFill>
                <a:schemeClr val="accent5"/>
              </a:solidFill>
            </a:endParaRP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Autofit/>
          </a:bodyPr>
          <a:lstStyle/>
          <a:p>
            <a:r>
              <a:rPr lang="ja-JP" altLang="en-US" b="1">
                <a:solidFill>
                  <a:srgbClr val="000000"/>
                </a:solidFill>
                <a:latin typeface="+mn-ea"/>
                <a:ea typeface="+mn-ea"/>
              </a:rPr>
              <a:t>屋外</a:t>
            </a:r>
            <a:r>
              <a:rPr lang="ja-JP" altLang="en-US" b="1" dirty="0">
                <a:solidFill>
                  <a:srgbClr val="000000"/>
                </a:solidFill>
                <a:latin typeface="+mn-ea"/>
                <a:ea typeface="+mn-ea"/>
              </a:rPr>
              <a:t>に</a:t>
            </a:r>
            <a:r>
              <a:rPr lang="ja-JP" altLang="en-US" b="1">
                <a:solidFill>
                  <a:srgbClr val="000000"/>
                </a:solidFill>
                <a:latin typeface="+mn-ea"/>
                <a:ea typeface="+mn-ea"/>
              </a:rPr>
              <a:t>おけるリスク</a:t>
            </a:r>
            <a:endParaRPr kumimoji="1" lang="ja-JP" altLang="en-US" dirty="0">
              <a:latin typeface="+mn-ea"/>
              <a:ea typeface="+mn-ea"/>
            </a:endParaRPr>
          </a:p>
        </p:txBody>
      </p:sp>
      <p:sp>
        <p:nvSpPr>
          <p:cNvPr id="20" name="テキスト プレースホルダー 19">
            <a:extLst>
              <a:ext uri="{FF2B5EF4-FFF2-40B4-BE49-F238E27FC236}">
                <a16:creationId xmlns:a16="http://schemas.microsoft.com/office/drawing/2014/main" id="{33E60A10-7196-524C-9614-E5125F3BEF92}"/>
              </a:ext>
            </a:extLst>
          </p:cNvPr>
          <p:cNvSpPr>
            <a:spLocks noGrp="1"/>
          </p:cNvSpPr>
          <p:nvPr>
            <p:ph type="body" sz="quarter" idx="12"/>
          </p:nvPr>
        </p:nvSpPr>
        <p:spPr>
          <a:xfrm>
            <a:off x="468001" y="1758100"/>
            <a:ext cx="5040104" cy="1328262"/>
          </a:xfrm>
        </p:spPr>
        <p:txBody>
          <a:bodyPr>
            <a:noAutofit/>
          </a:bodyPr>
          <a:lstStyle/>
          <a:p>
            <a:pPr>
              <a:lnSpc>
                <a:spcPct val="100000"/>
              </a:lnSpc>
              <a:buClr>
                <a:schemeClr val="accent5"/>
              </a:buClr>
            </a:pPr>
            <a:r>
              <a:rPr lang="ja-JP" altLang="en-US">
                <a:solidFill>
                  <a:srgbClr val="000000"/>
                </a:solidFill>
                <a:latin typeface="+mn-ea"/>
              </a:rPr>
              <a:t>倒木や落枝に注意する。</a:t>
            </a:r>
          </a:p>
          <a:p>
            <a:pPr>
              <a:lnSpc>
                <a:spcPct val="100000"/>
              </a:lnSpc>
              <a:buClr>
                <a:schemeClr val="accent5"/>
              </a:buClr>
            </a:pPr>
            <a:r>
              <a:rPr lang="ja-JP" altLang="en-US">
                <a:solidFill>
                  <a:srgbClr val="000000"/>
                </a:solidFill>
                <a:latin typeface="+mn-ea"/>
              </a:rPr>
              <a:t>冬季は屋根からの落雪、氷柱（つらら）にも注意する。</a:t>
            </a:r>
            <a:endParaRPr lang="ja-JP" altLang="en-US" kern="0" dirty="0">
              <a:latin typeface="+mn-ea"/>
            </a:endParaRPr>
          </a:p>
        </p:txBody>
      </p:sp>
      <p:sp>
        <p:nvSpPr>
          <p:cNvPr id="14" name="縦書きテキスト プレースホルダー 2">
            <a:extLst>
              <a:ext uri="{FF2B5EF4-FFF2-40B4-BE49-F238E27FC236}">
                <a16:creationId xmlns:a16="http://schemas.microsoft.com/office/drawing/2014/main" id="{DD2E2B1C-B377-9B4C-9D1B-760023C5E939}"/>
              </a:ext>
            </a:extLst>
          </p:cNvPr>
          <p:cNvSpPr txBox="1">
            <a:spLocks/>
          </p:cNvSpPr>
          <p:nvPr/>
        </p:nvSpPr>
        <p:spPr>
          <a:xfrm>
            <a:off x="7956000" y="0"/>
            <a:ext cx="1188000" cy="755759"/>
          </a:xfrm>
          <a:prstGeom prst="rect">
            <a:avLst/>
          </a:prstGeom>
        </p:spPr>
        <p:txBody>
          <a:bodyPr lIns="108000" tIns="288000" rIns="108000" anchor="ctr" anchorCtr="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sz="2400" b="1" dirty="0">
                <a:solidFill>
                  <a:schemeClr val="bg1"/>
                </a:solidFill>
              </a:rPr>
              <a:t>p.</a:t>
            </a:r>
            <a:r>
              <a:rPr lang="en-US" altLang="ja-JP" b="1" dirty="0">
                <a:solidFill>
                  <a:schemeClr val="bg1"/>
                </a:solidFill>
              </a:rPr>
              <a:t>58</a:t>
            </a:r>
            <a:endParaRPr lang="ja-JP" altLang="en-US" b="1">
              <a:solidFill>
                <a:schemeClr val="bg1"/>
              </a:solidFill>
            </a:endParaRPr>
          </a:p>
        </p:txBody>
      </p:sp>
      <p:grpSp>
        <p:nvGrpSpPr>
          <p:cNvPr id="11" name="グループ化 10">
            <a:extLst>
              <a:ext uri="{FF2B5EF4-FFF2-40B4-BE49-F238E27FC236}">
                <a16:creationId xmlns:a16="http://schemas.microsoft.com/office/drawing/2014/main" id="{E9B18674-D32C-3B4D-A621-1966CA154EDE}"/>
              </a:ext>
            </a:extLst>
          </p:cNvPr>
          <p:cNvGrpSpPr/>
          <p:nvPr/>
        </p:nvGrpSpPr>
        <p:grpSpPr>
          <a:xfrm>
            <a:off x="538946" y="3307834"/>
            <a:ext cx="2698750" cy="2197160"/>
            <a:chOff x="538946" y="3307834"/>
            <a:chExt cx="2698750" cy="2197160"/>
          </a:xfrm>
        </p:grpSpPr>
        <p:pic>
          <p:nvPicPr>
            <p:cNvPr id="5" name="図 4">
              <a:extLst>
                <a:ext uri="{FF2B5EF4-FFF2-40B4-BE49-F238E27FC236}">
                  <a16:creationId xmlns:a16="http://schemas.microsoft.com/office/drawing/2014/main" id="{071E4A2F-E703-144A-BD7F-993CA9A2A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946" y="3307834"/>
              <a:ext cx="2698750" cy="1797050"/>
            </a:xfrm>
            <a:prstGeom prst="rect">
              <a:avLst/>
            </a:prstGeom>
          </p:spPr>
        </p:pic>
        <p:sp>
          <p:nvSpPr>
            <p:cNvPr id="17" name="正方形/長方形 16">
              <a:extLst>
                <a:ext uri="{FF2B5EF4-FFF2-40B4-BE49-F238E27FC236}">
                  <a16:creationId xmlns:a16="http://schemas.microsoft.com/office/drawing/2014/main" id="{9E81CAC3-2807-424A-A0D7-FC83D30D587A}"/>
                </a:ext>
              </a:extLst>
            </p:cNvPr>
            <p:cNvSpPr/>
            <p:nvPr/>
          </p:nvSpPr>
          <p:spPr>
            <a:xfrm>
              <a:off x="538946" y="5104884"/>
              <a:ext cx="2698750" cy="400110"/>
            </a:xfrm>
            <a:prstGeom prst="rect">
              <a:avLst/>
            </a:prstGeom>
            <a:solidFill>
              <a:schemeClr val="bg1">
                <a:alpha val="80000"/>
              </a:schemeClr>
            </a:solidFill>
            <a:effectLst>
              <a:softEdge rad="0"/>
            </a:effectLst>
          </p:spPr>
          <p:txBody>
            <a:bodyPr wrap="square">
              <a:spAutoFit/>
            </a:bodyPr>
            <a:lstStyle/>
            <a:p>
              <a:pPr algn="ctr"/>
              <a:r>
                <a:rPr lang="ja-JP" altLang="en-US" sz="2000">
                  <a:latin typeface="+mn-ea"/>
                </a:rPr>
                <a:t>倒木や落枝</a:t>
              </a:r>
            </a:p>
          </p:txBody>
        </p:sp>
      </p:grpSp>
      <p:grpSp>
        <p:nvGrpSpPr>
          <p:cNvPr id="13" name="グループ化 12">
            <a:extLst>
              <a:ext uri="{FF2B5EF4-FFF2-40B4-BE49-F238E27FC236}">
                <a16:creationId xmlns:a16="http://schemas.microsoft.com/office/drawing/2014/main" id="{027AD1B7-A3FF-7D42-9DB7-34A618F939EF}"/>
              </a:ext>
            </a:extLst>
          </p:cNvPr>
          <p:cNvGrpSpPr/>
          <p:nvPr/>
        </p:nvGrpSpPr>
        <p:grpSpPr>
          <a:xfrm>
            <a:off x="3518535" y="1410522"/>
            <a:ext cx="5020630" cy="5014064"/>
            <a:chOff x="3518535" y="1410522"/>
            <a:chExt cx="5020630" cy="5014064"/>
          </a:xfrm>
        </p:grpSpPr>
        <p:pic>
          <p:nvPicPr>
            <p:cNvPr id="12" name="図 11">
              <a:extLst>
                <a:ext uri="{FF2B5EF4-FFF2-40B4-BE49-F238E27FC236}">
                  <a16:creationId xmlns:a16="http://schemas.microsoft.com/office/drawing/2014/main" id="{870F8AEE-FF4E-764B-88D0-5B8AD0DDE0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9297" y="1410522"/>
              <a:ext cx="2669868" cy="4004803"/>
            </a:xfrm>
            <a:prstGeom prst="rect">
              <a:avLst/>
            </a:prstGeom>
          </p:spPr>
        </p:pic>
        <p:pic>
          <p:nvPicPr>
            <p:cNvPr id="10" name="図 9">
              <a:extLst>
                <a:ext uri="{FF2B5EF4-FFF2-40B4-BE49-F238E27FC236}">
                  <a16:creationId xmlns:a16="http://schemas.microsoft.com/office/drawing/2014/main" id="{EB788826-152F-F745-94E8-927C06C238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8535" y="4226393"/>
              <a:ext cx="2698750" cy="1797050"/>
            </a:xfrm>
            <a:prstGeom prst="rect">
              <a:avLst/>
            </a:prstGeom>
          </p:spPr>
        </p:pic>
        <p:sp>
          <p:nvSpPr>
            <p:cNvPr id="18" name="正方形/長方形 17">
              <a:extLst>
                <a:ext uri="{FF2B5EF4-FFF2-40B4-BE49-F238E27FC236}">
                  <a16:creationId xmlns:a16="http://schemas.microsoft.com/office/drawing/2014/main" id="{E325DF41-8378-2245-8E87-2C660F8F3008}"/>
                </a:ext>
              </a:extLst>
            </p:cNvPr>
            <p:cNvSpPr/>
            <p:nvPr/>
          </p:nvSpPr>
          <p:spPr>
            <a:xfrm>
              <a:off x="3518535" y="6024476"/>
              <a:ext cx="2698750" cy="400110"/>
            </a:xfrm>
            <a:prstGeom prst="rect">
              <a:avLst/>
            </a:prstGeom>
            <a:solidFill>
              <a:schemeClr val="bg1">
                <a:alpha val="80000"/>
              </a:schemeClr>
            </a:solidFill>
            <a:effectLst>
              <a:softEdge rad="0"/>
            </a:effectLst>
          </p:spPr>
          <p:txBody>
            <a:bodyPr wrap="square">
              <a:spAutoFit/>
            </a:bodyPr>
            <a:lstStyle/>
            <a:p>
              <a:pPr algn="ctr"/>
              <a:r>
                <a:rPr lang="ja-JP" altLang="en-US" sz="2000">
                  <a:latin typeface="+mn-ea"/>
                </a:rPr>
                <a:t>つらら</a:t>
              </a:r>
            </a:p>
          </p:txBody>
        </p:sp>
        <p:sp>
          <p:nvSpPr>
            <p:cNvPr id="19" name="正方形/長方形 18">
              <a:extLst>
                <a:ext uri="{FF2B5EF4-FFF2-40B4-BE49-F238E27FC236}">
                  <a16:creationId xmlns:a16="http://schemas.microsoft.com/office/drawing/2014/main" id="{CAC2F8E9-E660-BB43-94CC-9B1203E48709}"/>
                </a:ext>
              </a:extLst>
            </p:cNvPr>
            <p:cNvSpPr/>
            <p:nvPr/>
          </p:nvSpPr>
          <p:spPr>
            <a:xfrm>
              <a:off x="5869297" y="1410522"/>
              <a:ext cx="2669868" cy="400110"/>
            </a:xfrm>
            <a:prstGeom prst="rect">
              <a:avLst/>
            </a:prstGeom>
            <a:solidFill>
              <a:schemeClr val="bg1">
                <a:alpha val="80000"/>
              </a:schemeClr>
            </a:solidFill>
            <a:effectLst>
              <a:softEdge rad="0"/>
            </a:effectLst>
          </p:spPr>
          <p:txBody>
            <a:bodyPr wrap="square">
              <a:spAutoFit/>
            </a:bodyPr>
            <a:lstStyle/>
            <a:p>
              <a:pPr algn="ctr"/>
              <a:r>
                <a:rPr lang="ja-JP" altLang="en-US" sz="2000">
                  <a:latin typeface="+mn-ea"/>
                </a:rPr>
                <a:t>屋根からの落雪</a:t>
              </a:r>
            </a:p>
          </p:txBody>
        </p:sp>
      </p:grpSp>
      <p:sp>
        <p:nvSpPr>
          <p:cNvPr id="21" name="テキスト ボックス 20">
            <a:extLst>
              <a:ext uri="{FF2B5EF4-FFF2-40B4-BE49-F238E27FC236}">
                <a16:creationId xmlns:a16="http://schemas.microsoft.com/office/drawing/2014/main" id="{9C01F96A-45C7-BC40-BDFE-EA432E8E9F92}"/>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1537218895"/>
      </p:ext>
    </p:extLst>
  </p:cSld>
  <p:clrMapOvr>
    <a:masterClrMapping/>
  </p:clrMapOvr>
  <mc:AlternateContent xmlns:mc="http://schemas.openxmlformats.org/markup-compatibility/2006" xmlns:p14="http://schemas.microsoft.com/office/powerpoint/2010/main">
    <mc:Choice Requires="p14">
      <p:transition spd="slow" p14:dur="2000" advTm="18054"/>
    </mc:Choice>
    <mc:Fallback xmlns="">
      <p:transition spd="slow" advTm="18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0">
                                            <p:txEl>
                                              <p:pRg st="0" end="0"/>
                                            </p:txEl>
                                          </p:spTgt>
                                        </p:tgtEl>
                                        <p:attrNameLst>
                                          <p:attrName>style.opacity</p:attrName>
                                        </p:attrNameLst>
                                      </p:cBhvr>
                                      <p:to>
                                        <p:strVal val="0.25"/>
                                      </p:to>
                                    </p:set>
                                    <p:animEffect filter="image" prLst="opacity: 0.25">
                                      <p:cBhvr rctx="IE">
                                        <p:cTn id="7" dur="indefinite"/>
                                        <p:tgtEl>
                                          <p:spTgt spid="20">
                                            <p:txEl>
                                              <p:pRg st="0" end="0"/>
                                            </p:txEl>
                                          </p:spTgt>
                                        </p:tgtEl>
                                      </p:cBhvr>
                                    </p:animEffect>
                                  </p:childTnLst>
                                </p:cTn>
                              </p:par>
                              <p:par>
                                <p:cTn id="8" presetID="9" presetClass="emph" presetSubtype="0" nodeType="withEffect">
                                  <p:stCondLst>
                                    <p:cond delay="0"/>
                                  </p:stCondLst>
                                  <p:childTnLst>
                                    <p:set>
                                      <p:cBhvr>
                                        <p:cTn id="9" dur="indefinite"/>
                                        <p:tgtEl>
                                          <p:spTgt spid="20">
                                            <p:txEl>
                                              <p:pRg st="1" end="1"/>
                                            </p:txEl>
                                          </p:spTgt>
                                        </p:tgtEl>
                                        <p:attrNameLst>
                                          <p:attrName>style.opacity</p:attrName>
                                        </p:attrNameLst>
                                      </p:cBhvr>
                                      <p:to>
                                        <p:strVal val="0.25"/>
                                      </p:to>
                                    </p:set>
                                    <p:animEffect filter="image" prLst="opacity: 0.25">
                                      <p:cBhvr rctx="IE">
                                        <p:cTn id="10" dur="indefinite"/>
                                        <p:tgtEl>
                                          <p:spTgt spid="2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20">
                                            <p:txEl>
                                              <p:pRg st="0" end="0"/>
                                            </p:txEl>
                                          </p:spTgt>
                                        </p:tgtEl>
                                        <p:attrNameLst>
                                          <p:attrName>style.opacity</p:attrName>
                                        </p:attrNameLst>
                                      </p:cBhvr>
                                      <p:to>
                                        <p:strVal val="0.75"/>
                                      </p:to>
                                    </p:set>
                                    <p:animEffect filter="image" prLst="opacity: 0.75">
                                      <p:cBhvr rctx="IE">
                                        <p:cTn id="15" dur="indefinite"/>
                                        <p:tgtEl>
                                          <p:spTgt spid="20">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20">
                                            <p:txEl>
                                              <p:pRg st="1" end="1"/>
                                            </p:txEl>
                                          </p:spTgt>
                                        </p:tgtEl>
                                        <p:attrNameLst>
                                          <p:attrName>style.opacity</p:attrName>
                                        </p:attrNameLst>
                                      </p:cBhvr>
                                      <p:to>
                                        <p:strVal val="0.75"/>
                                      </p:to>
                                    </p:set>
                                    <p:animEffect filter="image" prLst="opacity: 0.75">
                                      <p:cBhvr rctx="IE">
                                        <p:cTn id="23" dur="indefinite"/>
                                        <p:tgtEl>
                                          <p:spTgt spid="20">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extLst>
    <p:ext uri="{E180D4A7-C9FB-4DFB-919C-405C955672EB}">
      <p14:showEvtLst xmlns:p14="http://schemas.microsoft.com/office/powerpoint/2010/main">
        <p14:playEvt time="26" objId="2"/>
        <p14:playEvt time="6767" objId="4"/>
        <p14:stopEvt time="6965" objId="2"/>
        <p14:playEvt time="10668" objId="9"/>
        <p14:stopEvt time="10842" objId="4"/>
        <p14:stopEvt time="16656" objId="9"/>
      </p14:showEvt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グループ化 58">
            <a:extLst>
              <a:ext uri="{FF2B5EF4-FFF2-40B4-BE49-F238E27FC236}">
                <a16:creationId xmlns:a16="http://schemas.microsoft.com/office/drawing/2014/main" id="{18F71E70-289A-564F-87C4-80A9B11EEB91}"/>
              </a:ext>
            </a:extLst>
          </p:cNvPr>
          <p:cNvGrpSpPr/>
          <p:nvPr/>
        </p:nvGrpSpPr>
        <p:grpSpPr>
          <a:xfrm>
            <a:off x="766040" y="2885669"/>
            <a:ext cx="7724142" cy="3198319"/>
            <a:chOff x="372969" y="3470716"/>
            <a:chExt cx="7724142" cy="3198319"/>
          </a:xfrm>
        </p:grpSpPr>
        <p:pic>
          <p:nvPicPr>
            <p:cNvPr id="13" name="図 12" descr="自転車, バイク が含まれている画像&#10;&#10;自動的に生成された説明">
              <a:extLst>
                <a:ext uri="{FF2B5EF4-FFF2-40B4-BE49-F238E27FC236}">
                  <a16:creationId xmlns:a16="http://schemas.microsoft.com/office/drawing/2014/main" id="{B8F7A6D6-E3FE-0540-8E3B-0D6FE04CE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69" y="3746303"/>
              <a:ext cx="2161434" cy="2033213"/>
            </a:xfrm>
            <a:prstGeom prst="rect">
              <a:avLst/>
            </a:prstGeom>
          </p:spPr>
        </p:pic>
        <p:pic>
          <p:nvPicPr>
            <p:cNvPr id="18" name="図 17" descr="テキスト, レゴ が含まれている画像&#10;&#10;自動的に生成された説明">
              <a:extLst>
                <a:ext uri="{FF2B5EF4-FFF2-40B4-BE49-F238E27FC236}">
                  <a16:creationId xmlns:a16="http://schemas.microsoft.com/office/drawing/2014/main" id="{D76CC213-1618-924D-96A4-1CDE3D548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4403" y="3470716"/>
              <a:ext cx="2948971" cy="2457476"/>
            </a:xfrm>
            <a:prstGeom prst="rect">
              <a:avLst/>
            </a:prstGeom>
          </p:spPr>
        </p:pic>
        <p:pic>
          <p:nvPicPr>
            <p:cNvPr id="20" name="図 19" descr="自転車, 挿絵 が含まれている画像&#10;&#10;自動的に生成された説明">
              <a:extLst>
                <a:ext uri="{FF2B5EF4-FFF2-40B4-BE49-F238E27FC236}">
                  <a16:creationId xmlns:a16="http://schemas.microsoft.com/office/drawing/2014/main" id="{D9460CCE-2C81-164A-B149-7E5D8B5E1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421" y="3499209"/>
              <a:ext cx="1900552" cy="1449171"/>
            </a:xfrm>
            <a:prstGeom prst="rect">
              <a:avLst/>
            </a:prstGeom>
          </p:spPr>
        </p:pic>
        <p:pic>
          <p:nvPicPr>
            <p:cNvPr id="23" name="図 22">
              <a:extLst>
                <a:ext uri="{FF2B5EF4-FFF2-40B4-BE49-F238E27FC236}">
                  <a16:creationId xmlns:a16="http://schemas.microsoft.com/office/drawing/2014/main" id="{E23B7A5C-4DB4-A646-8493-BF7703E50B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4015" y="5219865"/>
              <a:ext cx="3323096" cy="1449170"/>
            </a:xfrm>
            <a:prstGeom prst="rect">
              <a:avLst/>
            </a:prstGeom>
          </p:spPr>
        </p:pic>
      </p:grpSp>
      <p:sp>
        <p:nvSpPr>
          <p:cNvPr id="21" name="字幕 20">
            <a:extLst>
              <a:ext uri="{FF2B5EF4-FFF2-40B4-BE49-F238E27FC236}">
                <a16:creationId xmlns:a16="http://schemas.microsoft.com/office/drawing/2014/main" id="{32BFF661-E019-9C49-8C98-72B4DE871290}"/>
              </a:ext>
            </a:extLst>
          </p:cNvPr>
          <p:cNvSpPr>
            <a:spLocks noGrp="1"/>
          </p:cNvSpPr>
          <p:nvPr>
            <p:ph type="subTitle" idx="1"/>
          </p:nvPr>
        </p:nvSpPr>
        <p:spPr/>
        <p:txBody>
          <a:bodyPr>
            <a:normAutofit/>
          </a:bodyPr>
          <a:lstStyle/>
          <a:p>
            <a:r>
              <a:rPr lang="ja-JP" altLang="en-US" b="1"/>
              <a:t>自転車について</a:t>
            </a:r>
          </a:p>
        </p:txBody>
      </p:sp>
      <p:sp>
        <p:nvSpPr>
          <p:cNvPr id="25" name="テキスト プレースホルダー 24">
            <a:extLst>
              <a:ext uri="{FF2B5EF4-FFF2-40B4-BE49-F238E27FC236}">
                <a16:creationId xmlns:a16="http://schemas.microsoft.com/office/drawing/2014/main" id="{D3CF3A23-B6CA-0C48-99DF-860AF1E4436B}"/>
              </a:ext>
            </a:extLst>
          </p:cNvPr>
          <p:cNvSpPr>
            <a:spLocks noGrp="1"/>
          </p:cNvSpPr>
          <p:nvPr>
            <p:ph type="body" sz="quarter" idx="16"/>
          </p:nvPr>
        </p:nvSpPr>
        <p:spPr/>
        <p:txBody>
          <a:bodyPr/>
          <a:lstStyle/>
          <a:p>
            <a:r>
              <a:rPr kumimoji="1" lang="en-US" altLang="ja-JP" dirty="0"/>
              <a:t>-4</a:t>
            </a:r>
            <a:endParaRPr kumimoji="1" lang="ja-JP" altLang="en-US"/>
          </a:p>
        </p:txBody>
      </p:sp>
      <p:sp>
        <p:nvSpPr>
          <p:cNvPr id="30" name="テキスト プレースホルダー 29">
            <a:extLst>
              <a:ext uri="{FF2B5EF4-FFF2-40B4-BE49-F238E27FC236}">
                <a16:creationId xmlns:a16="http://schemas.microsoft.com/office/drawing/2014/main" id="{14518223-CF5A-9D40-B55B-E3671474A5AB}"/>
              </a:ext>
            </a:extLst>
          </p:cNvPr>
          <p:cNvSpPr>
            <a:spLocks noGrp="1"/>
          </p:cNvSpPr>
          <p:nvPr>
            <p:ph type="body" sz="quarter" idx="18"/>
          </p:nvPr>
        </p:nvSpPr>
        <p:spPr/>
        <p:txBody>
          <a:bodyPr/>
          <a:lstStyle/>
          <a:p>
            <a:r>
              <a:rPr kumimoji="1" lang="en-US" altLang="ja-JP" sz="3200" b="1" dirty="0">
                <a:solidFill>
                  <a:schemeClr val="accent5"/>
                </a:solidFill>
              </a:rPr>
              <a:t>❶</a:t>
            </a:r>
            <a:endParaRPr kumimoji="1" lang="ja-JP" altLang="en-US" sz="3200" b="1">
              <a:solidFill>
                <a:schemeClr val="accent5"/>
              </a:solidFill>
            </a:endParaRPr>
          </a:p>
        </p:txBody>
      </p:sp>
      <p:sp>
        <p:nvSpPr>
          <p:cNvPr id="29" name="テキスト プレースホルダー 28">
            <a:extLst>
              <a:ext uri="{FF2B5EF4-FFF2-40B4-BE49-F238E27FC236}">
                <a16:creationId xmlns:a16="http://schemas.microsoft.com/office/drawing/2014/main" id="{7F90212A-D3C6-274C-9127-746CBC0B92CD}"/>
              </a:ext>
            </a:extLst>
          </p:cNvPr>
          <p:cNvSpPr>
            <a:spLocks noGrp="1"/>
          </p:cNvSpPr>
          <p:nvPr>
            <p:ph type="body" orient="vert" sz="quarter" idx="10"/>
          </p:nvPr>
        </p:nvSpPr>
        <p:spPr/>
        <p:txBody>
          <a:bodyPr>
            <a:normAutofit/>
          </a:bodyPr>
          <a:lstStyle/>
          <a:p>
            <a:r>
              <a:rPr kumimoji="1" lang="en-US" altLang="ja-JP" sz="4400" b="1" dirty="0">
                <a:solidFill>
                  <a:schemeClr val="accent5"/>
                </a:solidFill>
              </a:rPr>
              <a:t>❶</a:t>
            </a:r>
            <a:endParaRPr kumimoji="1" lang="ja-JP" altLang="en-US" sz="4400" b="1">
              <a:solidFill>
                <a:schemeClr val="accent5"/>
              </a:solidFill>
            </a:endParaRP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rmAutofit/>
          </a:bodyPr>
          <a:lstStyle/>
          <a:p>
            <a:r>
              <a:rPr lang="ja-JP" altLang="en-US">
                <a:solidFill>
                  <a:srgbClr val="000000"/>
                </a:solidFill>
                <a:latin typeface="+mn-ea"/>
              </a:rPr>
              <a:t>屋外におけるリスク</a:t>
            </a:r>
            <a:endParaRPr kumimoji="1" lang="ja-JP" altLang="en-US" dirty="0"/>
          </a:p>
        </p:txBody>
      </p:sp>
      <p:sp>
        <p:nvSpPr>
          <p:cNvPr id="16" name="テキスト プレースホルダー 26">
            <a:extLst>
              <a:ext uri="{FF2B5EF4-FFF2-40B4-BE49-F238E27FC236}">
                <a16:creationId xmlns:a16="http://schemas.microsoft.com/office/drawing/2014/main" id="{8EC6B7D7-4730-5941-B5CE-45E32ACE9904}"/>
              </a:ext>
            </a:extLst>
          </p:cNvPr>
          <p:cNvSpPr txBox="1">
            <a:spLocks/>
          </p:cNvSpPr>
          <p:nvPr/>
        </p:nvSpPr>
        <p:spPr>
          <a:xfrm>
            <a:off x="7955999" y="0"/>
            <a:ext cx="1188000" cy="726976"/>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59-</a:t>
            </a:r>
          </a:p>
          <a:p>
            <a:pPr fontAlgn="auto">
              <a:spcBef>
                <a:spcPts val="0"/>
              </a:spcBef>
              <a:spcAft>
                <a:spcPts val="0"/>
              </a:spcAft>
            </a:pPr>
            <a:r>
              <a:rPr lang="en-US" altLang="ja-JP" dirty="0"/>
              <a:t>   </a:t>
            </a:r>
            <a:r>
              <a:rPr lang="en-US" altLang="ja-JP" sz="2800" dirty="0"/>
              <a:t>61</a:t>
            </a:r>
            <a:endParaRPr lang="ja-JP" altLang="en-US" sz="2800"/>
          </a:p>
        </p:txBody>
      </p:sp>
      <p:sp>
        <p:nvSpPr>
          <p:cNvPr id="12" name="テキスト プレースホルダー 12">
            <a:extLst>
              <a:ext uri="{FF2B5EF4-FFF2-40B4-BE49-F238E27FC236}">
                <a16:creationId xmlns:a16="http://schemas.microsoft.com/office/drawing/2014/main" id="{179A9D4D-5012-FD40-B750-DC35090AE977}"/>
              </a:ext>
            </a:extLst>
          </p:cNvPr>
          <p:cNvSpPr>
            <a:spLocks noGrp="1"/>
          </p:cNvSpPr>
          <p:nvPr>
            <p:ph type="body" sz="quarter" idx="12"/>
          </p:nvPr>
        </p:nvSpPr>
        <p:spPr>
          <a:xfrm>
            <a:off x="468000" y="1758100"/>
            <a:ext cx="8208057" cy="341632"/>
          </a:xfrm>
        </p:spPr>
        <p:txBody>
          <a:bodyPr>
            <a:normAutofit fontScale="25000" lnSpcReduction="20000"/>
          </a:bodyPr>
          <a:lstStyle/>
          <a:p>
            <a:pPr marL="355600" indent="-347663">
              <a:lnSpc>
                <a:spcPct val="120000"/>
              </a:lnSpc>
              <a:buClr>
                <a:schemeClr val="accent5"/>
              </a:buClr>
            </a:pPr>
            <a:r>
              <a:rPr lang="ja-JP" altLang="en-US" sz="9600">
                <a:solidFill>
                  <a:srgbClr val="000000"/>
                </a:solidFill>
                <a:latin typeface="+mn-ea"/>
                <a:ea typeface="+mn-ea"/>
              </a:rPr>
              <a:t>安全運転の義務がある。</a:t>
            </a:r>
          </a:p>
        </p:txBody>
      </p:sp>
      <p:pic>
        <p:nvPicPr>
          <p:cNvPr id="56" name="図 55" descr="挿絵, 時計 が含まれている画像&#10;&#10;自動的に生成された説明">
            <a:extLst>
              <a:ext uri="{FF2B5EF4-FFF2-40B4-BE49-F238E27FC236}">
                <a16:creationId xmlns:a16="http://schemas.microsoft.com/office/drawing/2014/main" id="{800C294B-2405-0B44-8FA4-11F723AA45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8911" y="2712628"/>
            <a:ext cx="1114664" cy="1114664"/>
          </a:xfrm>
          <a:prstGeom prst="rect">
            <a:avLst/>
          </a:prstGeom>
        </p:spPr>
      </p:pic>
      <p:sp>
        <p:nvSpPr>
          <p:cNvPr id="51" name="正方形/長方形 50">
            <a:extLst>
              <a:ext uri="{FF2B5EF4-FFF2-40B4-BE49-F238E27FC236}">
                <a16:creationId xmlns:a16="http://schemas.microsoft.com/office/drawing/2014/main" id="{5DFB57AB-27EE-1F47-9EE9-88B5E259E14E}"/>
              </a:ext>
            </a:extLst>
          </p:cNvPr>
          <p:cNvSpPr/>
          <p:nvPr/>
        </p:nvSpPr>
        <p:spPr>
          <a:xfrm>
            <a:off x="903090" y="5367079"/>
            <a:ext cx="1467069" cy="489534"/>
          </a:xfrm>
          <a:prstGeom prst="rect">
            <a:avLst/>
          </a:prstGeom>
          <a:solidFill>
            <a:schemeClr val="bg1">
              <a:alpha val="80000"/>
            </a:schemeClr>
          </a:solidFill>
          <a:effectLst>
            <a:softEdge rad="0"/>
          </a:effectLst>
        </p:spPr>
        <p:txBody>
          <a:bodyPr wrap="square" tIns="108000" bIns="72000" anchor="ctr" anchorCtr="0">
            <a:spAutoFit/>
          </a:bodyPr>
          <a:lstStyle/>
          <a:p>
            <a:r>
              <a:rPr lang="ja-JP" altLang="en-US" sz="2000">
                <a:latin typeface="Meiryo" panose="020B0604030504040204" pitchFamily="34" charset="-128"/>
                <a:ea typeface="Meiryo" panose="020B0604030504040204" pitchFamily="34" charset="-128"/>
              </a:rPr>
              <a:t>歩行者優先</a:t>
            </a:r>
          </a:p>
        </p:txBody>
      </p:sp>
      <p:sp>
        <p:nvSpPr>
          <p:cNvPr id="52" name="正方形/長方形 51">
            <a:extLst>
              <a:ext uri="{FF2B5EF4-FFF2-40B4-BE49-F238E27FC236}">
                <a16:creationId xmlns:a16="http://schemas.microsoft.com/office/drawing/2014/main" id="{0A9D4724-79FB-8C4B-8D9B-EFF5C02E80CC}"/>
              </a:ext>
            </a:extLst>
          </p:cNvPr>
          <p:cNvSpPr/>
          <p:nvPr/>
        </p:nvSpPr>
        <p:spPr>
          <a:xfrm>
            <a:off x="3250870" y="2318381"/>
            <a:ext cx="1999271" cy="812475"/>
          </a:xfrm>
          <a:prstGeom prst="rect">
            <a:avLst/>
          </a:prstGeom>
          <a:solidFill>
            <a:schemeClr val="bg1">
              <a:alpha val="80000"/>
            </a:schemeClr>
          </a:solidFill>
          <a:effectLst>
            <a:softEdge rad="0"/>
          </a:effectLst>
        </p:spPr>
        <p:txBody>
          <a:bodyPr wrap="square" tIns="108000" bIns="72000" anchor="ctr" anchorCtr="0">
            <a:spAutoFit/>
          </a:bodyPr>
          <a:lstStyle/>
          <a:p>
            <a:pPr algn="l"/>
            <a:r>
              <a:rPr lang="ja-JP" altLang="en-US" sz="2000">
                <a:latin typeface="Meiryo" panose="020B0604030504040204" pitchFamily="34" charset="-128"/>
                <a:ea typeface="Meiryo" panose="020B0604030504040204" pitchFamily="34" charset="-128"/>
              </a:rPr>
              <a:t>自転車は</a:t>
            </a:r>
            <a:endParaRPr lang="en-US" altLang="ja-JP" sz="2000" dirty="0">
              <a:latin typeface="Meiryo" panose="020B0604030504040204" pitchFamily="34" charset="-128"/>
              <a:ea typeface="Meiryo" panose="020B0604030504040204" pitchFamily="34" charset="-128"/>
            </a:endParaRPr>
          </a:p>
          <a:p>
            <a:pPr algn="l"/>
            <a:r>
              <a:rPr lang="ja-JP" altLang="en-US" sz="2000">
                <a:solidFill>
                  <a:schemeClr val="accent3"/>
                </a:solidFill>
                <a:latin typeface="Meiryo" panose="020B0604030504040204" pitchFamily="34" charset="-128"/>
                <a:ea typeface="Meiryo" panose="020B0604030504040204" pitchFamily="34" charset="-128"/>
              </a:rPr>
              <a:t>車道</a:t>
            </a:r>
            <a:r>
              <a:rPr lang="ja-JP" altLang="en-US" sz="2000">
                <a:latin typeface="Meiryo" panose="020B0604030504040204" pitchFamily="34" charset="-128"/>
                <a:ea typeface="Meiryo" panose="020B0604030504040204" pitchFamily="34" charset="-128"/>
              </a:rPr>
              <a:t>の</a:t>
            </a:r>
            <a:r>
              <a:rPr lang="ja-JP" altLang="en-US" sz="2000">
                <a:solidFill>
                  <a:schemeClr val="accent3"/>
                </a:solidFill>
                <a:latin typeface="Meiryo" panose="020B0604030504040204" pitchFamily="34" charset="-128"/>
                <a:ea typeface="Meiryo" panose="020B0604030504040204" pitchFamily="34" charset="-128"/>
              </a:rPr>
              <a:t>左側通行</a:t>
            </a:r>
          </a:p>
        </p:txBody>
      </p:sp>
      <p:sp>
        <p:nvSpPr>
          <p:cNvPr id="53" name="正方形/長方形 52">
            <a:extLst>
              <a:ext uri="{FF2B5EF4-FFF2-40B4-BE49-F238E27FC236}">
                <a16:creationId xmlns:a16="http://schemas.microsoft.com/office/drawing/2014/main" id="{B263D748-2421-EA42-A29C-E85E3EA6EE75}"/>
              </a:ext>
            </a:extLst>
          </p:cNvPr>
          <p:cNvSpPr/>
          <p:nvPr/>
        </p:nvSpPr>
        <p:spPr>
          <a:xfrm>
            <a:off x="6920594" y="3725124"/>
            <a:ext cx="1741249" cy="797311"/>
          </a:xfrm>
          <a:prstGeom prst="rect">
            <a:avLst/>
          </a:prstGeom>
          <a:solidFill>
            <a:schemeClr val="bg1">
              <a:alpha val="80000"/>
            </a:schemeClr>
          </a:solidFill>
          <a:effectLst>
            <a:softEdge rad="0"/>
          </a:effectLst>
        </p:spPr>
        <p:txBody>
          <a:bodyPr wrap="square" tIns="108000" bIns="72000" anchor="ctr" anchorCtr="0">
            <a:spAutoFit/>
          </a:bodyPr>
          <a:lstStyle/>
          <a:p>
            <a:pPr algn="l"/>
            <a:r>
              <a:rPr lang="ja-JP" altLang="en-US" sz="2000">
                <a:latin typeface="Meiryo" panose="020B0604030504040204" pitchFamily="34" charset="-128"/>
                <a:ea typeface="Meiryo" panose="020B0604030504040204" pitchFamily="34" charset="-128"/>
              </a:rPr>
              <a:t>スピードの</a:t>
            </a:r>
            <a:endParaRPr lang="en-US" altLang="ja-JP" sz="2000" dirty="0">
              <a:latin typeface="Meiryo" panose="020B0604030504040204" pitchFamily="34" charset="-128"/>
              <a:ea typeface="Meiryo" panose="020B0604030504040204" pitchFamily="34" charset="-128"/>
            </a:endParaRPr>
          </a:p>
          <a:p>
            <a:pPr algn="l"/>
            <a:r>
              <a:rPr lang="ja-JP" altLang="en-US" sz="2000">
                <a:latin typeface="Meiryo" panose="020B0604030504040204" pitchFamily="34" charset="-128"/>
                <a:ea typeface="Meiryo" panose="020B0604030504040204" pitchFamily="34" charset="-128"/>
              </a:rPr>
              <a:t>出しすぎ注意</a:t>
            </a:r>
          </a:p>
        </p:txBody>
      </p:sp>
      <p:sp>
        <p:nvSpPr>
          <p:cNvPr id="55" name="正方形/長方形 54">
            <a:extLst>
              <a:ext uri="{FF2B5EF4-FFF2-40B4-BE49-F238E27FC236}">
                <a16:creationId xmlns:a16="http://schemas.microsoft.com/office/drawing/2014/main" id="{21C6082B-B131-D44C-B305-3FABE83726C6}"/>
              </a:ext>
            </a:extLst>
          </p:cNvPr>
          <p:cNvSpPr/>
          <p:nvPr/>
        </p:nvSpPr>
        <p:spPr>
          <a:xfrm>
            <a:off x="6608094" y="5805046"/>
            <a:ext cx="1253514" cy="489534"/>
          </a:xfrm>
          <a:prstGeom prst="rect">
            <a:avLst/>
          </a:prstGeom>
          <a:solidFill>
            <a:schemeClr val="bg1">
              <a:alpha val="80000"/>
            </a:schemeClr>
          </a:solidFill>
          <a:effectLst>
            <a:softEdge rad="0"/>
          </a:effectLst>
        </p:spPr>
        <p:txBody>
          <a:bodyPr wrap="square" tIns="108000" bIns="72000" anchor="ctr" anchorCtr="0">
            <a:spAutoFit/>
          </a:bodyPr>
          <a:lstStyle/>
          <a:p>
            <a:pPr algn="l"/>
            <a:r>
              <a:rPr lang="ja-JP" altLang="en-US" sz="2000">
                <a:latin typeface="Meiryo" panose="020B0604030504040204" pitchFamily="34" charset="-128"/>
                <a:ea typeface="Meiryo" panose="020B0604030504040204" pitchFamily="34" charset="-128"/>
              </a:rPr>
              <a:t>並走禁止</a:t>
            </a:r>
          </a:p>
        </p:txBody>
      </p:sp>
      <p:pic>
        <p:nvPicPr>
          <p:cNvPr id="66" name="図 65" descr="挿絵, 時計 が含まれている画像&#10;&#10;自動的に生成された説明">
            <a:extLst>
              <a:ext uri="{FF2B5EF4-FFF2-40B4-BE49-F238E27FC236}">
                <a16:creationId xmlns:a16="http://schemas.microsoft.com/office/drawing/2014/main" id="{A4875E2F-8710-B948-ACE6-E858F4C847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0870" y="4637136"/>
            <a:ext cx="1114665" cy="1114665"/>
          </a:xfrm>
          <a:prstGeom prst="rect">
            <a:avLst/>
          </a:prstGeom>
        </p:spPr>
      </p:pic>
      <p:pic>
        <p:nvPicPr>
          <p:cNvPr id="65" name="図 64" descr="挿絵, 時計 が含まれている画像&#10;&#10;自動的に生成された説明">
            <a:extLst>
              <a:ext uri="{FF2B5EF4-FFF2-40B4-BE49-F238E27FC236}">
                <a16:creationId xmlns:a16="http://schemas.microsoft.com/office/drawing/2014/main" id="{DC36205F-F08C-9F48-A6C5-63771A9FFF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9841" y="4583523"/>
            <a:ext cx="1114665" cy="1114665"/>
          </a:xfrm>
          <a:prstGeom prst="rect">
            <a:avLst/>
          </a:prstGeom>
        </p:spPr>
      </p:pic>
      <p:sp>
        <p:nvSpPr>
          <p:cNvPr id="11" name="テキスト ボックス 10">
            <a:extLst>
              <a:ext uri="{FF2B5EF4-FFF2-40B4-BE49-F238E27FC236}">
                <a16:creationId xmlns:a16="http://schemas.microsoft.com/office/drawing/2014/main" id="{49DB56EF-6110-A643-ACA5-7ECFC6EF5140}"/>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3708398075"/>
      </p:ext>
    </p:extLst>
  </p:cSld>
  <p:clrMapOvr>
    <a:masterClrMapping/>
  </p:clrMapOvr>
  <mc:AlternateContent xmlns:mc="http://schemas.openxmlformats.org/markup-compatibility/2006" xmlns:p14="http://schemas.microsoft.com/office/powerpoint/2010/main">
    <mc:Choice Requires="p14">
      <p:transition spd="slow" p14:dur="2000" advTm="224421"/>
    </mc:Choice>
    <mc:Fallback xmlns="">
      <p:transition spd="slow" advTm="224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12">
                                            <p:txEl>
                                              <p:pRg st="0" end="0"/>
                                            </p:txEl>
                                          </p:spTgt>
                                        </p:tgtEl>
                                        <p:attrNameLst>
                                          <p:attrName>style.opacity</p:attrName>
                                        </p:attrNameLst>
                                      </p:cBhvr>
                                      <p:to>
                                        <p:strVal val="0.25"/>
                                      </p:to>
                                    </p:set>
                                    <p:animEffect filter="image" prLst="opacity: 0.25">
                                      <p:cBhvr rctx="IE">
                                        <p:cTn id="7" dur="indefinite"/>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p:cTn id="11" dur="indefinite"/>
                                        <p:tgtEl>
                                          <p:spTgt spid="12">
                                            <p:txEl>
                                              <p:pRg st="0" end="0"/>
                                            </p:txEl>
                                          </p:spTgt>
                                        </p:tgtEl>
                                        <p:attrNameLst>
                                          <p:attrName>style.opacity</p:attrName>
                                        </p:attrNameLst>
                                      </p:cBhvr>
                                      <p:to>
                                        <p:strVal val="0.75"/>
                                      </p:to>
                                    </p:set>
                                    <p:animEffect filter="image" prLst="opacity: 0.75">
                                      <p:cBhvr rctx="IE">
                                        <p:cTn id="12" dur="indefinite"/>
                                        <p:tgtEl>
                                          <p:spTgt spid="12">
                                            <p:txEl>
                                              <p:pRg st="0" end="0"/>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par>
                                <p:cTn id="26" presetID="10" presetClass="entr" presetSubtype="0" fill="hold" nodeType="withEffect">
                                  <p:stCondLst>
                                    <p:cond delay="1000"/>
                                  </p:stCondLst>
                                  <p:childTnLst>
                                    <p:set>
                                      <p:cBhvr>
                                        <p:cTn id="27" dur="1" fill="hold">
                                          <p:stCondLst>
                                            <p:cond delay="0"/>
                                          </p:stCondLst>
                                        </p:cTn>
                                        <p:tgtEl>
                                          <p:spTgt spid="66"/>
                                        </p:tgtEl>
                                        <p:attrNameLst>
                                          <p:attrName>style.visibility</p:attrName>
                                        </p:attrNameLst>
                                      </p:cBhvr>
                                      <p:to>
                                        <p:strVal val="visible"/>
                                      </p:to>
                                    </p:set>
                                    <p:animEffect transition="in" filter="fade">
                                      <p:cBhvr>
                                        <p:cTn id="28" dur="500"/>
                                        <p:tgtEl>
                                          <p:spTgt spid="6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nodeType="withEffect">
                                  <p:stCondLst>
                                    <p:cond delay="100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500"/>
                                        <p:tgtEl>
                                          <p:spTgt spid="5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par>
                                <p:cTn id="42" presetID="10" presetClass="entr" presetSubtype="0" fill="hold" nodeType="withEffect">
                                  <p:stCondLst>
                                    <p:cond delay="100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500"/>
                                        <p:tgtEl>
                                          <p:spTgt spid="65"/>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5" grpId="0" animBg="1"/>
      <p:bldP spid="11" grpId="0" animBg="1"/>
    </p:bldLst>
  </p:timing>
  <p:extLst>
    <p:ext uri="{E180D4A7-C9FB-4DFB-919C-405C955672EB}">
      <p14:showEvtLst xmlns:p14="http://schemas.microsoft.com/office/powerpoint/2010/main">
        <p14:playEvt time="24" objId="3"/>
        <p14:stopEvt time="4422" objId="3"/>
        <p14:playEvt time="4790" objId="2"/>
        <p14:stopEvt time="224076" objId="2"/>
      </p14:showEvt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字幕 20">
            <a:extLst>
              <a:ext uri="{FF2B5EF4-FFF2-40B4-BE49-F238E27FC236}">
                <a16:creationId xmlns:a16="http://schemas.microsoft.com/office/drawing/2014/main" id="{32BFF661-E019-9C49-8C98-72B4DE871290}"/>
              </a:ext>
            </a:extLst>
          </p:cNvPr>
          <p:cNvSpPr>
            <a:spLocks noGrp="1"/>
          </p:cNvSpPr>
          <p:nvPr>
            <p:ph type="subTitle" idx="1"/>
          </p:nvPr>
        </p:nvSpPr>
        <p:spPr/>
        <p:txBody>
          <a:bodyPr>
            <a:normAutofit/>
          </a:bodyPr>
          <a:lstStyle/>
          <a:p>
            <a:r>
              <a:rPr lang="ja-JP" altLang="en-US" b="1"/>
              <a:t>自転車について</a:t>
            </a:r>
          </a:p>
        </p:txBody>
      </p:sp>
      <p:sp>
        <p:nvSpPr>
          <p:cNvPr id="25" name="テキスト プレースホルダー 24">
            <a:extLst>
              <a:ext uri="{FF2B5EF4-FFF2-40B4-BE49-F238E27FC236}">
                <a16:creationId xmlns:a16="http://schemas.microsoft.com/office/drawing/2014/main" id="{D3CF3A23-B6CA-0C48-99DF-860AF1E4436B}"/>
              </a:ext>
            </a:extLst>
          </p:cNvPr>
          <p:cNvSpPr>
            <a:spLocks noGrp="1"/>
          </p:cNvSpPr>
          <p:nvPr>
            <p:ph type="body" sz="quarter" idx="16"/>
          </p:nvPr>
        </p:nvSpPr>
        <p:spPr/>
        <p:txBody>
          <a:bodyPr/>
          <a:lstStyle/>
          <a:p>
            <a:r>
              <a:rPr kumimoji="1" lang="en-US" altLang="ja-JP" dirty="0"/>
              <a:t>-4</a:t>
            </a:r>
            <a:endParaRPr kumimoji="1" lang="ja-JP" altLang="en-US"/>
          </a:p>
        </p:txBody>
      </p:sp>
      <p:sp>
        <p:nvSpPr>
          <p:cNvPr id="30" name="テキスト プレースホルダー 29">
            <a:extLst>
              <a:ext uri="{FF2B5EF4-FFF2-40B4-BE49-F238E27FC236}">
                <a16:creationId xmlns:a16="http://schemas.microsoft.com/office/drawing/2014/main" id="{14518223-CF5A-9D40-B55B-E3671474A5AB}"/>
              </a:ext>
            </a:extLst>
          </p:cNvPr>
          <p:cNvSpPr>
            <a:spLocks noGrp="1"/>
          </p:cNvSpPr>
          <p:nvPr>
            <p:ph type="body" sz="quarter" idx="18"/>
          </p:nvPr>
        </p:nvSpPr>
        <p:spPr/>
        <p:txBody>
          <a:bodyPr/>
          <a:lstStyle/>
          <a:p>
            <a:r>
              <a:rPr kumimoji="1" lang="en-US" altLang="ja-JP" sz="3200" b="1" dirty="0">
                <a:solidFill>
                  <a:schemeClr val="accent5"/>
                </a:solidFill>
              </a:rPr>
              <a:t>❶</a:t>
            </a:r>
            <a:endParaRPr kumimoji="1" lang="ja-JP" altLang="en-US" sz="3200" b="1">
              <a:solidFill>
                <a:schemeClr val="accent5"/>
              </a:solidFill>
            </a:endParaRPr>
          </a:p>
        </p:txBody>
      </p:sp>
      <p:sp>
        <p:nvSpPr>
          <p:cNvPr id="29" name="テキスト プレースホルダー 28">
            <a:extLst>
              <a:ext uri="{FF2B5EF4-FFF2-40B4-BE49-F238E27FC236}">
                <a16:creationId xmlns:a16="http://schemas.microsoft.com/office/drawing/2014/main" id="{7F90212A-D3C6-274C-9127-746CBC0B92CD}"/>
              </a:ext>
            </a:extLst>
          </p:cNvPr>
          <p:cNvSpPr>
            <a:spLocks noGrp="1"/>
          </p:cNvSpPr>
          <p:nvPr>
            <p:ph type="body" orient="vert" sz="quarter" idx="10"/>
          </p:nvPr>
        </p:nvSpPr>
        <p:spPr/>
        <p:txBody>
          <a:bodyPr>
            <a:normAutofit/>
          </a:bodyPr>
          <a:lstStyle/>
          <a:p>
            <a:r>
              <a:rPr kumimoji="1" lang="en-US" altLang="ja-JP" sz="4400" b="1" dirty="0">
                <a:solidFill>
                  <a:schemeClr val="accent5"/>
                </a:solidFill>
              </a:rPr>
              <a:t>❶</a:t>
            </a:r>
            <a:endParaRPr kumimoji="1" lang="ja-JP" altLang="en-US" sz="4400" b="1">
              <a:solidFill>
                <a:schemeClr val="accent5"/>
              </a:solidFill>
            </a:endParaRP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rmAutofit/>
          </a:bodyPr>
          <a:lstStyle/>
          <a:p>
            <a:r>
              <a:rPr lang="ja-JP" altLang="en-US">
                <a:solidFill>
                  <a:srgbClr val="000000"/>
                </a:solidFill>
                <a:latin typeface="+mn-ea"/>
              </a:rPr>
              <a:t>屋外におけるリスク</a:t>
            </a:r>
            <a:endParaRPr kumimoji="1" lang="ja-JP" altLang="en-US" dirty="0"/>
          </a:p>
        </p:txBody>
      </p:sp>
      <p:sp>
        <p:nvSpPr>
          <p:cNvPr id="16" name="テキスト プレースホルダー 26">
            <a:extLst>
              <a:ext uri="{FF2B5EF4-FFF2-40B4-BE49-F238E27FC236}">
                <a16:creationId xmlns:a16="http://schemas.microsoft.com/office/drawing/2014/main" id="{8EC6B7D7-4730-5941-B5CE-45E32ACE9904}"/>
              </a:ext>
            </a:extLst>
          </p:cNvPr>
          <p:cNvSpPr txBox="1">
            <a:spLocks/>
          </p:cNvSpPr>
          <p:nvPr/>
        </p:nvSpPr>
        <p:spPr>
          <a:xfrm>
            <a:off x="7955999" y="0"/>
            <a:ext cx="1188000" cy="726976"/>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59-</a:t>
            </a:r>
          </a:p>
          <a:p>
            <a:pPr fontAlgn="auto">
              <a:spcBef>
                <a:spcPts val="0"/>
              </a:spcBef>
              <a:spcAft>
                <a:spcPts val="0"/>
              </a:spcAft>
            </a:pPr>
            <a:r>
              <a:rPr lang="en-US" altLang="ja-JP" dirty="0"/>
              <a:t>   </a:t>
            </a:r>
            <a:r>
              <a:rPr lang="en-US" altLang="ja-JP" sz="2800" dirty="0"/>
              <a:t>61</a:t>
            </a:r>
            <a:endParaRPr lang="ja-JP" altLang="en-US" sz="2800"/>
          </a:p>
        </p:txBody>
      </p:sp>
      <p:sp>
        <p:nvSpPr>
          <p:cNvPr id="12" name="テキスト プレースホルダー 12">
            <a:extLst>
              <a:ext uri="{FF2B5EF4-FFF2-40B4-BE49-F238E27FC236}">
                <a16:creationId xmlns:a16="http://schemas.microsoft.com/office/drawing/2014/main" id="{179A9D4D-5012-FD40-B750-DC35090AE977}"/>
              </a:ext>
            </a:extLst>
          </p:cNvPr>
          <p:cNvSpPr>
            <a:spLocks noGrp="1"/>
          </p:cNvSpPr>
          <p:nvPr>
            <p:ph type="body" sz="quarter" idx="12"/>
          </p:nvPr>
        </p:nvSpPr>
        <p:spPr>
          <a:xfrm>
            <a:off x="468000" y="1758100"/>
            <a:ext cx="8208057" cy="341632"/>
          </a:xfrm>
        </p:spPr>
        <p:txBody>
          <a:bodyPr>
            <a:normAutofit fontScale="25000" lnSpcReduction="20000"/>
          </a:bodyPr>
          <a:lstStyle/>
          <a:p>
            <a:pPr marL="355600" indent="-347663">
              <a:lnSpc>
                <a:spcPct val="120000"/>
              </a:lnSpc>
              <a:buClr>
                <a:schemeClr val="accent5"/>
              </a:buClr>
            </a:pPr>
            <a:r>
              <a:rPr lang="ja-JP" altLang="en-US" sz="9600">
                <a:solidFill>
                  <a:srgbClr val="000000"/>
                </a:solidFill>
                <a:latin typeface="+mn-ea"/>
                <a:ea typeface="+mn-ea"/>
              </a:rPr>
              <a:t>安全運転の義務がある。</a:t>
            </a:r>
          </a:p>
        </p:txBody>
      </p:sp>
      <p:grpSp>
        <p:nvGrpSpPr>
          <p:cNvPr id="63" name="グループ化 62">
            <a:extLst>
              <a:ext uri="{FF2B5EF4-FFF2-40B4-BE49-F238E27FC236}">
                <a16:creationId xmlns:a16="http://schemas.microsoft.com/office/drawing/2014/main" id="{C3AD75F8-6E53-7E41-81E0-98A8D9232385}"/>
              </a:ext>
            </a:extLst>
          </p:cNvPr>
          <p:cNvGrpSpPr/>
          <p:nvPr/>
        </p:nvGrpSpPr>
        <p:grpSpPr>
          <a:xfrm>
            <a:off x="401729" y="3005971"/>
            <a:ext cx="8191281" cy="1651549"/>
            <a:chOff x="622585" y="3712210"/>
            <a:chExt cx="8191281" cy="1651549"/>
          </a:xfrm>
        </p:grpSpPr>
        <p:pic>
          <p:nvPicPr>
            <p:cNvPr id="26" name="図 25">
              <a:extLst>
                <a:ext uri="{FF2B5EF4-FFF2-40B4-BE49-F238E27FC236}">
                  <a16:creationId xmlns:a16="http://schemas.microsoft.com/office/drawing/2014/main" id="{F32E1FFC-B722-3F43-A012-A3346D07A6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585" y="3712210"/>
              <a:ext cx="1879447" cy="1537729"/>
            </a:xfrm>
            <a:prstGeom prst="rect">
              <a:avLst/>
            </a:prstGeom>
          </p:spPr>
        </p:pic>
        <p:pic>
          <p:nvPicPr>
            <p:cNvPr id="32" name="図 31" descr="傘, 挿絵 が含まれている画像&#10;&#10;自動的に生成された説明">
              <a:extLst>
                <a:ext uri="{FF2B5EF4-FFF2-40B4-BE49-F238E27FC236}">
                  <a16:creationId xmlns:a16="http://schemas.microsoft.com/office/drawing/2014/main" id="{BC03E00E-1702-8D41-9220-4908B393A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0792" y="4111571"/>
              <a:ext cx="2713074" cy="1252188"/>
            </a:xfrm>
            <a:prstGeom prst="rect">
              <a:avLst/>
            </a:prstGeom>
          </p:spPr>
        </p:pic>
        <p:pic>
          <p:nvPicPr>
            <p:cNvPr id="28" name="図 27" descr="小さい, バス, イエロー, 駐車 が含まれている画像&#10;&#10;自動的に生成された説明">
              <a:extLst>
                <a:ext uri="{FF2B5EF4-FFF2-40B4-BE49-F238E27FC236}">
                  <a16:creationId xmlns:a16="http://schemas.microsoft.com/office/drawing/2014/main" id="{67CB5AA0-3095-D349-8E8B-9E7B97056D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8065" y="3962101"/>
              <a:ext cx="3217726" cy="1158381"/>
            </a:xfrm>
            <a:prstGeom prst="rect">
              <a:avLst/>
            </a:prstGeom>
          </p:spPr>
        </p:pic>
      </p:grpSp>
      <p:sp>
        <p:nvSpPr>
          <p:cNvPr id="68" name="正方形/長方形 67">
            <a:extLst>
              <a:ext uri="{FF2B5EF4-FFF2-40B4-BE49-F238E27FC236}">
                <a16:creationId xmlns:a16="http://schemas.microsoft.com/office/drawing/2014/main" id="{459A7C17-82AC-1249-91D7-7A18201A4423}"/>
              </a:ext>
            </a:extLst>
          </p:cNvPr>
          <p:cNvSpPr/>
          <p:nvPr/>
        </p:nvSpPr>
        <p:spPr>
          <a:xfrm>
            <a:off x="905835" y="4757640"/>
            <a:ext cx="1710660" cy="797311"/>
          </a:xfrm>
          <a:prstGeom prst="rect">
            <a:avLst/>
          </a:prstGeom>
          <a:solidFill>
            <a:schemeClr val="bg1">
              <a:alpha val="80000"/>
            </a:schemeClr>
          </a:solidFill>
          <a:effectLst>
            <a:softEdge rad="0"/>
          </a:effectLst>
        </p:spPr>
        <p:txBody>
          <a:bodyPr wrap="square" lIns="108000" tIns="108000" rIns="72000" bIns="72000" anchor="ctr" anchorCtr="0">
            <a:spAutoFit/>
          </a:bodyPr>
          <a:lstStyle/>
          <a:p>
            <a:pPr algn="l"/>
            <a:r>
              <a:rPr lang="ja-JP" altLang="en-US" sz="2000">
                <a:latin typeface="Meiryo" panose="020B0604030504040204" pitchFamily="34" charset="-128"/>
                <a:ea typeface="Meiryo" panose="020B0604030504040204" pitchFamily="34" charset="-128"/>
              </a:rPr>
              <a:t>運転中の</a:t>
            </a:r>
            <a:endParaRPr lang="en-US" altLang="ja-JP" sz="2000" dirty="0">
              <a:latin typeface="Meiryo" panose="020B0604030504040204" pitchFamily="34" charset="-128"/>
              <a:ea typeface="Meiryo" panose="020B0604030504040204" pitchFamily="34" charset="-128"/>
            </a:endParaRPr>
          </a:p>
          <a:p>
            <a:pPr algn="l"/>
            <a:r>
              <a:rPr lang="ja-JP" altLang="en-US" sz="2000">
                <a:latin typeface="Meiryo" panose="020B0604030504040204" pitchFamily="34" charset="-128"/>
                <a:ea typeface="Meiryo" panose="020B0604030504040204" pitchFamily="34" charset="-128"/>
              </a:rPr>
              <a:t>携帯電話禁止</a:t>
            </a:r>
            <a:endParaRPr lang="ja-JP" altLang="en-US" sz="2000">
              <a:solidFill>
                <a:schemeClr val="accent3"/>
              </a:solidFill>
              <a:latin typeface="Meiryo" panose="020B0604030504040204" pitchFamily="34" charset="-128"/>
              <a:ea typeface="Meiryo" panose="020B0604030504040204" pitchFamily="34" charset="-128"/>
            </a:endParaRPr>
          </a:p>
        </p:txBody>
      </p:sp>
      <p:sp>
        <p:nvSpPr>
          <p:cNvPr id="70" name="正方形/長方形 69">
            <a:extLst>
              <a:ext uri="{FF2B5EF4-FFF2-40B4-BE49-F238E27FC236}">
                <a16:creationId xmlns:a16="http://schemas.microsoft.com/office/drawing/2014/main" id="{0B000663-291C-6D41-B71B-D40089C64AC3}"/>
              </a:ext>
            </a:extLst>
          </p:cNvPr>
          <p:cNvSpPr/>
          <p:nvPr/>
        </p:nvSpPr>
        <p:spPr>
          <a:xfrm>
            <a:off x="3501135" y="4594676"/>
            <a:ext cx="1973150" cy="1105088"/>
          </a:xfrm>
          <a:prstGeom prst="rect">
            <a:avLst/>
          </a:prstGeom>
          <a:solidFill>
            <a:schemeClr val="bg1">
              <a:alpha val="80000"/>
            </a:schemeClr>
          </a:solidFill>
          <a:effectLst>
            <a:softEdge rad="0"/>
          </a:effectLst>
        </p:spPr>
        <p:txBody>
          <a:bodyPr wrap="square" lIns="108000" tIns="108000" rIns="72000" bIns="72000" anchor="ctr" anchorCtr="0">
            <a:spAutoFit/>
          </a:bodyPr>
          <a:lstStyle/>
          <a:p>
            <a:pPr algn="l"/>
            <a:r>
              <a:rPr lang="ja-JP" altLang="en-US" sz="2000">
                <a:latin typeface="Meiryo" panose="020B0604030504040204" pitchFamily="34" charset="-128"/>
                <a:ea typeface="Meiryo" panose="020B0604030504040204" pitchFamily="34" charset="-128"/>
              </a:rPr>
              <a:t>運転中の</a:t>
            </a:r>
            <a:endParaRPr lang="en-US" altLang="ja-JP" sz="2000" dirty="0">
              <a:latin typeface="Meiryo" panose="020B0604030504040204" pitchFamily="34" charset="-128"/>
              <a:ea typeface="Meiryo" panose="020B0604030504040204" pitchFamily="34" charset="-128"/>
            </a:endParaRPr>
          </a:p>
          <a:p>
            <a:pPr algn="l"/>
            <a:r>
              <a:rPr lang="ja-JP" altLang="en-US" sz="2000">
                <a:latin typeface="Meiryo" panose="020B0604030504040204" pitchFamily="34" charset="-128"/>
                <a:ea typeface="Meiryo" panose="020B0604030504040204" pitchFamily="34" charset="-128"/>
              </a:rPr>
              <a:t>ヘッドフォン等使用禁止</a:t>
            </a:r>
            <a:endParaRPr lang="ja-JP" altLang="en-US" sz="2000">
              <a:solidFill>
                <a:schemeClr val="accent3"/>
              </a:solidFill>
              <a:latin typeface="Meiryo" panose="020B0604030504040204" pitchFamily="34" charset="-128"/>
              <a:ea typeface="Meiryo" panose="020B0604030504040204" pitchFamily="34" charset="-128"/>
            </a:endParaRPr>
          </a:p>
        </p:txBody>
      </p:sp>
      <p:sp>
        <p:nvSpPr>
          <p:cNvPr id="72" name="正方形/長方形 71">
            <a:extLst>
              <a:ext uri="{FF2B5EF4-FFF2-40B4-BE49-F238E27FC236}">
                <a16:creationId xmlns:a16="http://schemas.microsoft.com/office/drawing/2014/main" id="{C20818B7-E3EF-DA44-AACE-26510B9C52F3}"/>
              </a:ext>
            </a:extLst>
          </p:cNvPr>
          <p:cNvSpPr/>
          <p:nvPr/>
        </p:nvSpPr>
        <p:spPr>
          <a:xfrm>
            <a:off x="6549922" y="4873759"/>
            <a:ext cx="2000077" cy="489534"/>
          </a:xfrm>
          <a:prstGeom prst="rect">
            <a:avLst/>
          </a:prstGeom>
          <a:solidFill>
            <a:schemeClr val="bg1">
              <a:alpha val="80000"/>
            </a:schemeClr>
          </a:solidFill>
          <a:effectLst>
            <a:softEdge rad="0"/>
          </a:effectLst>
        </p:spPr>
        <p:txBody>
          <a:bodyPr wrap="square" lIns="108000" tIns="108000" rIns="72000" bIns="72000" anchor="ctr" anchorCtr="0">
            <a:spAutoFit/>
          </a:bodyPr>
          <a:lstStyle/>
          <a:p>
            <a:pPr algn="l"/>
            <a:r>
              <a:rPr lang="ja-JP" altLang="en-US" sz="2000">
                <a:latin typeface="Meiryo" panose="020B0604030504040204" pitchFamily="34" charset="-128"/>
                <a:ea typeface="Meiryo" panose="020B0604030504040204" pitchFamily="34" charset="-128"/>
              </a:rPr>
              <a:t>傘差し運転禁止</a:t>
            </a:r>
            <a:endParaRPr lang="ja-JP" altLang="en-US" sz="2000">
              <a:solidFill>
                <a:schemeClr val="accent3"/>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49DB56EF-6110-A643-ACA5-7ECFC6EF5140}"/>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pic>
        <p:nvPicPr>
          <p:cNvPr id="62" name="図 61" descr="挿絵, 時計 が含まれている画像&#10;&#10;自動的に生成された説明">
            <a:extLst>
              <a:ext uri="{FF2B5EF4-FFF2-40B4-BE49-F238E27FC236}">
                <a16:creationId xmlns:a16="http://schemas.microsoft.com/office/drawing/2014/main" id="{9EC46F8F-49FB-D243-BD87-3C1169EBB0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7959" y="2816693"/>
            <a:ext cx="1114665" cy="1114665"/>
          </a:xfrm>
          <a:prstGeom prst="rect">
            <a:avLst/>
          </a:prstGeom>
        </p:spPr>
      </p:pic>
      <p:pic>
        <p:nvPicPr>
          <p:cNvPr id="67" name="図 66" descr="挿絵, 時計 が含まれている画像&#10;&#10;自動的に生成された説明">
            <a:extLst>
              <a:ext uri="{FF2B5EF4-FFF2-40B4-BE49-F238E27FC236}">
                <a16:creationId xmlns:a16="http://schemas.microsoft.com/office/drawing/2014/main" id="{BD1B40AC-CACC-7448-9970-429D9DC6D9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6569" y="3148052"/>
            <a:ext cx="1114665" cy="1114665"/>
          </a:xfrm>
          <a:prstGeom prst="rect">
            <a:avLst/>
          </a:prstGeom>
        </p:spPr>
      </p:pic>
      <p:pic>
        <p:nvPicPr>
          <p:cNvPr id="58" name="図 57" descr="挿絵, 時計 が含まれている画像&#10;&#10;自動的に生成された説明">
            <a:extLst>
              <a:ext uri="{FF2B5EF4-FFF2-40B4-BE49-F238E27FC236}">
                <a16:creationId xmlns:a16="http://schemas.microsoft.com/office/drawing/2014/main" id="{A17C09A4-712F-B94A-A084-2CF2731B3B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8920" y="3523801"/>
            <a:ext cx="1114665" cy="1114665"/>
          </a:xfrm>
          <a:prstGeom prst="rect">
            <a:avLst/>
          </a:prstGeom>
        </p:spPr>
      </p:pic>
    </p:spTree>
    <p:extLst>
      <p:ext uri="{BB962C8B-B14F-4D97-AF65-F5344CB8AC3E}">
        <p14:creationId xmlns:p14="http://schemas.microsoft.com/office/powerpoint/2010/main" val="2714056401"/>
      </p:ext>
    </p:extLst>
  </p:cSld>
  <p:clrMapOvr>
    <a:masterClrMapping/>
  </p:clrMapOvr>
  <mc:AlternateContent xmlns:mc="http://schemas.openxmlformats.org/markup-compatibility/2006" xmlns:p14="http://schemas.microsoft.com/office/powerpoint/2010/main">
    <mc:Choice Requires="p14">
      <p:transition spd="slow" p14:dur="2000" advTm="224421"/>
    </mc:Choice>
    <mc:Fallback xmlns="">
      <p:transition spd="slow" advTm="224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par>
                                <p:cTn id="13" presetID="10" presetClass="entr" presetSubtype="0" fill="hold" nodeType="withEffect">
                                  <p:stCondLst>
                                    <p:cond delay="100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fade">
                                      <p:cBhvr>
                                        <p:cTn id="20" dur="500"/>
                                        <p:tgtEl>
                                          <p:spTgt spid="70"/>
                                        </p:tgtEl>
                                      </p:cBhvr>
                                    </p:animEffect>
                                  </p:childTnLst>
                                </p:cTn>
                              </p:par>
                              <p:par>
                                <p:cTn id="21" presetID="10" presetClass="entr" presetSubtype="0" fill="hold" nodeType="withEffect">
                                  <p:stCondLst>
                                    <p:cond delay="10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fade">
                                      <p:cBhvr>
                                        <p:cTn id="28" dur="500"/>
                                        <p:tgtEl>
                                          <p:spTgt spid="72"/>
                                        </p:tgtEl>
                                      </p:cBhvr>
                                    </p:animEffect>
                                  </p:childTnLst>
                                </p:cTn>
                              </p:par>
                              <p:par>
                                <p:cTn id="29" presetID="10" presetClass="entr" presetSubtype="0" fill="hold" nodeType="withEffect">
                                  <p:stCondLst>
                                    <p:cond delay="1000"/>
                                  </p:stCondLst>
                                  <p:childTnLst>
                                    <p:set>
                                      <p:cBhvr>
                                        <p:cTn id="30" dur="1" fill="hold">
                                          <p:stCondLst>
                                            <p:cond delay="0"/>
                                          </p:stCondLst>
                                        </p:cTn>
                                        <p:tgtEl>
                                          <p:spTgt spid="62"/>
                                        </p:tgtEl>
                                        <p:attrNameLst>
                                          <p:attrName>style.visibility</p:attrName>
                                        </p:attrNameLst>
                                      </p:cBhvr>
                                      <p:to>
                                        <p:strVal val="visible"/>
                                      </p:to>
                                    </p:set>
                                    <p:animEffect transition="in" filter="fade">
                                      <p:cBhvr>
                                        <p:cTn id="31" dur="500"/>
                                        <p:tgtEl>
                                          <p:spTgt spid="62"/>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0" grpId="0" animBg="1"/>
      <p:bldP spid="72" grpId="0" animBg="1"/>
      <p:bldP spid="11" grpId="0" animBg="1"/>
    </p:bldLst>
  </p:timing>
  <p:extLst>
    <p:ext uri="{E180D4A7-C9FB-4DFB-919C-405C955672EB}">
      <p14:showEvtLst xmlns:p14="http://schemas.microsoft.com/office/powerpoint/2010/main">
        <p14:playEvt time="24" objId="3"/>
        <p14:stopEvt time="4422" objId="3"/>
        <p14:playEvt time="4790" objId="2"/>
        <p14:stopEvt time="224076" objId="2"/>
      </p14:showEvtLst>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グループ化 53">
            <a:extLst>
              <a:ext uri="{FF2B5EF4-FFF2-40B4-BE49-F238E27FC236}">
                <a16:creationId xmlns:a16="http://schemas.microsoft.com/office/drawing/2014/main" id="{B152AD9F-3260-6D4B-A015-6BB976A5A4D5}"/>
              </a:ext>
            </a:extLst>
          </p:cNvPr>
          <p:cNvGrpSpPr/>
          <p:nvPr/>
        </p:nvGrpSpPr>
        <p:grpSpPr>
          <a:xfrm>
            <a:off x="740701" y="2963887"/>
            <a:ext cx="7461234" cy="2996955"/>
            <a:chOff x="841383" y="3678966"/>
            <a:chExt cx="7461234" cy="2996955"/>
          </a:xfrm>
        </p:grpSpPr>
        <p:pic>
          <p:nvPicPr>
            <p:cNvPr id="34" name="図 33" descr="自転車 が含まれている画像&#10;&#10;自動的に生成された説明">
              <a:extLst>
                <a:ext uri="{FF2B5EF4-FFF2-40B4-BE49-F238E27FC236}">
                  <a16:creationId xmlns:a16="http://schemas.microsoft.com/office/drawing/2014/main" id="{58FE9B63-CD82-1342-A95D-504361A19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383" y="3678966"/>
              <a:ext cx="1978868" cy="1565698"/>
            </a:xfrm>
            <a:prstGeom prst="rect">
              <a:avLst/>
            </a:prstGeom>
          </p:spPr>
        </p:pic>
        <p:pic>
          <p:nvPicPr>
            <p:cNvPr id="36" name="図 35">
              <a:extLst>
                <a:ext uri="{FF2B5EF4-FFF2-40B4-BE49-F238E27FC236}">
                  <a16:creationId xmlns:a16="http://schemas.microsoft.com/office/drawing/2014/main" id="{D87277A8-8ED8-C14A-B291-9F451B4389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6434" y="3763315"/>
              <a:ext cx="1892300" cy="1397000"/>
            </a:xfrm>
            <a:prstGeom prst="rect">
              <a:avLst/>
            </a:prstGeom>
          </p:spPr>
        </p:pic>
        <p:pic>
          <p:nvPicPr>
            <p:cNvPr id="38" name="図 37">
              <a:extLst>
                <a:ext uri="{FF2B5EF4-FFF2-40B4-BE49-F238E27FC236}">
                  <a16:creationId xmlns:a16="http://schemas.microsoft.com/office/drawing/2014/main" id="{20485903-9E97-DB42-BEB3-27849875AE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4917" y="3680765"/>
              <a:ext cx="1917700" cy="1562100"/>
            </a:xfrm>
            <a:prstGeom prst="rect">
              <a:avLst/>
            </a:prstGeom>
          </p:spPr>
        </p:pic>
        <p:pic>
          <p:nvPicPr>
            <p:cNvPr id="40" name="図 39" descr="記号 が含まれている画像&#10;&#10;自動的に生成された説明">
              <a:extLst>
                <a:ext uri="{FF2B5EF4-FFF2-40B4-BE49-F238E27FC236}">
                  <a16:creationId xmlns:a16="http://schemas.microsoft.com/office/drawing/2014/main" id="{F482C1DE-B2A3-6446-906E-A4679800FD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0921" y="5316328"/>
              <a:ext cx="2202158" cy="1359593"/>
            </a:xfrm>
            <a:prstGeom prst="rect">
              <a:avLst/>
            </a:prstGeom>
          </p:spPr>
        </p:pic>
      </p:grpSp>
      <p:sp>
        <p:nvSpPr>
          <p:cNvPr id="21" name="字幕 20">
            <a:extLst>
              <a:ext uri="{FF2B5EF4-FFF2-40B4-BE49-F238E27FC236}">
                <a16:creationId xmlns:a16="http://schemas.microsoft.com/office/drawing/2014/main" id="{32BFF661-E019-9C49-8C98-72B4DE871290}"/>
              </a:ext>
            </a:extLst>
          </p:cNvPr>
          <p:cNvSpPr>
            <a:spLocks noGrp="1"/>
          </p:cNvSpPr>
          <p:nvPr>
            <p:ph type="subTitle" idx="1"/>
          </p:nvPr>
        </p:nvSpPr>
        <p:spPr/>
        <p:txBody>
          <a:bodyPr>
            <a:normAutofit/>
          </a:bodyPr>
          <a:lstStyle/>
          <a:p>
            <a:r>
              <a:rPr lang="ja-JP" altLang="en-US" b="1"/>
              <a:t>自転車について</a:t>
            </a:r>
          </a:p>
        </p:txBody>
      </p:sp>
      <p:sp>
        <p:nvSpPr>
          <p:cNvPr id="25" name="テキスト プレースホルダー 24">
            <a:extLst>
              <a:ext uri="{FF2B5EF4-FFF2-40B4-BE49-F238E27FC236}">
                <a16:creationId xmlns:a16="http://schemas.microsoft.com/office/drawing/2014/main" id="{D3CF3A23-B6CA-0C48-99DF-860AF1E4436B}"/>
              </a:ext>
            </a:extLst>
          </p:cNvPr>
          <p:cNvSpPr>
            <a:spLocks noGrp="1"/>
          </p:cNvSpPr>
          <p:nvPr>
            <p:ph type="body" sz="quarter" idx="16"/>
          </p:nvPr>
        </p:nvSpPr>
        <p:spPr/>
        <p:txBody>
          <a:bodyPr/>
          <a:lstStyle/>
          <a:p>
            <a:r>
              <a:rPr kumimoji="1" lang="en-US" altLang="ja-JP" dirty="0"/>
              <a:t>-4</a:t>
            </a:r>
            <a:endParaRPr kumimoji="1" lang="ja-JP" altLang="en-US"/>
          </a:p>
        </p:txBody>
      </p:sp>
      <p:sp>
        <p:nvSpPr>
          <p:cNvPr id="30" name="テキスト プレースホルダー 29">
            <a:extLst>
              <a:ext uri="{FF2B5EF4-FFF2-40B4-BE49-F238E27FC236}">
                <a16:creationId xmlns:a16="http://schemas.microsoft.com/office/drawing/2014/main" id="{14518223-CF5A-9D40-B55B-E3671474A5AB}"/>
              </a:ext>
            </a:extLst>
          </p:cNvPr>
          <p:cNvSpPr>
            <a:spLocks noGrp="1"/>
          </p:cNvSpPr>
          <p:nvPr>
            <p:ph type="body" sz="quarter" idx="18"/>
          </p:nvPr>
        </p:nvSpPr>
        <p:spPr/>
        <p:txBody>
          <a:bodyPr/>
          <a:lstStyle/>
          <a:p>
            <a:r>
              <a:rPr kumimoji="1" lang="en-US" altLang="ja-JP" sz="3200" b="1" dirty="0">
                <a:solidFill>
                  <a:schemeClr val="accent5"/>
                </a:solidFill>
              </a:rPr>
              <a:t>❶</a:t>
            </a:r>
            <a:endParaRPr kumimoji="1" lang="ja-JP" altLang="en-US" sz="3200" b="1">
              <a:solidFill>
                <a:schemeClr val="accent5"/>
              </a:solidFill>
            </a:endParaRPr>
          </a:p>
        </p:txBody>
      </p:sp>
      <p:sp>
        <p:nvSpPr>
          <p:cNvPr id="29" name="テキスト プレースホルダー 28">
            <a:extLst>
              <a:ext uri="{FF2B5EF4-FFF2-40B4-BE49-F238E27FC236}">
                <a16:creationId xmlns:a16="http://schemas.microsoft.com/office/drawing/2014/main" id="{7F90212A-D3C6-274C-9127-746CBC0B92CD}"/>
              </a:ext>
            </a:extLst>
          </p:cNvPr>
          <p:cNvSpPr>
            <a:spLocks noGrp="1"/>
          </p:cNvSpPr>
          <p:nvPr>
            <p:ph type="body" orient="vert" sz="quarter" idx="10"/>
          </p:nvPr>
        </p:nvSpPr>
        <p:spPr/>
        <p:txBody>
          <a:bodyPr>
            <a:normAutofit/>
          </a:bodyPr>
          <a:lstStyle/>
          <a:p>
            <a:r>
              <a:rPr kumimoji="1" lang="en-US" altLang="ja-JP" sz="4400" b="1" dirty="0">
                <a:solidFill>
                  <a:schemeClr val="accent5"/>
                </a:solidFill>
              </a:rPr>
              <a:t>❶</a:t>
            </a:r>
            <a:endParaRPr kumimoji="1" lang="ja-JP" altLang="en-US" sz="4400" b="1">
              <a:solidFill>
                <a:schemeClr val="accent5"/>
              </a:solidFill>
            </a:endParaRP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rmAutofit/>
          </a:bodyPr>
          <a:lstStyle/>
          <a:p>
            <a:r>
              <a:rPr lang="ja-JP" altLang="en-US">
                <a:solidFill>
                  <a:srgbClr val="000000"/>
                </a:solidFill>
                <a:latin typeface="+mn-ea"/>
              </a:rPr>
              <a:t>屋外におけるリスク</a:t>
            </a:r>
            <a:endParaRPr kumimoji="1" lang="ja-JP" altLang="en-US" dirty="0"/>
          </a:p>
        </p:txBody>
      </p:sp>
      <p:sp>
        <p:nvSpPr>
          <p:cNvPr id="16" name="テキスト プレースホルダー 26">
            <a:extLst>
              <a:ext uri="{FF2B5EF4-FFF2-40B4-BE49-F238E27FC236}">
                <a16:creationId xmlns:a16="http://schemas.microsoft.com/office/drawing/2014/main" id="{8EC6B7D7-4730-5941-B5CE-45E32ACE9904}"/>
              </a:ext>
            </a:extLst>
          </p:cNvPr>
          <p:cNvSpPr txBox="1">
            <a:spLocks/>
          </p:cNvSpPr>
          <p:nvPr/>
        </p:nvSpPr>
        <p:spPr>
          <a:xfrm>
            <a:off x="7955999" y="0"/>
            <a:ext cx="1188000" cy="726976"/>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59-</a:t>
            </a:r>
          </a:p>
          <a:p>
            <a:pPr fontAlgn="auto">
              <a:spcBef>
                <a:spcPts val="0"/>
              </a:spcBef>
              <a:spcAft>
                <a:spcPts val="0"/>
              </a:spcAft>
            </a:pPr>
            <a:r>
              <a:rPr lang="en-US" altLang="ja-JP" dirty="0"/>
              <a:t>   </a:t>
            </a:r>
            <a:r>
              <a:rPr lang="en-US" altLang="ja-JP" sz="2800" dirty="0"/>
              <a:t>61</a:t>
            </a:r>
            <a:endParaRPr lang="ja-JP" altLang="en-US" sz="2800"/>
          </a:p>
        </p:txBody>
      </p:sp>
      <p:sp>
        <p:nvSpPr>
          <p:cNvPr id="12" name="テキスト プレースホルダー 12">
            <a:extLst>
              <a:ext uri="{FF2B5EF4-FFF2-40B4-BE49-F238E27FC236}">
                <a16:creationId xmlns:a16="http://schemas.microsoft.com/office/drawing/2014/main" id="{179A9D4D-5012-FD40-B750-DC35090AE977}"/>
              </a:ext>
            </a:extLst>
          </p:cNvPr>
          <p:cNvSpPr>
            <a:spLocks noGrp="1"/>
          </p:cNvSpPr>
          <p:nvPr>
            <p:ph type="body" sz="quarter" idx="12"/>
          </p:nvPr>
        </p:nvSpPr>
        <p:spPr>
          <a:xfrm>
            <a:off x="468000" y="1758100"/>
            <a:ext cx="8208057" cy="341632"/>
          </a:xfrm>
        </p:spPr>
        <p:txBody>
          <a:bodyPr>
            <a:normAutofit fontScale="25000" lnSpcReduction="20000"/>
          </a:bodyPr>
          <a:lstStyle/>
          <a:p>
            <a:pPr marL="355600" indent="-347663">
              <a:lnSpc>
                <a:spcPct val="120000"/>
              </a:lnSpc>
              <a:buClr>
                <a:schemeClr val="accent5"/>
              </a:buClr>
            </a:pPr>
            <a:r>
              <a:rPr lang="ja-JP" altLang="en-US" sz="9600">
                <a:solidFill>
                  <a:srgbClr val="000000"/>
                </a:solidFill>
                <a:latin typeface="+mn-ea"/>
                <a:ea typeface="+mn-ea"/>
              </a:rPr>
              <a:t>安全運転の義務がある。</a:t>
            </a:r>
            <a:endParaRPr lang="ja-JP" altLang="en-US" sz="9600">
              <a:latin typeface="+mn-ea"/>
              <a:ea typeface="+mn-ea"/>
            </a:endParaRPr>
          </a:p>
          <a:p>
            <a:pPr>
              <a:buClr>
                <a:schemeClr val="accent5"/>
              </a:buClr>
            </a:pPr>
            <a:endParaRPr kumimoji="1" lang="ja-JP" altLang="en-US" sz="2000">
              <a:latin typeface="+mn-ea"/>
              <a:ea typeface="+mn-ea"/>
            </a:endParaRPr>
          </a:p>
        </p:txBody>
      </p:sp>
      <p:pic>
        <p:nvPicPr>
          <p:cNvPr id="56" name="図 55" descr="挿絵, 時計 が含まれている画像&#10;&#10;自動的に生成された説明">
            <a:extLst>
              <a:ext uri="{FF2B5EF4-FFF2-40B4-BE49-F238E27FC236}">
                <a16:creationId xmlns:a16="http://schemas.microsoft.com/office/drawing/2014/main" id="{800C294B-2405-0B44-8FA4-11F723AA45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5072" y="2660949"/>
            <a:ext cx="1114664" cy="1114664"/>
          </a:xfrm>
          <a:prstGeom prst="rect">
            <a:avLst/>
          </a:prstGeom>
        </p:spPr>
      </p:pic>
      <p:pic>
        <p:nvPicPr>
          <p:cNvPr id="61" name="図 60" descr="挿絵, 時計 が含まれている画像&#10;&#10;自動的に生成された説明">
            <a:extLst>
              <a:ext uri="{FF2B5EF4-FFF2-40B4-BE49-F238E27FC236}">
                <a16:creationId xmlns:a16="http://schemas.microsoft.com/office/drawing/2014/main" id="{5876F18A-FEDA-7743-992D-2898A470B3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2776" y="2857544"/>
            <a:ext cx="1114665" cy="1114665"/>
          </a:xfrm>
          <a:prstGeom prst="rect">
            <a:avLst/>
          </a:prstGeom>
        </p:spPr>
      </p:pic>
      <p:sp>
        <p:nvSpPr>
          <p:cNvPr id="73" name="正方形/長方形 72">
            <a:extLst>
              <a:ext uri="{FF2B5EF4-FFF2-40B4-BE49-F238E27FC236}">
                <a16:creationId xmlns:a16="http://schemas.microsoft.com/office/drawing/2014/main" id="{FF51B0E8-F028-6F41-88E8-5ABA2301EF0C}"/>
              </a:ext>
            </a:extLst>
          </p:cNvPr>
          <p:cNvSpPr/>
          <p:nvPr/>
        </p:nvSpPr>
        <p:spPr>
          <a:xfrm>
            <a:off x="740701" y="4629261"/>
            <a:ext cx="1710660" cy="489534"/>
          </a:xfrm>
          <a:prstGeom prst="rect">
            <a:avLst/>
          </a:prstGeom>
          <a:solidFill>
            <a:schemeClr val="bg1">
              <a:alpha val="80000"/>
            </a:schemeClr>
          </a:solidFill>
          <a:effectLst>
            <a:softEdge rad="0"/>
          </a:effectLst>
        </p:spPr>
        <p:txBody>
          <a:bodyPr wrap="square" lIns="108000" tIns="108000" rIns="72000" bIns="72000" anchor="ctr" anchorCtr="0">
            <a:spAutoFit/>
          </a:bodyPr>
          <a:lstStyle/>
          <a:p>
            <a:pPr algn="l"/>
            <a:r>
              <a:rPr lang="ja-JP" altLang="en-US" sz="2000">
                <a:latin typeface="Meiryo" panose="020B0604030504040204" pitchFamily="34" charset="-128"/>
                <a:ea typeface="Meiryo" panose="020B0604030504040204" pitchFamily="34" charset="-128"/>
              </a:rPr>
              <a:t>二人乗り禁止</a:t>
            </a:r>
            <a:endParaRPr lang="ja-JP" altLang="en-US" sz="2000">
              <a:solidFill>
                <a:schemeClr val="accent3"/>
              </a:solidFill>
              <a:latin typeface="Meiryo" panose="020B0604030504040204" pitchFamily="34" charset="-128"/>
              <a:ea typeface="Meiryo" panose="020B0604030504040204" pitchFamily="34" charset="-128"/>
            </a:endParaRPr>
          </a:p>
        </p:txBody>
      </p:sp>
      <p:sp>
        <p:nvSpPr>
          <p:cNvPr id="74" name="正方形/長方形 73">
            <a:extLst>
              <a:ext uri="{FF2B5EF4-FFF2-40B4-BE49-F238E27FC236}">
                <a16:creationId xmlns:a16="http://schemas.microsoft.com/office/drawing/2014/main" id="{3B4C65D8-C1E6-064D-A7E2-1380E51808F9}"/>
              </a:ext>
            </a:extLst>
          </p:cNvPr>
          <p:cNvSpPr/>
          <p:nvPr/>
        </p:nvSpPr>
        <p:spPr>
          <a:xfrm>
            <a:off x="3980971" y="2163695"/>
            <a:ext cx="1730594" cy="1105088"/>
          </a:xfrm>
          <a:prstGeom prst="rect">
            <a:avLst/>
          </a:prstGeom>
          <a:solidFill>
            <a:schemeClr val="bg1">
              <a:alpha val="80000"/>
            </a:schemeClr>
          </a:solidFill>
          <a:effectLst>
            <a:softEdge rad="0"/>
          </a:effectLst>
        </p:spPr>
        <p:txBody>
          <a:bodyPr wrap="square" lIns="108000" tIns="108000" rIns="72000" bIns="72000" anchor="ctr" anchorCtr="0">
            <a:spAutoFit/>
          </a:bodyPr>
          <a:lstStyle/>
          <a:p>
            <a:pPr algn="l"/>
            <a:r>
              <a:rPr lang="ja-JP" altLang="en-US" sz="2000">
                <a:latin typeface="Meiryo" panose="020B0604030504040204" pitchFamily="34" charset="-128"/>
                <a:ea typeface="Meiryo" panose="020B0604030504040204" pitchFamily="34" charset="-128"/>
              </a:rPr>
              <a:t>交差点での</a:t>
            </a:r>
            <a:endParaRPr lang="en-US" altLang="ja-JP" sz="2000" dirty="0">
              <a:latin typeface="Meiryo" panose="020B0604030504040204" pitchFamily="34" charset="-128"/>
              <a:ea typeface="Meiryo" panose="020B0604030504040204" pitchFamily="34" charset="-128"/>
            </a:endParaRPr>
          </a:p>
          <a:p>
            <a:pPr algn="l"/>
            <a:r>
              <a:rPr lang="ja-JP" altLang="en-US" sz="2000">
                <a:latin typeface="Meiryo" panose="020B0604030504040204" pitchFamily="34" charset="-128"/>
                <a:ea typeface="Meiryo" panose="020B0604030504040204" pitchFamily="34" charset="-128"/>
              </a:rPr>
              <a:t>一時停止と</a:t>
            </a:r>
            <a:endParaRPr lang="en-US" altLang="ja-JP" sz="2000" dirty="0">
              <a:latin typeface="Meiryo" panose="020B0604030504040204" pitchFamily="34" charset="-128"/>
              <a:ea typeface="Meiryo" panose="020B0604030504040204" pitchFamily="34" charset="-128"/>
            </a:endParaRPr>
          </a:p>
          <a:p>
            <a:pPr algn="l"/>
            <a:r>
              <a:rPr lang="ja-JP" altLang="en-US" sz="2000">
                <a:latin typeface="Meiryo" panose="020B0604030504040204" pitchFamily="34" charset="-128"/>
                <a:ea typeface="Meiryo" panose="020B0604030504040204" pitchFamily="34" charset="-128"/>
              </a:rPr>
              <a:t>安全確認励行</a:t>
            </a:r>
          </a:p>
        </p:txBody>
      </p:sp>
      <p:sp>
        <p:nvSpPr>
          <p:cNvPr id="76" name="正方形/長方形 75">
            <a:extLst>
              <a:ext uri="{FF2B5EF4-FFF2-40B4-BE49-F238E27FC236}">
                <a16:creationId xmlns:a16="http://schemas.microsoft.com/office/drawing/2014/main" id="{3BB43992-DC63-7A46-8EA5-34FB165E3908}"/>
              </a:ext>
            </a:extLst>
          </p:cNvPr>
          <p:cNvSpPr/>
          <p:nvPr/>
        </p:nvSpPr>
        <p:spPr>
          <a:xfrm>
            <a:off x="3293183" y="6217224"/>
            <a:ext cx="2543057" cy="489534"/>
          </a:xfrm>
          <a:prstGeom prst="rect">
            <a:avLst/>
          </a:prstGeom>
          <a:solidFill>
            <a:schemeClr val="bg1">
              <a:alpha val="80000"/>
            </a:schemeClr>
          </a:solidFill>
          <a:effectLst>
            <a:softEdge rad="0"/>
          </a:effectLst>
        </p:spPr>
        <p:txBody>
          <a:bodyPr wrap="square" lIns="108000" tIns="108000" rIns="72000" bIns="72000" anchor="ctr" anchorCtr="0">
            <a:spAutoFit/>
          </a:bodyPr>
          <a:lstStyle/>
          <a:p>
            <a:pPr algn="l"/>
            <a:r>
              <a:rPr lang="ja-JP" altLang="en-US" sz="2000">
                <a:latin typeface="Meiryo" panose="020B0604030504040204" pitchFamily="34" charset="-128"/>
                <a:ea typeface="Meiryo" panose="020B0604030504040204" pitchFamily="34" charset="-128"/>
              </a:rPr>
              <a:t>夜間はライトを点灯</a:t>
            </a:r>
          </a:p>
        </p:txBody>
      </p:sp>
      <p:sp>
        <p:nvSpPr>
          <p:cNvPr id="11" name="テキスト ボックス 10">
            <a:extLst>
              <a:ext uri="{FF2B5EF4-FFF2-40B4-BE49-F238E27FC236}">
                <a16:creationId xmlns:a16="http://schemas.microsoft.com/office/drawing/2014/main" id="{49DB56EF-6110-A643-ACA5-7ECFC6EF5140}"/>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
        <p:nvSpPr>
          <p:cNvPr id="75" name="正方形/長方形 74">
            <a:extLst>
              <a:ext uri="{FF2B5EF4-FFF2-40B4-BE49-F238E27FC236}">
                <a16:creationId xmlns:a16="http://schemas.microsoft.com/office/drawing/2014/main" id="{7D3C185E-46C8-844C-8EF1-666DC73C023C}"/>
              </a:ext>
            </a:extLst>
          </p:cNvPr>
          <p:cNvSpPr/>
          <p:nvPr/>
        </p:nvSpPr>
        <p:spPr>
          <a:xfrm>
            <a:off x="6242449" y="4013707"/>
            <a:ext cx="1750456" cy="1105088"/>
          </a:xfrm>
          <a:prstGeom prst="rect">
            <a:avLst/>
          </a:prstGeom>
          <a:solidFill>
            <a:schemeClr val="bg1">
              <a:alpha val="80000"/>
            </a:schemeClr>
          </a:solidFill>
          <a:effectLst>
            <a:softEdge rad="0"/>
          </a:effectLst>
        </p:spPr>
        <p:txBody>
          <a:bodyPr wrap="square" lIns="108000" tIns="108000" rIns="72000" bIns="72000" anchor="ctr" anchorCtr="0">
            <a:spAutoFit/>
          </a:bodyPr>
          <a:lstStyle/>
          <a:p>
            <a:pPr algn="l"/>
            <a:r>
              <a:rPr lang="ja-JP" altLang="en-US" sz="2000">
                <a:latin typeface="Meiryo" panose="020B0604030504040204" pitchFamily="34" charset="-128"/>
                <a:ea typeface="Meiryo" panose="020B0604030504040204" pitchFamily="34" charset="-128"/>
              </a:rPr>
              <a:t>交差点への</a:t>
            </a:r>
            <a:endParaRPr lang="en-US" altLang="ja-JP" sz="2000" dirty="0">
              <a:latin typeface="Meiryo" panose="020B0604030504040204" pitchFamily="34" charset="-128"/>
              <a:ea typeface="Meiryo" panose="020B0604030504040204" pitchFamily="34" charset="-128"/>
            </a:endParaRPr>
          </a:p>
          <a:p>
            <a:pPr algn="l"/>
            <a:r>
              <a:rPr lang="ja-JP" altLang="en-US" sz="2000">
                <a:latin typeface="Meiryo" panose="020B0604030504040204" pitchFamily="34" charset="-128"/>
                <a:ea typeface="Meiryo" panose="020B0604030504040204" pitchFamily="34" charset="-128"/>
              </a:rPr>
              <a:t>強引侵入禁止</a:t>
            </a:r>
            <a:endParaRPr lang="en-US" altLang="ja-JP" sz="2000" dirty="0">
              <a:latin typeface="Meiryo" panose="020B0604030504040204" pitchFamily="34" charset="-128"/>
              <a:ea typeface="Meiryo" panose="020B0604030504040204" pitchFamily="34" charset="-128"/>
            </a:endParaRPr>
          </a:p>
          <a:p>
            <a:pPr algn="l"/>
            <a:r>
              <a:rPr lang="ja-JP" altLang="en-US" sz="2000">
                <a:latin typeface="Meiryo" panose="020B0604030504040204" pitchFamily="34" charset="-128"/>
                <a:ea typeface="Meiryo" panose="020B0604030504040204" pitchFamily="34" charset="-128"/>
              </a:rPr>
              <a:t>斜め横断禁止</a:t>
            </a:r>
          </a:p>
        </p:txBody>
      </p:sp>
    </p:spTree>
    <p:extLst>
      <p:ext uri="{BB962C8B-B14F-4D97-AF65-F5344CB8AC3E}">
        <p14:creationId xmlns:p14="http://schemas.microsoft.com/office/powerpoint/2010/main" val="3835522428"/>
      </p:ext>
    </p:extLst>
  </p:cSld>
  <p:clrMapOvr>
    <a:masterClrMapping/>
  </p:clrMapOvr>
  <mc:AlternateContent xmlns:mc="http://schemas.openxmlformats.org/markup-compatibility/2006" xmlns:p14="http://schemas.microsoft.com/office/powerpoint/2010/main">
    <mc:Choice Requires="p14">
      <p:transition spd="slow" p14:dur="2000" advTm="224421"/>
    </mc:Choice>
    <mc:Fallback xmlns="">
      <p:transition spd="slow" advTm="224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500"/>
                                        <p:tgtEl>
                                          <p:spTgt spid="73"/>
                                        </p:tgtEl>
                                      </p:cBhvr>
                                    </p:animEffect>
                                  </p:childTnLst>
                                </p:cTn>
                              </p:par>
                              <p:par>
                                <p:cTn id="13" presetID="10" presetClass="entr" presetSubtype="0" fill="hold" nodeType="withEffect">
                                  <p:stCondLst>
                                    <p:cond delay="100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50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fade">
                                      <p:cBhvr>
                                        <p:cTn id="20" dur="500"/>
                                        <p:tgtEl>
                                          <p:spTgt spid="7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childTnLst>
                                </p:cTn>
                              </p:par>
                              <p:par>
                                <p:cTn id="26" presetID="10" presetClass="entr" presetSubtype="0" fill="hold" nodeType="withEffect">
                                  <p:stCondLst>
                                    <p:cond delay="100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6"/>
                                        </p:tgtEl>
                                        <p:attrNameLst>
                                          <p:attrName>style.visibility</p:attrName>
                                        </p:attrNameLst>
                                      </p:cBhvr>
                                      <p:to>
                                        <p:strVal val="visible"/>
                                      </p:to>
                                    </p:set>
                                    <p:animEffect transition="in" filter="fade">
                                      <p:cBhvr>
                                        <p:cTn id="33" dur="500"/>
                                        <p:tgtEl>
                                          <p:spTgt spid="7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6" grpId="0" animBg="1"/>
      <p:bldP spid="11" grpId="0" animBg="1"/>
      <p:bldP spid="75" grpId="0" animBg="1"/>
    </p:bldLst>
  </p:timing>
  <p:extLst>
    <p:ext uri="{E180D4A7-C9FB-4DFB-919C-405C955672EB}">
      <p14:showEvtLst xmlns:p14="http://schemas.microsoft.com/office/powerpoint/2010/main">
        <p14:playEvt time="24" objId="3"/>
        <p14:stopEvt time="4422" objId="3"/>
        <p14:playEvt time="4790" objId="2"/>
        <p14:stopEvt time="224076" objId="2"/>
      </p14:showEvtLst>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グループ化 63">
            <a:extLst>
              <a:ext uri="{FF2B5EF4-FFF2-40B4-BE49-F238E27FC236}">
                <a16:creationId xmlns:a16="http://schemas.microsoft.com/office/drawing/2014/main" id="{494FD97D-21BE-EA4C-AD02-2F35E101CF01}"/>
              </a:ext>
            </a:extLst>
          </p:cNvPr>
          <p:cNvGrpSpPr/>
          <p:nvPr/>
        </p:nvGrpSpPr>
        <p:grpSpPr>
          <a:xfrm>
            <a:off x="1161196" y="3611484"/>
            <a:ext cx="6821609" cy="2528801"/>
            <a:chOff x="912674" y="5119640"/>
            <a:chExt cx="6821609" cy="2528801"/>
          </a:xfrm>
        </p:grpSpPr>
        <p:pic>
          <p:nvPicPr>
            <p:cNvPr id="48" name="図 47" descr="壁に掛けられた看板&#10;&#10;自動的に生成された説明">
              <a:extLst>
                <a:ext uri="{FF2B5EF4-FFF2-40B4-BE49-F238E27FC236}">
                  <a16:creationId xmlns:a16="http://schemas.microsoft.com/office/drawing/2014/main" id="{81130066-0E52-D94F-ADBF-9F3CDF701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077" y="5119640"/>
              <a:ext cx="3386206" cy="2528801"/>
            </a:xfrm>
            <a:prstGeom prst="rect">
              <a:avLst/>
            </a:prstGeom>
          </p:spPr>
        </p:pic>
        <p:pic>
          <p:nvPicPr>
            <p:cNvPr id="42" name="図 41" descr="部屋 が含まれている画像&#10;&#10;自動的に生成された説明">
              <a:extLst>
                <a:ext uri="{FF2B5EF4-FFF2-40B4-BE49-F238E27FC236}">
                  <a16:creationId xmlns:a16="http://schemas.microsoft.com/office/drawing/2014/main" id="{1A993A36-0219-714D-BC19-62A6FA523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74" y="5123320"/>
              <a:ext cx="3386868" cy="2525121"/>
            </a:xfrm>
            <a:prstGeom prst="rect">
              <a:avLst/>
            </a:prstGeom>
          </p:spPr>
        </p:pic>
      </p:grpSp>
      <p:grpSp>
        <p:nvGrpSpPr>
          <p:cNvPr id="49" name="グループ化 48">
            <a:extLst>
              <a:ext uri="{FF2B5EF4-FFF2-40B4-BE49-F238E27FC236}">
                <a16:creationId xmlns:a16="http://schemas.microsoft.com/office/drawing/2014/main" id="{1658AF14-2945-E749-91CD-DD56C09A43A6}"/>
              </a:ext>
            </a:extLst>
          </p:cNvPr>
          <p:cNvGrpSpPr/>
          <p:nvPr/>
        </p:nvGrpSpPr>
        <p:grpSpPr>
          <a:xfrm>
            <a:off x="2412211" y="3554283"/>
            <a:ext cx="4319578" cy="2836231"/>
            <a:chOff x="1635783" y="3594316"/>
            <a:chExt cx="5019272" cy="3295650"/>
          </a:xfrm>
        </p:grpSpPr>
        <p:pic>
          <p:nvPicPr>
            <p:cNvPr id="44" name="図 43" descr="ポールに付けられた交通標識&#10;&#10;自動的に生成された説明">
              <a:extLst>
                <a:ext uri="{FF2B5EF4-FFF2-40B4-BE49-F238E27FC236}">
                  <a16:creationId xmlns:a16="http://schemas.microsoft.com/office/drawing/2014/main" id="{4A7E7083-4B38-FE4E-A712-6C286CC2F5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5783" y="3594316"/>
              <a:ext cx="2470312" cy="3293749"/>
            </a:xfrm>
            <a:prstGeom prst="rect">
              <a:avLst/>
            </a:prstGeom>
          </p:spPr>
        </p:pic>
        <p:pic>
          <p:nvPicPr>
            <p:cNvPr id="46" name="図 45" descr="屋外, 建物, グリーン, 歩道 が含まれている画像&#10;&#10;自動的に生成された説明">
              <a:extLst>
                <a:ext uri="{FF2B5EF4-FFF2-40B4-BE49-F238E27FC236}">
                  <a16:creationId xmlns:a16="http://schemas.microsoft.com/office/drawing/2014/main" id="{B36B3CDB-3FCB-5748-AD57-541D97D6BC80}"/>
                </a:ext>
              </a:extLst>
            </p:cNvPr>
            <p:cNvPicPr>
              <a:picLocks noChangeAspect="1"/>
            </p:cNvPicPr>
            <p:nvPr/>
          </p:nvPicPr>
          <p:blipFill rotWithShape="1">
            <a:blip r:embed="rId6">
              <a:extLst>
                <a:ext uri="{28A0092B-C50C-407E-A947-70E740481C1C}">
                  <a14:useLocalDpi xmlns:a14="http://schemas.microsoft.com/office/drawing/2010/main" val="0"/>
                </a:ext>
              </a:extLst>
            </a:blip>
            <a:srcRect l="15870" t="16361" r="922" b="466"/>
            <a:stretch/>
          </p:blipFill>
          <p:spPr>
            <a:xfrm>
              <a:off x="4182295" y="3594316"/>
              <a:ext cx="2472760" cy="3295650"/>
            </a:xfrm>
            <a:prstGeom prst="rect">
              <a:avLst/>
            </a:prstGeom>
          </p:spPr>
        </p:pic>
      </p:grpSp>
      <p:sp>
        <p:nvSpPr>
          <p:cNvPr id="21" name="字幕 20">
            <a:extLst>
              <a:ext uri="{FF2B5EF4-FFF2-40B4-BE49-F238E27FC236}">
                <a16:creationId xmlns:a16="http://schemas.microsoft.com/office/drawing/2014/main" id="{32BFF661-E019-9C49-8C98-72B4DE871290}"/>
              </a:ext>
            </a:extLst>
          </p:cNvPr>
          <p:cNvSpPr>
            <a:spLocks noGrp="1"/>
          </p:cNvSpPr>
          <p:nvPr>
            <p:ph type="subTitle" idx="1"/>
          </p:nvPr>
        </p:nvSpPr>
        <p:spPr/>
        <p:txBody>
          <a:bodyPr>
            <a:normAutofit/>
          </a:bodyPr>
          <a:lstStyle/>
          <a:p>
            <a:r>
              <a:rPr lang="ja-JP" altLang="en-US" b="1"/>
              <a:t>自転車について</a:t>
            </a:r>
          </a:p>
        </p:txBody>
      </p:sp>
      <p:sp>
        <p:nvSpPr>
          <p:cNvPr id="25" name="テキスト プレースホルダー 24">
            <a:extLst>
              <a:ext uri="{FF2B5EF4-FFF2-40B4-BE49-F238E27FC236}">
                <a16:creationId xmlns:a16="http://schemas.microsoft.com/office/drawing/2014/main" id="{D3CF3A23-B6CA-0C48-99DF-860AF1E4436B}"/>
              </a:ext>
            </a:extLst>
          </p:cNvPr>
          <p:cNvSpPr>
            <a:spLocks noGrp="1"/>
          </p:cNvSpPr>
          <p:nvPr>
            <p:ph type="body" sz="quarter" idx="16"/>
          </p:nvPr>
        </p:nvSpPr>
        <p:spPr/>
        <p:txBody>
          <a:bodyPr/>
          <a:lstStyle/>
          <a:p>
            <a:r>
              <a:rPr kumimoji="1" lang="en-US" altLang="ja-JP" dirty="0"/>
              <a:t>-4</a:t>
            </a:r>
            <a:endParaRPr kumimoji="1" lang="ja-JP" altLang="en-US"/>
          </a:p>
        </p:txBody>
      </p:sp>
      <p:sp>
        <p:nvSpPr>
          <p:cNvPr id="30" name="テキスト プレースホルダー 29">
            <a:extLst>
              <a:ext uri="{FF2B5EF4-FFF2-40B4-BE49-F238E27FC236}">
                <a16:creationId xmlns:a16="http://schemas.microsoft.com/office/drawing/2014/main" id="{14518223-CF5A-9D40-B55B-E3671474A5AB}"/>
              </a:ext>
            </a:extLst>
          </p:cNvPr>
          <p:cNvSpPr>
            <a:spLocks noGrp="1"/>
          </p:cNvSpPr>
          <p:nvPr>
            <p:ph type="body" sz="quarter" idx="18"/>
          </p:nvPr>
        </p:nvSpPr>
        <p:spPr/>
        <p:txBody>
          <a:bodyPr/>
          <a:lstStyle/>
          <a:p>
            <a:r>
              <a:rPr kumimoji="1" lang="en-US" altLang="ja-JP" sz="3200" b="1" dirty="0">
                <a:solidFill>
                  <a:schemeClr val="accent5"/>
                </a:solidFill>
              </a:rPr>
              <a:t>❶</a:t>
            </a:r>
            <a:endParaRPr kumimoji="1" lang="ja-JP" altLang="en-US" sz="3200" b="1">
              <a:solidFill>
                <a:schemeClr val="accent5"/>
              </a:solidFill>
            </a:endParaRPr>
          </a:p>
        </p:txBody>
      </p:sp>
      <p:sp>
        <p:nvSpPr>
          <p:cNvPr id="29" name="テキスト プレースホルダー 28">
            <a:extLst>
              <a:ext uri="{FF2B5EF4-FFF2-40B4-BE49-F238E27FC236}">
                <a16:creationId xmlns:a16="http://schemas.microsoft.com/office/drawing/2014/main" id="{7F90212A-D3C6-274C-9127-746CBC0B92CD}"/>
              </a:ext>
            </a:extLst>
          </p:cNvPr>
          <p:cNvSpPr>
            <a:spLocks noGrp="1"/>
          </p:cNvSpPr>
          <p:nvPr>
            <p:ph type="body" orient="vert" sz="quarter" idx="10"/>
          </p:nvPr>
        </p:nvSpPr>
        <p:spPr/>
        <p:txBody>
          <a:bodyPr>
            <a:normAutofit/>
          </a:bodyPr>
          <a:lstStyle/>
          <a:p>
            <a:r>
              <a:rPr kumimoji="1" lang="en-US" altLang="ja-JP" sz="4400" b="1" dirty="0">
                <a:solidFill>
                  <a:schemeClr val="accent5"/>
                </a:solidFill>
              </a:rPr>
              <a:t>❶</a:t>
            </a:r>
            <a:endParaRPr kumimoji="1" lang="ja-JP" altLang="en-US" sz="4400" b="1">
              <a:solidFill>
                <a:schemeClr val="accent5"/>
              </a:solidFill>
            </a:endParaRP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rmAutofit/>
          </a:bodyPr>
          <a:lstStyle/>
          <a:p>
            <a:r>
              <a:rPr lang="ja-JP" altLang="en-US">
                <a:solidFill>
                  <a:srgbClr val="000000"/>
                </a:solidFill>
                <a:latin typeface="+mn-ea"/>
              </a:rPr>
              <a:t>屋外におけるリスク</a:t>
            </a:r>
            <a:endParaRPr kumimoji="1" lang="ja-JP" altLang="en-US" dirty="0"/>
          </a:p>
        </p:txBody>
      </p:sp>
      <p:sp>
        <p:nvSpPr>
          <p:cNvPr id="16" name="テキスト プレースホルダー 26">
            <a:extLst>
              <a:ext uri="{FF2B5EF4-FFF2-40B4-BE49-F238E27FC236}">
                <a16:creationId xmlns:a16="http://schemas.microsoft.com/office/drawing/2014/main" id="{8EC6B7D7-4730-5941-B5CE-45E32ACE9904}"/>
              </a:ext>
            </a:extLst>
          </p:cNvPr>
          <p:cNvSpPr txBox="1">
            <a:spLocks/>
          </p:cNvSpPr>
          <p:nvPr/>
        </p:nvSpPr>
        <p:spPr>
          <a:xfrm>
            <a:off x="7955999" y="0"/>
            <a:ext cx="1188000" cy="726976"/>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59-</a:t>
            </a:r>
          </a:p>
          <a:p>
            <a:pPr fontAlgn="auto">
              <a:spcBef>
                <a:spcPts val="0"/>
              </a:spcBef>
              <a:spcAft>
                <a:spcPts val="0"/>
              </a:spcAft>
            </a:pPr>
            <a:r>
              <a:rPr lang="en-US" altLang="ja-JP" dirty="0"/>
              <a:t>   </a:t>
            </a:r>
            <a:r>
              <a:rPr lang="en-US" altLang="ja-JP" sz="2800" dirty="0"/>
              <a:t>61</a:t>
            </a:r>
            <a:endParaRPr lang="ja-JP" altLang="en-US" sz="2800"/>
          </a:p>
        </p:txBody>
      </p:sp>
      <p:sp>
        <p:nvSpPr>
          <p:cNvPr id="12" name="テキスト プレースホルダー 12">
            <a:extLst>
              <a:ext uri="{FF2B5EF4-FFF2-40B4-BE49-F238E27FC236}">
                <a16:creationId xmlns:a16="http://schemas.microsoft.com/office/drawing/2014/main" id="{179A9D4D-5012-FD40-B750-DC35090AE977}"/>
              </a:ext>
            </a:extLst>
          </p:cNvPr>
          <p:cNvSpPr>
            <a:spLocks noGrp="1"/>
          </p:cNvSpPr>
          <p:nvPr>
            <p:ph type="body" sz="quarter" idx="12"/>
          </p:nvPr>
        </p:nvSpPr>
        <p:spPr>
          <a:xfrm>
            <a:off x="468000" y="1758100"/>
            <a:ext cx="8208057" cy="341632"/>
          </a:xfrm>
        </p:spPr>
        <p:txBody>
          <a:bodyPr>
            <a:normAutofit fontScale="25000" lnSpcReduction="20000"/>
          </a:bodyPr>
          <a:lstStyle/>
          <a:p>
            <a:pPr marL="355600" indent="-347663">
              <a:lnSpc>
                <a:spcPct val="120000"/>
              </a:lnSpc>
              <a:buClr>
                <a:schemeClr val="accent5"/>
              </a:buClr>
            </a:pPr>
            <a:r>
              <a:rPr lang="ja-JP" altLang="en-US" sz="9600">
                <a:solidFill>
                  <a:srgbClr val="000000"/>
                </a:solidFill>
                <a:latin typeface="+mn-ea"/>
                <a:ea typeface="+mn-ea"/>
              </a:rPr>
              <a:t>大学各門の歩行者通用口は狭く、歩行者と接触する事故が起きやすい。</a:t>
            </a:r>
          </a:p>
          <a:p>
            <a:pPr marL="355600" indent="-347663">
              <a:lnSpc>
                <a:spcPct val="120000"/>
              </a:lnSpc>
              <a:buClr>
                <a:schemeClr val="accent5"/>
              </a:buClr>
            </a:pPr>
            <a:r>
              <a:rPr lang="ja-JP" altLang="en-US" sz="9600">
                <a:solidFill>
                  <a:srgbClr val="000000"/>
                </a:solidFill>
                <a:latin typeface="+mn-ea"/>
                <a:ea typeface="+mn-ea"/>
              </a:rPr>
              <a:t>構内は駐輪場所を指定している。</a:t>
            </a:r>
            <a:endParaRPr lang="ja-JP" altLang="en-US" sz="9600">
              <a:latin typeface="+mn-ea"/>
              <a:ea typeface="+mn-ea"/>
            </a:endParaRPr>
          </a:p>
          <a:p>
            <a:pPr>
              <a:buClr>
                <a:schemeClr val="accent5"/>
              </a:buClr>
            </a:pPr>
            <a:endParaRPr kumimoji="1" lang="ja-JP" altLang="en-US" sz="2000">
              <a:latin typeface="+mn-ea"/>
              <a:ea typeface="+mn-ea"/>
            </a:endParaRPr>
          </a:p>
        </p:txBody>
      </p:sp>
      <p:pic>
        <p:nvPicPr>
          <p:cNvPr id="58" name="図 57" descr="挿絵, 時計 が含まれている画像&#10;&#10;自動的に生成された説明">
            <a:extLst>
              <a:ext uri="{FF2B5EF4-FFF2-40B4-BE49-F238E27FC236}">
                <a16:creationId xmlns:a16="http://schemas.microsoft.com/office/drawing/2014/main" id="{A17C09A4-712F-B94A-A084-2CF2731B3B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9535" y="3570063"/>
            <a:ext cx="1114665" cy="1114665"/>
          </a:xfrm>
          <a:prstGeom prst="rect">
            <a:avLst/>
          </a:prstGeom>
        </p:spPr>
      </p:pic>
      <p:sp>
        <p:nvSpPr>
          <p:cNvPr id="77" name="正方形/長方形 76">
            <a:extLst>
              <a:ext uri="{FF2B5EF4-FFF2-40B4-BE49-F238E27FC236}">
                <a16:creationId xmlns:a16="http://schemas.microsoft.com/office/drawing/2014/main" id="{31DAF9F7-5F8B-3A42-8D99-25BB998F99C5}"/>
              </a:ext>
            </a:extLst>
          </p:cNvPr>
          <p:cNvSpPr/>
          <p:nvPr/>
        </p:nvSpPr>
        <p:spPr>
          <a:xfrm>
            <a:off x="1079552" y="5786670"/>
            <a:ext cx="3756151" cy="797311"/>
          </a:xfrm>
          <a:prstGeom prst="rect">
            <a:avLst/>
          </a:prstGeom>
          <a:solidFill>
            <a:schemeClr val="bg1">
              <a:alpha val="80000"/>
            </a:schemeClr>
          </a:solidFill>
          <a:effectLst>
            <a:softEdge rad="0"/>
          </a:effectLst>
        </p:spPr>
        <p:txBody>
          <a:bodyPr wrap="square" lIns="108000" tIns="108000" rIns="72000" bIns="72000" anchor="ctr" anchorCtr="0">
            <a:spAutoFit/>
          </a:bodyPr>
          <a:lstStyle/>
          <a:p>
            <a:pPr algn="l"/>
            <a:r>
              <a:rPr lang="ja-JP" altLang="en-US" sz="2000">
                <a:latin typeface="Meiryo" panose="020B0604030504040204" pitchFamily="34" charset="-128"/>
                <a:ea typeface="Meiryo" panose="020B0604030504040204" pitchFamily="34" charset="-128"/>
              </a:rPr>
              <a:t>迷惑駐輪禁止</a:t>
            </a:r>
            <a:endParaRPr lang="en-US" altLang="ja-JP" sz="2000" dirty="0">
              <a:latin typeface="Meiryo" panose="020B0604030504040204" pitchFamily="34" charset="-128"/>
              <a:ea typeface="Meiryo" panose="020B0604030504040204" pitchFamily="34" charset="-128"/>
            </a:endParaRPr>
          </a:p>
          <a:p>
            <a:pPr algn="l"/>
            <a:r>
              <a:rPr lang="ja-JP" altLang="en-US" sz="2000">
                <a:latin typeface="Meiryo" panose="020B0604030504040204" pitchFamily="34" charset="-128"/>
                <a:ea typeface="Meiryo" panose="020B0604030504040204" pitchFamily="34" charset="-128"/>
              </a:rPr>
              <a:t>（指定駐輪場以外の駐輪禁止）</a:t>
            </a:r>
          </a:p>
        </p:txBody>
      </p:sp>
      <p:sp>
        <p:nvSpPr>
          <p:cNvPr id="11" name="テキスト ボックス 10">
            <a:extLst>
              <a:ext uri="{FF2B5EF4-FFF2-40B4-BE49-F238E27FC236}">
                <a16:creationId xmlns:a16="http://schemas.microsoft.com/office/drawing/2014/main" id="{49DB56EF-6110-A643-ACA5-7ECFC6EF5140}"/>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1358188747"/>
      </p:ext>
    </p:extLst>
  </p:cSld>
  <p:clrMapOvr>
    <a:masterClrMapping/>
  </p:clrMapOvr>
  <mc:AlternateContent xmlns:mc="http://schemas.openxmlformats.org/markup-compatibility/2006" xmlns:p14="http://schemas.microsoft.com/office/powerpoint/2010/main">
    <mc:Choice Requires="p14">
      <p:transition spd="slow" p14:dur="2000" advTm="224421"/>
    </mc:Choice>
    <mc:Fallback xmlns="">
      <p:transition spd="slow" advTm="224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12">
                                            <p:txEl>
                                              <p:pRg st="0" end="0"/>
                                            </p:txEl>
                                          </p:spTgt>
                                        </p:tgtEl>
                                        <p:attrNameLst>
                                          <p:attrName>style.opacity</p:attrName>
                                        </p:attrNameLst>
                                      </p:cBhvr>
                                      <p:to>
                                        <p:strVal val="0.25"/>
                                      </p:to>
                                    </p:set>
                                    <p:animEffect filter="image" prLst="opacity: 0.25">
                                      <p:cBhvr rctx="IE">
                                        <p:cTn id="7" dur="indefinite"/>
                                        <p:tgtEl>
                                          <p:spTgt spid="12">
                                            <p:txEl>
                                              <p:pRg st="0" end="0"/>
                                            </p:txEl>
                                          </p:spTgt>
                                        </p:tgtEl>
                                      </p:cBhvr>
                                    </p:animEffect>
                                  </p:childTnLst>
                                </p:cTn>
                              </p:par>
                              <p:par>
                                <p:cTn id="8" presetID="9" presetClass="emph" presetSubtype="0" nodeType="withEffect">
                                  <p:stCondLst>
                                    <p:cond delay="0"/>
                                  </p:stCondLst>
                                  <p:childTnLst>
                                    <p:set>
                                      <p:cBhvr>
                                        <p:cTn id="9" dur="indefinite"/>
                                        <p:tgtEl>
                                          <p:spTgt spid="12">
                                            <p:txEl>
                                              <p:pRg st="1" end="1"/>
                                            </p:txEl>
                                          </p:spTgt>
                                        </p:tgtEl>
                                        <p:attrNameLst>
                                          <p:attrName>style.opacity</p:attrName>
                                        </p:attrNameLst>
                                      </p:cBhvr>
                                      <p:to>
                                        <p:strVal val="0.25"/>
                                      </p:to>
                                    </p:set>
                                    <p:animEffect filter="image" prLst="opacity: 0.25">
                                      <p:cBhvr rctx="IE">
                                        <p:cTn id="10" dur="indefinite"/>
                                        <p:tgtEl>
                                          <p:spTgt spid="1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12">
                                            <p:txEl>
                                              <p:pRg st="0" end="0"/>
                                            </p:txEl>
                                          </p:spTgt>
                                        </p:tgtEl>
                                        <p:attrNameLst>
                                          <p:attrName>style.opacity</p:attrName>
                                        </p:attrNameLst>
                                      </p:cBhvr>
                                      <p:to>
                                        <p:strVal val="0.75"/>
                                      </p:to>
                                    </p:set>
                                    <p:animEffect filter="image" prLst="opacity: 0.75">
                                      <p:cBhvr rctx="IE">
                                        <p:cTn id="15" dur="indefinite"/>
                                        <p:tgtEl>
                                          <p:spTgt spid="1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9"/>
                                        </p:tgtEl>
                                      </p:cBhvr>
                                    </p:animEffect>
                                    <p:set>
                                      <p:cBhvr>
                                        <p:cTn id="23" dur="1" fill="hold">
                                          <p:stCondLst>
                                            <p:cond delay="499"/>
                                          </p:stCondLst>
                                        </p:cTn>
                                        <p:tgtEl>
                                          <p:spTgt spid="49"/>
                                        </p:tgtEl>
                                        <p:attrNameLst>
                                          <p:attrName>style.visibility</p:attrName>
                                        </p:attrNameLst>
                                      </p:cBhvr>
                                      <p:to>
                                        <p:strVal val="hidden"/>
                                      </p:to>
                                    </p:set>
                                  </p:childTnLst>
                                </p:cTn>
                              </p:par>
                              <p:par>
                                <p:cTn id="24" presetID="9" presetClass="emph" presetSubtype="0" nodeType="withEffect">
                                  <p:stCondLst>
                                    <p:cond delay="500"/>
                                  </p:stCondLst>
                                  <p:childTnLst>
                                    <p:set>
                                      <p:cBhvr>
                                        <p:cTn id="25" dur="indefinite"/>
                                        <p:tgtEl>
                                          <p:spTgt spid="12">
                                            <p:txEl>
                                              <p:pRg st="1" end="1"/>
                                            </p:txEl>
                                          </p:spTgt>
                                        </p:tgtEl>
                                        <p:attrNameLst>
                                          <p:attrName>style.opacity</p:attrName>
                                        </p:attrNameLst>
                                      </p:cBhvr>
                                      <p:to>
                                        <p:strVal val="0.75"/>
                                      </p:to>
                                    </p:set>
                                    <p:animEffect filter="image" prLst="opacity: 0.75">
                                      <p:cBhvr rctx="IE">
                                        <p:cTn id="26" dur="indefinite"/>
                                        <p:tgtEl>
                                          <p:spTgt spid="12">
                                            <p:txEl>
                                              <p:pRg st="1" end="1"/>
                                            </p:txEl>
                                          </p:spTgt>
                                        </p:tgtEl>
                                      </p:cBhvr>
                                    </p:animEffect>
                                  </p:childTnLst>
                                </p:cTn>
                              </p:par>
                              <p:par>
                                <p:cTn id="27" presetID="10" presetClass="entr" presetSubtype="0" fill="hold" nodeType="withEffect">
                                  <p:stCondLst>
                                    <p:cond delay="50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500"/>
                                        <p:tgtEl>
                                          <p:spTgt spid="6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fade">
                                      <p:cBhvr>
                                        <p:cTn id="34" dur="500"/>
                                        <p:tgtEl>
                                          <p:spTgt spid="77"/>
                                        </p:tgtEl>
                                      </p:cBhvr>
                                    </p:animEffect>
                                  </p:childTnLst>
                                </p:cTn>
                              </p:par>
                              <p:par>
                                <p:cTn id="35" presetID="10" presetClass="entr" presetSubtype="0" fill="hold" nodeType="withEffect">
                                  <p:stCondLst>
                                    <p:cond delay="50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11" grpId="0" animBg="1"/>
    </p:bldLst>
  </p:timing>
  <p:extLst>
    <p:ext uri="{E180D4A7-C9FB-4DFB-919C-405C955672EB}">
      <p14:showEvtLst xmlns:p14="http://schemas.microsoft.com/office/powerpoint/2010/main">
        <p14:playEvt time="24" objId="3"/>
        <p14:stopEvt time="4422" objId="3"/>
        <p14:playEvt time="4790" objId="2"/>
        <p14:stopEvt time="224076" objId="2"/>
      </p14:showEvtLst>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字幕 37">
            <a:extLst>
              <a:ext uri="{FF2B5EF4-FFF2-40B4-BE49-F238E27FC236}">
                <a16:creationId xmlns:a16="http://schemas.microsoft.com/office/drawing/2014/main" id="{D1415761-BFF9-9148-9410-0361FEDA5BA5}"/>
              </a:ext>
            </a:extLst>
          </p:cNvPr>
          <p:cNvSpPr>
            <a:spLocks noGrp="1"/>
          </p:cNvSpPr>
          <p:nvPr>
            <p:ph type="subTitle" idx="1"/>
          </p:nvPr>
        </p:nvSpPr>
        <p:spPr/>
        <p:txBody>
          <a:bodyPr>
            <a:normAutofit/>
          </a:bodyPr>
          <a:lstStyle/>
          <a:p>
            <a:r>
              <a:rPr lang="ja-JP" altLang="en-US" b="1">
                <a:solidFill>
                  <a:srgbClr val="000000"/>
                </a:solidFill>
              </a:rPr>
              <a:t>交通事故</a:t>
            </a:r>
            <a:endParaRPr lang="ja-JP" altLang="en-US" b="1"/>
          </a:p>
        </p:txBody>
      </p:sp>
      <p:sp>
        <p:nvSpPr>
          <p:cNvPr id="23" name="テキスト プレースホルダー 22">
            <a:extLst>
              <a:ext uri="{FF2B5EF4-FFF2-40B4-BE49-F238E27FC236}">
                <a16:creationId xmlns:a16="http://schemas.microsoft.com/office/drawing/2014/main" id="{9D1D58B9-4EFC-AE45-8CD5-BC65756ED7CA}"/>
              </a:ext>
            </a:extLst>
          </p:cNvPr>
          <p:cNvSpPr>
            <a:spLocks noGrp="1"/>
          </p:cNvSpPr>
          <p:nvPr>
            <p:ph type="body" sz="quarter" idx="16"/>
          </p:nvPr>
        </p:nvSpPr>
        <p:spPr/>
        <p:txBody>
          <a:bodyPr/>
          <a:lstStyle/>
          <a:p>
            <a:r>
              <a:rPr kumimoji="1" lang="en-US" altLang="ja-JP" dirty="0"/>
              <a:t>-5</a:t>
            </a:r>
            <a:endParaRPr kumimoji="1" lang="ja-JP" altLang="en-US"/>
          </a:p>
        </p:txBody>
      </p:sp>
      <p:sp>
        <p:nvSpPr>
          <p:cNvPr id="34" name="テキスト プレースホルダー 33">
            <a:extLst>
              <a:ext uri="{FF2B5EF4-FFF2-40B4-BE49-F238E27FC236}">
                <a16:creationId xmlns:a16="http://schemas.microsoft.com/office/drawing/2014/main" id="{314E9E1D-0716-F041-807A-B2EF56A1357B}"/>
              </a:ext>
            </a:extLst>
          </p:cNvPr>
          <p:cNvSpPr>
            <a:spLocks noGrp="1"/>
          </p:cNvSpPr>
          <p:nvPr>
            <p:ph type="body" sz="quarter" idx="18"/>
          </p:nvPr>
        </p:nvSpPr>
        <p:spPr/>
        <p:txBody>
          <a:bodyPr/>
          <a:lstStyle/>
          <a:p>
            <a:r>
              <a:rPr kumimoji="1" lang="en-US" altLang="ja-JP" sz="3200" b="1" dirty="0">
                <a:solidFill>
                  <a:schemeClr val="accent5"/>
                </a:solidFill>
              </a:rPr>
              <a:t>❶</a:t>
            </a:r>
            <a:endParaRPr kumimoji="1" lang="ja-JP" altLang="en-US" sz="3200" b="1">
              <a:solidFill>
                <a:schemeClr val="accent5"/>
              </a:solidFill>
            </a:endParaRPr>
          </a:p>
        </p:txBody>
      </p:sp>
      <p:sp>
        <p:nvSpPr>
          <p:cNvPr id="33" name="テキスト プレースホルダー 32">
            <a:extLst>
              <a:ext uri="{FF2B5EF4-FFF2-40B4-BE49-F238E27FC236}">
                <a16:creationId xmlns:a16="http://schemas.microsoft.com/office/drawing/2014/main" id="{E91F2D39-4095-E349-94BA-567267BE3E88}"/>
              </a:ext>
            </a:extLst>
          </p:cNvPr>
          <p:cNvSpPr>
            <a:spLocks noGrp="1"/>
          </p:cNvSpPr>
          <p:nvPr>
            <p:ph type="body" orient="vert" sz="quarter" idx="10"/>
          </p:nvPr>
        </p:nvSpPr>
        <p:spPr/>
        <p:txBody>
          <a:bodyPr>
            <a:normAutofit/>
          </a:bodyPr>
          <a:lstStyle/>
          <a:p>
            <a:r>
              <a:rPr kumimoji="1" lang="en-US" altLang="ja-JP" sz="4400" b="1" dirty="0">
                <a:solidFill>
                  <a:schemeClr val="accent5"/>
                </a:solidFill>
              </a:rPr>
              <a:t>❶</a:t>
            </a:r>
            <a:endParaRPr kumimoji="1" lang="ja-JP" altLang="en-US" sz="4400" b="1">
              <a:solidFill>
                <a:schemeClr val="accent5"/>
              </a:solidFill>
            </a:endParaRP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rmAutofit/>
          </a:bodyPr>
          <a:lstStyle/>
          <a:p>
            <a:r>
              <a:rPr lang="ja-JP" altLang="en-US">
                <a:solidFill>
                  <a:srgbClr val="000000"/>
                </a:solidFill>
                <a:latin typeface="+mn-ea"/>
              </a:rPr>
              <a:t>屋外におけるリスク</a:t>
            </a:r>
            <a:endParaRPr kumimoji="1" lang="ja-JP" altLang="en-US" dirty="0"/>
          </a:p>
        </p:txBody>
      </p:sp>
      <p:sp>
        <p:nvSpPr>
          <p:cNvPr id="19" name="テキスト プレースホルダー 18">
            <a:extLst>
              <a:ext uri="{FF2B5EF4-FFF2-40B4-BE49-F238E27FC236}">
                <a16:creationId xmlns:a16="http://schemas.microsoft.com/office/drawing/2014/main" id="{E7AB6F62-EC06-7D4C-A176-A9FB4A88659E}"/>
              </a:ext>
            </a:extLst>
          </p:cNvPr>
          <p:cNvSpPr>
            <a:spLocks noGrp="1"/>
          </p:cNvSpPr>
          <p:nvPr>
            <p:ph type="body" sz="quarter" idx="12"/>
          </p:nvPr>
        </p:nvSpPr>
        <p:spPr/>
        <p:txBody>
          <a:bodyPr>
            <a:noAutofit/>
          </a:bodyPr>
          <a:lstStyle/>
          <a:p>
            <a:pPr marL="355600" indent="-347663">
              <a:lnSpc>
                <a:spcPct val="100000"/>
              </a:lnSpc>
              <a:buClr>
                <a:schemeClr val="accent5"/>
              </a:buClr>
            </a:pPr>
            <a:r>
              <a:rPr lang="ja-JP" altLang="en-US">
                <a:solidFill>
                  <a:srgbClr val="000000"/>
                </a:solidFill>
              </a:rPr>
              <a:t>事故防止のため学生の自動車・オートバイ等による通学を禁止している。</a:t>
            </a:r>
          </a:p>
          <a:p>
            <a:pPr marL="355600" indent="-347663">
              <a:lnSpc>
                <a:spcPct val="100000"/>
              </a:lnSpc>
              <a:buClr>
                <a:schemeClr val="accent5"/>
              </a:buClr>
            </a:pPr>
            <a:r>
              <a:rPr lang="ja-JP" altLang="en-US">
                <a:solidFill>
                  <a:srgbClr val="000000"/>
                </a:solidFill>
              </a:rPr>
              <a:t>不注意（油断）や無謀運転が事故を引き起こす。</a:t>
            </a:r>
            <a:endParaRPr lang="ja-JP" altLang="en-US"/>
          </a:p>
        </p:txBody>
      </p:sp>
      <p:sp>
        <p:nvSpPr>
          <p:cNvPr id="18" name="Rectangle 2">
            <a:extLst>
              <a:ext uri="{FF2B5EF4-FFF2-40B4-BE49-F238E27FC236}">
                <a16:creationId xmlns:a16="http://schemas.microsoft.com/office/drawing/2014/main" id="{183761C0-8DD9-2E42-987A-01E2B3A68C23}"/>
              </a:ext>
            </a:extLst>
          </p:cNvPr>
          <p:cNvSpPr txBox="1">
            <a:spLocks noChangeArrowheads="1"/>
          </p:cNvSpPr>
          <p:nvPr/>
        </p:nvSpPr>
        <p:spPr>
          <a:xfrm>
            <a:off x="838424" y="646990"/>
            <a:ext cx="504056" cy="552876"/>
          </a:xfrm>
          <a:prstGeom prst="rect">
            <a:avLst/>
          </a:prstGeom>
        </p:spPr>
        <p:txBody>
          <a:bodyPr vert="horz" lIns="0" tIns="0" rIns="0" bIns="0" rtlCol="0" anchor="t">
            <a:noAutofit/>
          </a:bodyPr>
          <a:lstStyle>
            <a:lvl1pPr algn="l" defTabSz="914354" rtl="0" eaLnBrk="1" latinLnBrk="0" hangingPunct="1">
              <a:lnSpc>
                <a:spcPct val="90000"/>
              </a:lnSpc>
              <a:spcBef>
                <a:spcPct val="0"/>
              </a:spcBef>
              <a:buNone/>
              <a:defRPr kumimoji="1" sz="2800" b="1" i="0" kern="1200">
                <a:solidFill>
                  <a:srgbClr val="1C1C1C"/>
                </a:solidFill>
                <a:latin typeface="+mj-ea"/>
                <a:ea typeface="+mj-ea"/>
                <a:cs typeface="+mj-cs"/>
              </a:defRPr>
            </a:lvl1pPr>
          </a:lstStyle>
          <a:p>
            <a:pPr lvl="0" algn="l"/>
            <a:endParaRPr kumimoji="1" lang="ja-JP" altLang="en-US" sz="4400" b="1">
              <a:solidFill>
                <a:schemeClr val="accent5"/>
              </a:solidFill>
            </a:endParaRPr>
          </a:p>
        </p:txBody>
      </p:sp>
      <p:sp>
        <p:nvSpPr>
          <p:cNvPr id="14" name="縦書きテキスト プレースホルダー 2">
            <a:extLst>
              <a:ext uri="{FF2B5EF4-FFF2-40B4-BE49-F238E27FC236}">
                <a16:creationId xmlns:a16="http://schemas.microsoft.com/office/drawing/2014/main" id="{7C107E47-886A-374A-8550-52086DF1B23C}"/>
              </a:ext>
            </a:extLst>
          </p:cNvPr>
          <p:cNvSpPr txBox="1">
            <a:spLocks/>
          </p:cNvSpPr>
          <p:nvPr/>
        </p:nvSpPr>
        <p:spPr>
          <a:xfrm>
            <a:off x="7956000" y="0"/>
            <a:ext cx="1188000" cy="755759"/>
          </a:xfrm>
          <a:prstGeom prst="rect">
            <a:avLst/>
          </a:prstGeom>
        </p:spPr>
        <p:txBody>
          <a:bodyPr lIns="108000" tIns="288000" rIns="108000" anchor="ctr" anchorCtr="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sz="2400" b="1" dirty="0">
                <a:solidFill>
                  <a:schemeClr val="bg1"/>
                </a:solidFill>
              </a:rPr>
              <a:t>p.</a:t>
            </a:r>
            <a:r>
              <a:rPr lang="en-US" altLang="ja-JP" b="1" dirty="0">
                <a:solidFill>
                  <a:schemeClr val="bg1"/>
                </a:solidFill>
              </a:rPr>
              <a:t>62</a:t>
            </a:r>
            <a:endParaRPr lang="ja-JP" altLang="en-US" b="1">
              <a:solidFill>
                <a:schemeClr val="bg1"/>
              </a:solidFill>
            </a:endParaRPr>
          </a:p>
        </p:txBody>
      </p:sp>
      <p:pic>
        <p:nvPicPr>
          <p:cNvPr id="4" name="図 3" descr="時計, 挿絵 が含まれている画像&#10;&#10;自動的に生成された説明">
            <a:extLst>
              <a:ext uri="{FF2B5EF4-FFF2-40B4-BE49-F238E27FC236}">
                <a16:creationId xmlns:a16="http://schemas.microsoft.com/office/drawing/2014/main" id="{8108DF50-91B3-FB46-9264-69316DBA3D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1746" y="3894669"/>
            <a:ext cx="2628900" cy="1727200"/>
          </a:xfrm>
          <a:prstGeom prst="rect">
            <a:avLst/>
          </a:prstGeom>
        </p:spPr>
      </p:pic>
      <p:pic>
        <p:nvPicPr>
          <p:cNvPr id="9" name="図 8" descr="抽象, 挿絵 が含まれている画像&#10;&#10;自動的に生成された説明">
            <a:extLst>
              <a:ext uri="{FF2B5EF4-FFF2-40B4-BE49-F238E27FC236}">
                <a16:creationId xmlns:a16="http://schemas.microsoft.com/office/drawing/2014/main" id="{3F50BCCB-7563-ED45-BCA8-680AAD1A37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0154" y="4402669"/>
            <a:ext cx="2832100" cy="1219200"/>
          </a:xfrm>
          <a:prstGeom prst="rect">
            <a:avLst/>
          </a:prstGeom>
        </p:spPr>
      </p:pic>
      <p:pic>
        <p:nvPicPr>
          <p:cNvPr id="12" name="図 11" descr="挿絵, 時計 が含まれている画像&#10;&#10;自動的に生成された説明">
            <a:extLst>
              <a:ext uri="{FF2B5EF4-FFF2-40B4-BE49-F238E27FC236}">
                <a16:creationId xmlns:a16="http://schemas.microsoft.com/office/drawing/2014/main" id="{31AC86D9-C5EE-3F4C-A27B-B5E9B49942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0360" y="3416103"/>
            <a:ext cx="2082800" cy="2082800"/>
          </a:xfrm>
          <a:prstGeom prst="rect">
            <a:avLst/>
          </a:prstGeom>
        </p:spPr>
      </p:pic>
      <p:pic>
        <p:nvPicPr>
          <p:cNvPr id="15" name="図 14" descr="挿絵, 時計 が含まれている画像&#10;&#10;自動的に生成された説明">
            <a:extLst>
              <a:ext uri="{FF2B5EF4-FFF2-40B4-BE49-F238E27FC236}">
                <a16:creationId xmlns:a16="http://schemas.microsoft.com/office/drawing/2014/main" id="{DE7130E6-1F37-FF45-BC4D-072484A36C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4837" y="3416103"/>
            <a:ext cx="2082800" cy="2082800"/>
          </a:xfrm>
          <a:prstGeom prst="rect">
            <a:avLst/>
          </a:prstGeom>
        </p:spPr>
      </p:pic>
      <p:sp>
        <p:nvSpPr>
          <p:cNvPr id="21" name="テキスト ボックス 20">
            <a:extLst>
              <a:ext uri="{FF2B5EF4-FFF2-40B4-BE49-F238E27FC236}">
                <a16:creationId xmlns:a16="http://schemas.microsoft.com/office/drawing/2014/main" id="{9177BFCA-5D61-9C47-80FC-3B68BD579A98}"/>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1154842101"/>
      </p:ext>
    </p:extLst>
  </p:cSld>
  <p:clrMapOvr>
    <a:masterClrMapping/>
  </p:clrMapOvr>
  <mc:AlternateContent xmlns:mc="http://schemas.openxmlformats.org/markup-compatibility/2006" xmlns:p14="http://schemas.microsoft.com/office/powerpoint/2010/main">
    <mc:Choice Requires="p14">
      <p:transition spd="slow" p14:dur="2000" advTm="18976"/>
    </mc:Choice>
    <mc:Fallback xmlns="">
      <p:transition spd="slow" advTm="18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19">
                                            <p:txEl>
                                              <p:pRg st="0" end="0"/>
                                            </p:txEl>
                                          </p:spTgt>
                                        </p:tgtEl>
                                        <p:attrNameLst>
                                          <p:attrName>style.opacity</p:attrName>
                                        </p:attrNameLst>
                                      </p:cBhvr>
                                      <p:to>
                                        <p:strVal val="0.25"/>
                                      </p:to>
                                    </p:set>
                                    <p:animEffect filter="image" prLst="opacity: 0.25">
                                      <p:cBhvr rctx="IE">
                                        <p:cTn id="7" dur="indefinite"/>
                                        <p:tgtEl>
                                          <p:spTgt spid="19">
                                            <p:txEl>
                                              <p:pRg st="0" end="0"/>
                                            </p:txEl>
                                          </p:spTgt>
                                        </p:tgtEl>
                                      </p:cBhvr>
                                    </p:animEffect>
                                  </p:childTnLst>
                                </p:cTn>
                              </p:par>
                              <p:par>
                                <p:cTn id="8" presetID="9" presetClass="emph" presetSubtype="0" nodeType="withEffect">
                                  <p:stCondLst>
                                    <p:cond delay="0"/>
                                  </p:stCondLst>
                                  <p:childTnLst>
                                    <p:set>
                                      <p:cBhvr>
                                        <p:cTn id="9" dur="indefinite"/>
                                        <p:tgtEl>
                                          <p:spTgt spid="19">
                                            <p:txEl>
                                              <p:pRg st="1" end="1"/>
                                            </p:txEl>
                                          </p:spTgt>
                                        </p:tgtEl>
                                        <p:attrNameLst>
                                          <p:attrName>style.opacity</p:attrName>
                                        </p:attrNameLst>
                                      </p:cBhvr>
                                      <p:to>
                                        <p:strVal val="0.25"/>
                                      </p:to>
                                    </p:set>
                                    <p:animEffect filter="image" prLst="opacity: 0.25">
                                      <p:cBhvr rctx="IE">
                                        <p:cTn id="10" dur="indefinite"/>
                                        <p:tgtEl>
                                          <p:spTgt spid="1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19">
                                            <p:txEl>
                                              <p:pRg st="0" end="0"/>
                                            </p:txEl>
                                          </p:spTgt>
                                        </p:tgtEl>
                                        <p:attrNameLst>
                                          <p:attrName>style.opacity</p:attrName>
                                        </p:attrNameLst>
                                      </p:cBhvr>
                                      <p:to>
                                        <p:strVal val="0.75"/>
                                      </p:to>
                                    </p:set>
                                    <p:animEffect filter="image" prLst="opacity: 0.75">
                                      <p:cBhvr rctx="IE">
                                        <p:cTn id="15" dur="indefinite"/>
                                        <p:tgtEl>
                                          <p:spTgt spid="19">
                                            <p:txEl>
                                              <p:pRg st="0" end="0"/>
                                            </p:txEl>
                                          </p:spTgt>
                                        </p:tgtEl>
                                      </p:cBhvr>
                                    </p:animEffect>
                                  </p:childTnLst>
                                </p:cTn>
                              </p:par>
                              <p:par>
                                <p:cTn id="16" presetID="10" presetClass="entr" presetSubtype="0"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10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2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25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nodeType="clickEffect">
                                  <p:stCondLst>
                                    <p:cond delay="0"/>
                                  </p:stCondLst>
                                  <p:childTnLst>
                                    <p:set>
                                      <p:cBhvr>
                                        <p:cTn id="31" dur="indefinite"/>
                                        <p:tgtEl>
                                          <p:spTgt spid="19">
                                            <p:txEl>
                                              <p:pRg st="1" end="1"/>
                                            </p:txEl>
                                          </p:spTgt>
                                        </p:tgtEl>
                                        <p:attrNameLst>
                                          <p:attrName>style.opacity</p:attrName>
                                        </p:attrNameLst>
                                      </p:cBhvr>
                                      <p:to>
                                        <p:strVal val="0.75"/>
                                      </p:to>
                                    </p:set>
                                    <p:animEffect filter="image" prLst="opacity: 0.75">
                                      <p:cBhvr rctx="IE">
                                        <p:cTn id="32" dur="indefinite"/>
                                        <p:tgtEl>
                                          <p:spTgt spid="19">
                                            <p:txEl>
                                              <p:pRg st="1" end="1"/>
                                            </p:txEl>
                                          </p:spTgt>
                                        </p:tgtEl>
                                      </p:cBhvr>
                                    </p:animEffect>
                                  </p:childTnLst>
                                </p:cTn>
                              </p:par>
                            </p:childTnLst>
                          </p:cTn>
                        </p:par>
                        <p:par>
                          <p:cTn id="33" fill="hold">
                            <p:stCondLst>
                              <p:cond delay="0"/>
                            </p:stCondLst>
                            <p:childTnLst>
                              <p:par>
                                <p:cTn id="34" presetID="10" presetClass="entr" presetSubtype="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extLst>
    <p:ext uri="{E180D4A7-C9FB-4DFB-919C-405C955672EB}">
      <p14:showEvtLst xmlns:p14="http://schemas.microsoft.com/office/powerpoint/2010/main">
        <p14:playEvt time="26" objId="17"/>
        <p14:playEvt time="2999" objId="20"/>
        <p14:stopEvt time="3165" objId="17"/>
        <p14:playEvt time="10791" objId="22"/>
        <p14:stopEvt time="10959" objId="20"/>
        <p14:stopEvt time="17193" objId="22"/>
      </p14:showEvtLst>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7">
            <a:extLst>
              <a:ext uri="{FF2B5EF4-FFF2-40B4-BE49-F238E27FC236}">
                <a16:creationId xmlns:a16="http://schemas.microsoft.com/office/drawing/2014/main" id="{E0539AC7-4FF6-644D-86FF-468B4ED9C6EB}"/>
              </a:ext>
            </a:extLst>
          </p:cNvPr>
          <p:cNvSpPr>
            <a:spLocks noGrp="1"/>
          </p:cNvSpPr>
          <p:nvPr>
            <p:ph type="subTitle" idx="1"/>
          </p:nvPr>
        </p:nvSpPr>
        <p:spPr/>
        <p:txBody>
          <a:bodyPr>
            <a:normAutofit/>
          </a:bodyPr>
          <a:lstStyle/>
          <a:p>
            <a:pPr fontAlgn="auto">
              <a:spcAft>
                <a:spcPts val="0"/>
              </a:spcAft>
            </a:pPr>
            <a:r>
              <a:rPr lang="ja-JP" altLang="en-US" b="1">
                <a:solidFill>
                  <a:srgbClr val="000000"/>
                </a:solidFill>
                <a:latin typeface="ＭＳ Ｐゴシック" panose="020B0600070205080204" pitchFamily="50" charset="-128"/>
                <a:ea typeface="ＭＳ Ｐゴシック" panose="020B0600070205080204" pitchFamily="50" charset="-128"/>
              </a:rPr>
              <a:t>冬季の通勤・通学・交通</a:t>
            </a:r>
            <a:endParaRPr lang="ja-JP" altLang="en-US" b="1"/>
          </a:p>
        </p:txBody>
      </p:sp>
      <p:sp>
        <p:nvSpPr>
          <p:cNvPr id="23" name="テキスト プレースホルダー 22">
            <a:extLst>
              <a:ext uri="{FF2B5EF4-FFF2-40B4-BE49-F238E27FC236}">
                <a16:creationId xmlns:a16="http://schemas.microsoft.com/office/drawing/2014/main" id="{9D1D58B9-4EFC-AE45-8CD5-BC65756ED7CA}"/>
              </a:ext>
            </a:extLst>
          </p:cNvPr>
          <p:cNvSpPr>
            <a:spLocks noGrp="1"/>
          </p:cNvSpPr>
          <p:nvPr>
            <p:ph type="body" sz="quarter" idx="16"/>
          </p:nvPr>
        </p:nvSpPr>
        <p:spPr/>
        <p:txBody>
          <a:bodyPr/>
          <a:lstStyle/>
          <a:p>
            <a:r>
              <a:rPr kumimoji="1" lang="en-US" altLang="ja-JP" dirty="0"/>
              <a:t>-6</a:t>
            </a:r>
            <a:endParaRPr kumimoji="1" lang="ja-JP" altLang="en-US"/>
          </a:p>
        </p:txBody>
      </p:sp>
      <p:sp>
        <p:nvSpPr>
          <p:cNvPr id="9" name="テキスト プレースホルダー 8">
            <a:extLst>
              <a:ext uri="{FF2B5EF4-FFF2-40B4-BE49-F238E27FC236}">
                <a16:creationId xmlns:a16="http://schemas.microsoft.com/office/drawing/2014/main" id="{E0D98C64-16C1-BF43-BEB3-8104D0ACE751}"/>
              </a:ext>
            </a:extLst>
          </p:cNvPr>
          <p:cNvSpPr>
            <a:spLocks noGrp="1"/>
          </p:cNvSpPr>
          <p:nvPr>
            <p:ph type="body" sz="quarter" idx="18"/>
          </p:nvPr>
        </p:nvSpPr>
        <p:spPr/>
        <p:txBody>
          <a:bodyPr/>
          <a:lstStyle/>
          <a:p>
            <a:r>
              <a:rPr lang="ja-JP" altLang="en-US" sz="3200" b="1">
                <a:solidFill>
                  <a:schemeClr val="accent5"/>
                </a:solidFill>
              </a:rPr>
              <a:t>❶</a:t>
            </a: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rmAutofit/>
          </a:bodyPr>
          <a:lstStyle/>
          <a:p>
            <a:r>
              <a:rPr lang="ja-JP" altLang="en-US">
                <a:solidFill>
                  <a:srgbClr val="000000"/>
                </a:solidFill>
                <a:latin typeface="+mn-ea"/>
              </a:rPr>
              <a:t>屋外におけるリスク</a:t>
            </a:r>
            <a:endParaRPr kumimoji="1" lang="ja-JP" altLang="en-US" dirty="0"/>
          </a:p>
        </p:txBody>
      </p:sp>
      <p:sp>
        <p:nvSpPr>
          <p:cNvPr id="19" name="テキスト プレースホルダー 18">
            <a:extLst>
              <a:ext uri="{FF2B5EF4-FFF2-40B4-BE49-F238E27FC236}">
                <a16:creationId xmlns:a16="http://schemas.microsoft.com/office/drawing/2014/main" id="{E7AB6F62-EC06-7D4C-A176-A9FB4A88659E}"/>
              </a:ext>
            </a:extLst>
          </p:cNvPr>
          <p:cNvSpPr>
            <a:spLocks noGrp="1"/>
          </p:cNvSpPr>
          <p:nvPr>
            <p:ph type="body" sz="quarter" idx="12"/>
          </p:nvPr>
        </p:nvSpPr>
        <p:spPr>
          <a:xfrm>
            <a:off x="468001" y="1691213"/>
            <a:ext cx="4104000" cy="4263188"/>
          </a:xfrm>
        </p:spPr>
        <p:txBody>
          <a:bodyPr/>
          <a:lstStyle/>
          <a:p>
            <a:pPr marL="347663" indent="-339725">
              <a:lnSpc>
                <a:spcPct val="100000"/>
              </a:lnSpc>
              <a:buClr>
                <a:schemeClr val="accent5"/>
              </a:buClr>
            </a:pPr>
            <a:r>
              <a:rPr lang="ja-JP" altLang="en-US">
                <a:solidFill>
                  <a:srgbClr val="000000"/>
                </a:solidFill>
                <a:latin typeface="+mn-ea"/>
                <a:ea typeface="+mn-ea"/>
              </a:rPr>
              <a:t>路面はアイスバーン状態、歩道でも雪が固く締まって滑りやすい状態となる。</a:t>
            </a:r>
          </a:p>
          <a:p>
            <a:pPr marL="347663" indent="-339725">
              <a:lnSpc>
                <a:spcPct val="100000"/>
              </a:lnSpc>
              <a:buClr>
                <a:schemeClr val="accent5"/>
              </a:buClr>
            </a:pPr>
            <a:r>
              <a:rPr lang="ja-JP" altLang="en-US">
                <a:solidFill>
                  <a:srgbClr val="000000"/>
                </a:solidFill>
                <a:latin typeface="+mn-ea"/>
                <a:ea typeface="+mn-ea"/>
              </a:rPr>
              <a:t>歩行の際は路面の状態を確認しながら、急がずに歩く。</a:t>
            </a:r>
          </a:p>
          <a:p>
            <a:pPr marL="347663" indent="-339725">
              <a:lnSpc>
                <a:spcPct val="100000"/>
              </a:lnSpc>
              <a:buClr>
                <a:schemeClr val="accent5"/>
              </a:buClr>
            </a:pPr>
            <a:r>
              <a:rPr lang="ja-JP" altLang="en-US">
                <a:solidFill>
                  <a:srgbClr val="000000"/>
                </a:solidFill>
                <a:latin typeface="+mn-ea"/>
                <a:ea typeface="+mn-ea"/>
              </a:rPr>
              <a:t>雪道等での自転車の運転は禁止である。</a:t>
            </a:r>
          </a:p>
          <a:p>
            <a:pPr marL="347663" indent="-339725">
              <a:lnSpc>
                <a:spcPct val="100000"/>
              </a:lnSpc>
              <a:buClr>
                <a:schemeClr val="accent5"/>
              </a:buClr>
            </a:pPr>
            <a:r>
              <a:rPr lang="ja-JP" altLang="en-US">
                <a:solidFill>
                  <a:srgbClr val="000000"/>
                </a:solidFill>
                <a:latin typeface="+mn-ea"/>
                <a:ea typeface="+mn-ea"/>
              </a:rPr>
              <a:t>歩道脇の雪山で自動車の運転手からは歩行者が見えにくいことに注意する。</a:t>
            </a:r>
            <a:endParaRPr lang="ja-JP" altLang="en-US" kern="0">
              <a:latin typeface="+mn-ea"/>
              <a:ea typeface="+mn-ea"/>
            </a:endParaRPr>
          </a:p>
        </p:txBody>
      </p:sp>
      <p:pic>
        <p:nvPicPr>
          <p:cNvPr id="2" name="図 1">
            <a:extLst>
              <a:ext uri="{FF2B5EF4-FFF2-40B4-BE49-F238E27FC236}">
                <a16:creationId xmlns:a16="http://schemas.microsoft.com/office/drawing/2014/main" id="{19B57B42-D4D1-423C-9130-3E650DF15F40}"/>
              </a:ext>
            </a:extLst>
          </p:cNvPr>
          <p:cNvPicPr>
            <a:picLocks noChangeAspect="1"/>
          </p:cNvPicPr>
          <p:nvPr/>
        </p:nvPicPr>
        <p:blipFill rotWithShape="1">
          <a:blip r:embed="rId3"/>
          <a:srcRect t="8804" b="3106"/>
          <a:stretch/>
        </p:blipFill>
        <p:spPr>
          <a:xfrm>
            <a:off x="4532413" y="2116776"/>
            <a:ext cx="4496461" cy="3620195"/>
          </a:xfrm>
          <a:prstGeom prst="rect">
            <a:avLst/>
          </a:prstGeom>
        </p:spPr>
      </p:pic>
      <p:sp>
        <p:nvSpPr>
          <p:cNvPr id="18" name="Rectangle 2">
            <a:extLst>
              <a:ext uri="{FF2B5EF4-FFF2-40B4-BE49-F238E27FC236}">
                <a16:creationId xmlns:a16="http://schemas.microsoft.com/office/drawing/2014/main" id="{183761C0-8DD9-2E42-987A-01E2B3A68C23}"/>
              </a:ext>
            </a:extLst>
          </p:cNvPr>
          <p:cNvSpPr txBox="1">
            <a:spLocks noChangeArrowheads="1"/>
          </p:cNvSpPr>
          <p:nvPr/>
        </p:nvSpPr>
        <p:spPr>
          <a:xfrm>
            <a:off x="838424" y="646990"/>
            <a:ext cx="504056" cy="552876"/>
          </a:xfrm>
          <a:prstGeom prst="rect">
            <a:avLst/>
          </a:prstGeom>
        </p:spPr>
        <p:txBody>
          <a:bodyPr vert="horz" lIns="0" tIns="0" rIns="0" bIns="0" rtlCol="0" anchor="t">
            <a:noAutofit/>
          </a:bodyPr>
          <a:lstStyle>
            <a:lvl1pPr algn="l" defTabSz="914354" rtl="0" eaLnBrk="1" latinLnBrk="0" hangingPunct="1">
              <a:lnSpc>
                <a:spcPct val="90000"/>
              </a:lnSpc>
              <a:spcBef>
                <a:spcPct val="0"/>
              </a:spcBef>
              <a:buNone/>
              <a:defRPr kumimoji="1" sz="2800" b="1" i="0" kern="1200">
                <a:solidFill>
                  <a:srgbClr val="1C1C1C"/>
                </a:solidFill>
                <a:latin typeface="+mj-ea"/>
                <a:ea typeface="+mj-ea"/>
                <a:cs typeface="+mj-cs"/>
              </a:defRPr>
            </a:lvl1pPr>
          </a:lstStyle>
          <a:p>
            <a:pPr lvl="0" algn="l"/>
            <a:endParaRPr kumimoji="1" lang="ja-JP" altLang="en-US" sz="4400" b="1">
              <a:solidFill>
                <a:schemeClr val="accent5"/>
              </a:solidFill>
            </a:endParaRPr>
          </a:p>
        </p:txBody>
      </p:sp>
      <p:sp>
        <p:nvSpPr>
          <p:cNvPr id="15" name="テキスト プレースホルダー 26">
            <a:extLst>
              <a:ext uri="{FF2B5EF4-FFF2-40B4-BE49-F238E27FC236}">
                <a16:creationId xmlns:a16="http://schemas.microsoft.com/office/drawing/2014/main" id="{B8230CCC-3688-C548-905B-1335D42A9C6A}"/>
              </a:ext>
            </a:extLst>
          </p:cNvPr>
          <p:cNvSpPr txBox="1">
            <a:spLocks/>
          </p:cNvSpPr>
          <p:nvPr/>
        </p:nvSpPr>
        <p:spPr>
          <a:xfrm>
            <a:off x="7956000" y="0"/>
            <a:ext cx="1188000" cy="726976"/>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63-</a:t>
            </a:r>
          </a:p>
          <a:p>
            <a:pPr fontAlgn="auto">
              <a:spcBef>
                <a:spcPts val="0"/>
              </a:spcBef>
              <a:spcAft>
                <a:spcPts val="0"/>
              </a:spcAft>
            </a:pPr>
            <a:r>
              <a:rPr lang="en-US" altLang="ja-JP" dirty="0"/>
              <a:t>   </a:t>
            </a:r>
            <a:r>
              <a:rPr lang="en-US" altLang="ja-JP" sz="2800" dirty="0"/>
              <a:t>64</a:t>
            </a:r>
            <a:endParaRPr lang="ja-JP" altLang="en-US" sz="2800"/>
          </a:p>
        </p:txBody>
      </p:sp>
      <p:sp>
        <p:nvSpPr>
          <p:cNvPr id="17" name="テキスト ボックス 16">
            <a:extLst>
              <a:ext uri="{FF2B5EF4-FFF2-40B4-BE49-F238E27FC236}">
                <a16:creationId xmlns:a16="http://schemas.microsoft.com/office/drawing/2014/main" id="{AAF083EF-0775-FB44-9081-827F6ABECFF0}"/>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
        <p:nvSpPr>
          <p:cNvPr id="12" name="テキスト プレースホルダー 32">
            <a:extLst>
              <a:ext uri="{FF2B5EF4-FFF2-40B4-BE49-F238E27FC236}">
                <a16:creationId xmlns:a16="http://schemas.microsoft.com/office/drawing/2014/main" id="{45B9BE15-18D3-2943-BDC6-C5CDF92C3A86}"/>
              </a:ext>
            </a:extLst>
          </p:cNvPr>
          <p:cNvSpPr>
            <a:spLocks noGrp="1"/>
          </p:cNvSpPr>
          <p:nvPr>
            <p:ph type="body" orient="vert" sz="quarter" idx="10"/>
          </p:nvPr>
        </p:nvSpPr>
        <p:spPr>
          <a:xfrm>
            <a:off x="341982" y="273446"/>
            <a:ext cx="633265" cy="726976"/>
          </a:xfrm>
        </p:spPr>
        <p:txBody>
          <a:bodyPr>
            <a:normAutofit/>
          </a:bodyPr>
          <a:lstStyle/>
          <a:p>
            <a:r>
              <a:rPr kumimoji="1" lang="en-US" altLang="ja-JP" sz="4400" b="1" dirty="0">
                <a:solidFill>
                  <a:schemeClr val="accent5"/>
                </a:solidFill>
              </a:rPr>
              <a:t>❶</a:t>
            </a:r>
            <a:endParaRPr kumimoji="1" lang="ja-JP" altLang="en-US" sz="4400" b="1">
              <a:solidFill>
                <a:schemeClr val="accent5"/>
              </a:solidFill>
            </a:endParaRPr>
          </a:p>
        </p:txBody>
      </p:sp>
    </p:spTree>
    <p:extLst>
      <p:ext uri="{BB962C8B-B14F-4D97-AF65-F5344CB8AC3E}">
        <p14:creationId xmlns:p14="http://schemas.microsoft.com/office/powerpoint/2010/main" val="156981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19">
                                            <p:txEl>
                                              <p:pRg st="0" end="0"/>
                                            </p:txEl>
                                          </p:spTgt>
                                        </p:tgtEl>
                                        <p:attrNameLst>
                                          <p:attrName>style.opacity</p:attrName>
                                        </p:attrNameLst>
                                      </p:cBhvr>
                                      <p:to>
                                        <p:strVal val="0.25"/>
                                      </p:to>
                                    </p:set>
                                    <p:animEffect filter="image" prLst="opacity: 0.25">
                                      <p:cBhvr rctx="IE">
                                        <p:cTn id="7" dur="indefinite"/>
                                        <p:tgtEl>
                                          <p:spTgt spid="19">
                                            <p:txEl>
                                              <p:pRg st="0" end="0"/>
                                            </p:txEl>
                                          </p:spTgt>
                                        </p:tgtEl>
                                      </p:cBhvr>
                                    </p:animEffect>
                                  </p:childTnLst>
                                </p:cTn>
                              </p:par>
                              <p:par>
                                <p:cTn id="8" presetID="9" presetClass="emph" presetSubtype="0" nodeType="withEffect">
                                  <p:stCondLst>
                                    <p:cond delay="0"/>
                                  </p:stCondLst>
                                  <p:childTnLst>
                                    <p:set>
                                      <p:cBhvr>
                                        <p:cTn id="9" dur="indefinite"/>
                                        <p:tgtEl>
                                          <p:spTgt spid="19">
                                            <p:txEl>
                                              <p:pRg st="1" end="1"/>
                                            </p:txEl>
                                          </p:spTgt>
                                        </p:tgtEl>
                                        <p:attrNameLst>
                                          <p:attrName>style.opacity</p:attrName>
                                        </p:attrNameLst>
                                      </p:cBhvr>
                                      <p:to>
                                        <p:strVal val="0.25"/>
                                      </p:to>
                                    </p:set>
                                    <p:animEffect filter="image" prLst="opacity: 0.25">
                                      <p:cBhvr rctx="IE">
                                        <p:cTn id="10" dur="indefinite"/>
                                        <p:tgtEl>
                                          <p:spTgt spid="19">
                                            <p:txEl>
                                              <p:pRg st="1" end="1"/>
                                            </p:txEl>
                                          </p:spTgt>
                                        </p:tgtEl>
                                      </p:cBhvr>
                                    </p:animEffect>
                                  </p:childTnLst>
                                </p:cTn>
                              </p:par>
                              <p:par>
                                <p:cTn id="11" presetID="9" presetClass="emph" presetSubtype="0" nodeType="withEffect">
                                  <p:stCondLst>
                                    <p:cond delay="0"/>
                                  </p:stCondLst>
                                  <p:childTnLst>
                                    <p:set>
                                      <p:cBhvr>
                                        <p:cTn id="12" dur="indefinite"/>
                                        <p:tgtEl>
                                          <p:spTgt spid="19">
                                            <p:txEl>
                                              <p:pRg st="2" end="2"/>
                                            </p:txEl>
                                          </p:spTgt>
                                        </p:tgtEl>
                                        <p:attrNameLst>
                                          <p:attrName>style.opacity</p:attrName>
                                        </p:attrNameLst>
                                      </p:cBhvr>
                                      <p:to>
                                        <p:strVal val="0.25"/>
                                      </p:to>
                                    </p:set>
                                    <p:animEffect filter="image" prLst="opacity: 0.25">
                                      <p:cBhvr rctx="IE">
                                        <p:cTn id="13" dur="indefinite"/>
                                        <p:tgtEl>
                                          <p:spTgt spid="19">
                                            <p:txEl>
                                              <p:pRg st="2" end="2"/>
                                            </p:txEl>
                                          </p:spTgt>
                                        </p:tgtEl>
                                      </p:cBhvr>
                                    </p:animEffect>
                                  </p:childTnLst>
                                </p:cTn>
                              </p:par>
                              <p:par>
                                <p:cTn id="14" presetID="9" presetClass="emph" presetSubtype="0" nodeType="withEffect">
                                  <p:stCondLst>
                                    <p:cond delay="0"/>
                                  </p:stCondLst>
                                  <p:childTnLst>
                                    <p:set>
                                      <p:cBhvr>
                                        <p:cTn id="15" dur="indefinite"/>
                                        <p:tgtEl>
                                          <p:spTgt spid="19">
                                            <p:txEl>
                                              <p:pRg st="3" end="3"/>
                                            </p:txEl>
                                          </p:spTgt>
                                        </p:tgtEl>
                                        <p:attrNameLst>
                                          <p:attrName>style.opacity</p:attrName>
                                        </p:attrNameLst>
                                      </p:cBhvr>
                                      <p:to>
                                        <p:strVal val="0.25"/>
                                      </p:to>
                                    </p:set>
                                    <p:animEffect filter="image" prLst="opacity: 0.25">
                                      <p:cBhvr rctx="IE">
                                        <p:cTn id="16" dur="indefinite"/>
                                        <p:tgtEl>
                                          <p:spTgt spid="1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19">
                                            <p:txEl>
                                              <p:pRg st="0" end="0"/>
                                            </p:txEl>
                                          </p:spTgt>
                                        </p:tgtEl>
                                        <p:attrNameLst>
                                          <p:attrName>style.opacity</p:attrName>
                                        </p:attrNameLst>
                                      </p:cBhvr>
                                      <p:to>
                                        <p:strVal val="0.75"/>
                                      </p:to>
                                    </p:set>
                                    <p:animEffect filter="image" prLst="opacity: 0.75">
                                      <p:cBhvr rctx="IE">
                                        <p:cTn id="21" dur="indefinite"/>
                                        <p:tgtEl>
                                          <p:spTgt spid="1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19">
                                            <p:txEl>
                                              <p:pRg st="1" end="1"/>
                                            </p:txEl>
                                          </p:spTgt>
                                        </p:tgtEl>
                                        <p:attrNameLst>
                                          <p:attrName>style.opacity</p:attrName>
                                        </p:attrNameLst>
                                      </p:cBhvr>
                                      <p:to>
                                        <p:strVal val="0.75"/>
                                      </p:to>
                                    </p:set>
                                    <p:animEffect filter="image" prLst="opacity: 0.75">
                                      <p:cBhvr rctx="IE">
                                        <p:cTn id="26" dur="indefinite"/>
                                        <p:tgtEl>
                                          <p:spTgt spid="19">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mph" presetSubtype="0" nodeType="clickEffect">
                                  <p:stCondLst>
                                    <p:cond delay="0"/>
                                  </p:stCondLst>
                                  <p:childTnLst>
                                    <p:set>
                                      <p:cBhvr>
                                        <p:cTn id="33" dur="indefinite"/>
                                        <p:tgtEl>
                                          <p:spTgt spid="19">
                                            <p:txEl>
                                              <p:pRg st="2" end="2"/>
                                            </p:txEl>
                                          </p:spTgt>
                                        </p:tgtEl>
                                        <p:attrNameLst>
                                          <p:attrName>style.opacity</p:attrName>
                                        </p:attrNameLst>
                                      </p:cBhvr>
                                      <p:to>
                                        <p:strVal val="0.75"/>
                                      </p:to>
                                    </p:set>
                                    <p:animEffect filter="image" prLst="opacity: 0.75">
                                      <p:cBhvr rctx="IE">
                                        <p:cTn id="34" dur="indefinite"/>
                                        <p:tgtEl>
                                          <p:spTgt spid="1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mph" presetSubtype="0" nodeType="clickEffect">
                                  <p:stCondLst>
                                    <p:cond delay="0"/>
                                  </p:stCondLst>
                                  <p:childTnLst>
                                    <p:set>
                                      <p:cBhvr>
                                        <p:cTn id="38" dur="indefinite"/>
                                        <p:tgtEl>
                                          <p:spTgt spid="19">
                                            <p:txEl>
                                              <p:pRg st="3" end="3"/>
                                            </p:txEl>
                                          </p:spTgt>
                                        </p:tgtEl>
                                        <p:attrNameLst>
                                          <p:attrName>style.opacity</p:attrName>
                                        </p:attrNameLst>
                                      </p:cBhvr>
                                      <p:to>
                                        <p:strVal val="0.75"/>
                                      </p:to>
                                    </p:set>
                                    <p:animEffect filter="image" prLst="opacity: 0.75">
                                      <p:cBhvr rctx="IE">
                                        <p:cTn id="39" dur="indefinite"/>
                                        <p:tgtEl>
                                          <p:spTgt spid="19">
                                            <p:txEl>
                                              <p:pRg st="3" end="3"/>
                                            </p:txEl>
                                          </p:spTgt>
                                        </p:tgtEl>
                                      </p:cBhvr>
                                    </p:animEffect>
                                  </p:childTnLst>
                                </p:cTn>
                              </p:par>
                            </p:childTnLst>
                          </p:cTn>
                        </p:par>
                        <p:par>
                          <p:cTn id="40" fill="hold">
                            <p:stCondLst>
                              <p:cond delay="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extLst>
    <p:ext uri="{E180D4A7-C9FB-4DFB-919C-405C955672EB}">
      <p14:showEvtLst xmlns:p14="http://schemas.microsoft.com/office/powerpoint/2010/main">
        <p14:playEvt time="27" objId="3"/>
        <p14:playEvt time="6163" objId="7"/>
        <p14:stopEvt time="6308" objId="3"/>
        <p14:playEvt time="14362" objId="10"/>
        <p14:stopEvt time="14505" objId="7"/>
        <p14:playEvt time="30893" objId="11"/>
        <p14:stopEvt time="31037" objId="10"/>
        <p14:playEvt time="2147483647" objId="12"/>
        <p14:stopEvt time="2147483647" objId="11"/>
        <p14:stopEvt time="2147483647" objId="12"/>
      </p14:showEvtLst>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字幕 16">
            <a:extLst>
              <a:ext uri="{FF2B5EF4-FFF2-40B4-BE49-F238E27FC236}">
                <a16:creationId xmlns:a16="http://schemas.microsoft.com/office/drawing/2014/main" id="{93218B1D-A7B8-2945-8BEB-E709FD9D63A3}"/>
              </a:ext>
            </a:extLst>
          </p:cNvPr>
          <p:cNvSpPr>
            <a:spLocks noGrp="1"/>
          </p:cNvSpPr>
          <p:nvPr>
            <p:ph type="subTitle" idx="1"/>
          </p:nvPr>
        </p:nvSpPr>
        <p:spPr/>
        <p:txBody>
          <a:bodyPr>
            <a:normAutofit/>
          </a:bodyPr>
          <a:lstStyle/>
          <a:p>
            <a:r>
              <a:rPr lang="ja-JP" altLang="en-US" b="1">
                <a:solidFill>
                  <a:srgbClr val="000000"/>
                </a:solidFill>
              </a:rPr>
              <a:t>野外における教育研究活動の一般的注意事項</a:t>
            </a:r>
            <a:endParaRPr lang="ja-JP" altLang="en-US"/>
          </a:p>
        </p:txBody>
      </p:sp>
      <p:sp>
        <p:nvSpPr>
          <p:cNvPr id="15" name="テキスト プレースホルダー 14">
            <a:extLst>
              <a:ext uri="{FF2B5EF4-FFF2-40B4-BE49-F238E27FC236}">
                <a16:creationId xmlns:a16="http://schemas.microsoft.com/office/drawing/2014/main" id="{2A2B17BA-D07B-8449-8999-1E41ED65A80C}"/>
              </a:ext>
            </a:extLst>
          </p:cNvPr>
          <p:cNvSpPr>
            <a:spLocks noGrp="1"/>
          </p:cNvSpPr>
          <p:nvPr>
            <p:ph type="body" sz="quarter" idx="16"/>
          </p:nvPr>
        </p:nvSpPr>
        <p:spPr/>
        <p:txBody>
          <a:bodyPr/>
          <a:lstStyle/>
          <a:p>
            <a:r>
              <a:rPr kumimoji="1" lang="en-US" altLang="ja-JP" dirty="0"/>
              <a:t>-7</a:t>
            </a:r>
            <a:endParaRPr kumimoji="1" lang="ja-JP" altLang="en-US"/>
          </a:p>
        </p:txBody>
      </p:sp>
      <p:sp>
        <p:nvSpPr>
          <p:cNvPr id="21" name="テキスト プレースホルダー 20">
            <a:extLst>
              <a:ext uri="{FF2B5EF4-FFF2-40B4-BE49-F238E27FC236}">
                <a16:creationId xmlns:a16="http://schemas.microsoft.com/office/drawing/2014/main" id="{23318A36-DD7B-F047-B3D4-BEC712508600}"/>
              </a:ext>
            </a:extLst>
          </p:cNvPr>
          <p:cNvSpPr>
            <a:spLocks noGrp="1"/>
          </p:cNvSpPr>
          <p:nvPr>
            <p:ph type="body" sz="quarter" idx="18"/>
          </p:nvPr>
        </p:nvSpPr>
        <p:spPr/>
        <p:txBody>
          <a:bodyPr/>
          <a:lstStyle/>
          <a:p>
            <a:r>
              <a:rPr kumimoji="1" lang="en-US" altLang="ja-JP" sz="3200" b="1" dirty="0">
                <a:solidFill>
                  <a:schemeClr val="accent5"/>
                </a:solidFill>
              </a:rPr>
              <a:t>❶</a:t>
            </a:r>
            <a:endParaRPr kumimoji="1" lang="ja-JP" altLang="en-US" sz="3200" b="1">
              <a:solidFill>
                <a:schemeClr val="accent5"/>
              </a:solidFill>
            </a:endParaRPr>
          </a:p>
        </p:txBody>
      </p:sp>
      <p:sp>
        <p:nvSpPr>
          <p:cNvPr id="20" name="テキスト プレースホルダー 19">
            <a:extLst>
              <a:ext uri="{FF2B5EF4-FFF2-40B4-BE49-F238E27FC236}">
                <a16:creationId xmlns:a16="http://schemas.microsoft.com/office/drawing/2014/main" id="{88DE357C-4702-1B4C-AC40-D773E26206BA}"/>
              </a:ext>
            </a:extLst>
          </p:cNvPr>
          <p:cNvSpPr>
            <a:spLocks noGrp="1"/>
          </p:cNvSpPr>
          <p:nvPr>
            <p:ph type="body" orient="vert" sz="quarter" idx="10"/>
          </p:nvPr>
        </p:nvSpPr>
        <p:spPr/>
        <p:txBody>
          <a:bodyPr>
            <a:normAutofit/>
          </a:bodyPr>
          <a:lstStyle/>
          <a:p>
            <a:r>
              <a:rPr kumimoji="1" lang="en-US" altLang="ja-JP" sz="4400" b="1" dirty="0">
                <a:solidFill>
                  <a:schemeClr val="accent5"/>
                </a:solidFill>
              </a:rPr>
              <a:t>❶</a:t>
            </a:r>
            <a:endParaRPr kumimoji="1" lang="ja-JP" altLang="en-US" sz="4400" b="1">
              <a:solidFill>
                <a:schemeClr val="accent5"/>
              </a:solidFill>
            </a:endParaRP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rmAutofit/>
          </a:bodyPr>
          <a:lstStyle/>
          <a:p>
            <a:r>
              <a:rPr lang="ja-JP" altLang="en-US">
                <a:solidFill>
                  <a:srgbClr val="000000"/>
                </a:solidFill>
              </a:rPr>
              <a:t>屋外</a:t>
            </a:r>
            <a:r>
              <a:rPr lang="ja-JP" altLang="en-US" b="1">
                <a:solidFill>
                  <a:srgbClr val="000000"/>
                </a:solidFill>
              </a:rPr>
              <a:t>におけるリスク</a:t>
            </a:r>
            <a:endParaRPr kumimoji="1" lang="ja-JP" altLang="en-US" dirty="0"/>
          </a:p>
        </p:txBody>
      </p:sp>
      <p:sp>
        <p:nvSpPr>
          <p:cNvPr id="3" name="テキスト プレースホルダー 2">
            <a:extLst>
              <a:ext uri="{FF2B5EF4-FFF2-40B4-BE49-F238E27FC236}">
                <a16:creationId xmlns:a16="http://schemas.microsoft.com/office/drawing/2014/main" id="{5724F778-8F7D-134A-B91D-BE6729542AB5}"/>
              </a:ext>
            </a:extLst>
          </p:cNvPr>
          <p:cNvSpPr>
            <a:spLocks noGrp="1"/>
          </p:cNvSpPr>
          <p:nvPr>
            <p:ph type="body" sz="quarter" idx="12"/>
          </p:nvPr>
        </p:nvSpPr>
        <p:spPr/>
        <p:txBody>
          <a:bodyPr/>
          <a:lstStyle/>
          <a:p>
            <a:pPr marL="355600" indent="-347663">
              <a:lnSpc>
                <a:spcPct val="100000"/>
              </a:lnSpc>
              <a:buClr>
                <a:schemeClr val="accent5"/>
              </a:buClr>
            </a:pPr>
            <a:r>
              <a:rPr lang="ja-JP" altLang="en-US">
                <a:solidFill>
                  <a:srgbClr val="000000"/>
                </a:solidFill>
                <a:latin typeface="+mn-ea"/>
                <a:ea typeface="+mn-ea"/>
              </a:rPr>
              <a:t>構内の活動でも動植物などに起因するリスクがある。</a:t>
            </a:r>
          </a:p>
          <a:p>
            <a:pPr marL="355600" indent="-347663">
              <a:lnSpc>
                <a:spcPct val="100000"/>
              </a:lnSpc>
              <a:buClr>
                <a:schemeClr val="accent5"/>
              </a:buClr>
            </a:pPr>
            <a:r>
              <a:rPr lang="ja-JP" altLang="en-US">
                <a:solidFill>
                  <a:srgbClr val="000000"/>
                </a:solidFill>
                <a:latin typeface="+mn-ea"/>
                <a:ea typeface="+mn-ea"/>
              </a:rPr>
              <a:t>学内での野外調査や観測に先立ち、届け出や申請をする。</a:t>
            </a:r>
          </a:p>
          <a:p>
            <a:pPr marL="355600" indent="-347663">
              <a:lnSpc>
                <a:spcPct val="100000"/>
              </a:lnSpc>
              <a:buClr>
                <a:schemeClr val="accent5"/>
              </a:buClr>
            </a:pPr>
            <a:r>
              <a:rPr lang="ja-JP" altLang="en-US">
                <a:solidFill>
                  <a:srgbClr val="000000"/>
                </a:solidFill>
                <a:latin typeface="+mn-ea"/>
                <a:ea typeface="+mn-ea"/>
              </a:rPr>
              <a:t>学外での野外活動は事前の十分な準備と慎重な計画立案が必要である。</a:t>
            </a:r>
            <a:endParaRPr lang="ja-JP" altLang="en-US">
              <a:latin typeface="+mn-ea"/>
              <a:ea typeface="+mn-ea"/>
            </a:endParaRPr>
          </a:p>
          <a:p>
            <a:endParaRPr kumimoji="1" lang="ja-JP" altLang="en-US"/>
          </a:p>
        </p:txBody>
      </p:sp>
      <p:sp>
        <p:nvSpPr>
          <p:cNvPr id="12" name="縦書きテキスト プレースホルダー 2">
            <a:extLst>
              <a:ext uri="{FF2B5EF4-FFF2-40B4-BE49-F238E27FC236}">
                <a16:creationId xmlns:a16="http://schemas.microsoft.com/office/drawing/2014/main" id="{28BBAAB3-63AC-D343-BFEB-E86724C76285}"/>
              </a:ext>
            </a:extLst>
          </p:cNvPr>
          <p:cNvSpPr txBox="1">
            <a:spLocks/>
          </p:cNvSpPr>
          <p:nvPr/>
        </p:nvSpPr>
        <p:spPr>
          <a:xfrm>
            <a:off x="7956000" y="0"/>
            <a:ext cx="1188000" cy="755759"/>
          </a:xfrm>
          <a:prstGeom prst="rect">
            <a:avLst/>
          </a:prstGeom>
        </p:spPr>
        <p:txBody>
          <a:bodyPr lIns="108000" tIns="288000" rIns="108000" anchor="ctr" anchorCtr="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sz="2400" b="1" dirty="0">
                <a:solidFill>
                  <a:schemeClr val="bg1"/>
                </a:solidFill>
              </a:rPr>
              <a:t>p.</a:t>
            </a:r>
            <a:r>
              <a:rPr lang="en-US" altLang="ja-JP" b="1" dirty="0">
                <a:solidFill>
                  <a:schemeClr val="bg1"/>
                </a:solidFill>
              </a:rPr>
              <a:t>65</a:t>
            </a:r>
            <a:endParaRPr lang="ja-JP" altLang="en-US" b="1">
              <a:solidFill>
                <a:schemeClr val="bg1"/>
              </a:solidFill>
            </a:endParaRPr>
          </a:p>
        </p:txBody>
      </p:sp>
      <p:grpSp>
        <p:nvGrpSpPr>
          <p:cNvPr id="10" name="グループ化 9">
            <a:extLst>
              <a:ext uri="{FF2B5EF4-FFF2-40B4-BE49-F238E27FC236}">
                <a16:creationId xmlns:a16="http://schemas.microsoft.com/office/drawing/2014/main" id="{6EA07CE3-01DE-824A-BBE0-80C89561D521}"/>
              </a:ext>
            </a:extLst>
          </p:cNvPr>
          <p:cNvGrpSpPr/>
          <p:nvPr/>
        </p:nvGrpSpPr>
        <p:grpSpPr>
          <a:xfrm>
            <a:off x="198748" y="3237941"/>
            <a:ext cx="8620939" cy="3652831"/>
            <a:chOff x="198748" y="3237941"/>
            <a:chExt cx="8620939" cy="3652831"/>
          </a:xfrm>
        </p:grpSpPr>
        <p:pic>
          <p:nvPicPr>
            <p:cNvPr id="11" name="図 10">
              <a:extLst>
                <a:ext uri="{FF2B5EF4-FFF2-40B4-BE49-F238E27FC236}">
                  <a16:creationId xmlns:a16="http://schemas.microsoft.com/office/drawing/2014/main" id="{359A5521-3A4F-E147-8713-5E9C239F16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8748" y="3507489"/>
              <a:ext cx="2328003" cy="2273153"/>
            </a:xfrm>
            <a:prstGeom prst="ellipse">
              <a:avLst/>
            </a:prstGeom>
            <a:ln>
              <a:noFill/>
            </a:ln>
            <a:effectLst>
              <a:softEdge rad="112500"/>
            </a:effectLst>
          </p:spPr>
        </p:pic>
        <p:pic>
          <p:nvPicPr>
            <p:cNvPr id="14" name="図 13">
              <a:extLst>
                <a:ext uri="{FF2B5EF4-FFF2-40B4-BE49-F238E27FC236}">
                  <a16:creationId xmlns:a16="http://schemas.microsoft.com/office/drawing/2014/main" id="{8C448D71-1FBC-7347-B5D4-AD6320E912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83383" y="3237941"/>
              <a:ext cx="2096883" cy="2096883"/>
            </a:xfrm>
            <a:prstGeom prst="ellipse">
              <a:avLst/>
            </a:prstGeom>
            <a:ln>
              <a:noFill/>
            </a:ln>
            <a:effectLst>
              <a:softEdge rad="112500"/>
            </a:effectLst>
          </p:spPr>
        </p:pic>
        <p:pic>
          <p:nvPicPr>
            <p:cNvPr id="16" name="図 15">
              <a:extLst>
                <a:ext uri="{FF2B5EF4-FFF2-40B4-BE49-F238E27FC236}">
                  <a16:creationId xmlns:a16="http://schemas.microsoft.com/office/drawing/2014/main" id="{184DCC47-FB44-3141-AED3-5B9FAFE898A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84738" y="4627246"/>
              <a:ext cx="2263526" cy="2263526"/>
            </a:xfrm>
            <a:prstGeom prst="ellipse">
              <a:avLst/>
            </a:prstGeom>
            <a:ln>
              <a:noFill/>
            </a:ln>
            <a:effectLst>
              <a:softEdge rad="112500"/>
            </a:effectLst>
          </p:spPr>
        </p:pic>
        <p:pic>
          <p:nvPicPr>
            <p:cNvPr id="18" name="図 17">
              <a:extLst>
                <a:ext uri="{FF2B5EF4-FFF2-40B4-BE49-F238E27FC236}">
                  <a16:creationId xmlns:a16="http://schemas.microsoft.com/office/drawing/2014/main" id="{B786F39F-8B96-5243-9BD9-0BFF7FE52CE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56161" y="3495483"/>
              <a:ext cx="2263526" cy="2263526"/>
            </a:xfrm>
            <a:prstGeom prst="ellipse">
              <a:avLst/>
            </a:prstGeom>
            <a:ln>
              <a:noFill/>
            </a:ln>
            <a:effectLst>
              <a:softEdge rad="112500"/>
            </a:effectLst>
          </p:spPr>
        </p:pic>
        <p:pic>
          <p:nvPicPr>
            <p:cNvPr id="19" name="図 18">
              <a:extLst>
                <a:ext uri="{FF2B5EF4-FFF2-40B4-BE49-F238E27FC236}">
                  <a16:creationId xmlns:a16="http://schemas.microsoft.com/office/drawing/2014/main" id="{35288FE5-9789-E44D-B3A4-75D8097B3AE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003822" y="4790003"/>
              <a:ext cx="2096883" cy="2096883"/>
            </a:xfrm>
            <a:prstGeom prst="ellipse">
              <a:avLst/>
            </a:prstGeom>
            <a:ln>
              <a:noFill/>
            </a:ln>
            <a:effectLst>
              <a:softEdge rad="112500"/>
            </a:effectLst>
          </p:spPr>
        </p:pic>
      </p:grpSp>
      <p:sp>
        <p:nvSpPr>
          <p:cNvPr id="22" name="テキスト ボックス 21">
            <a:extLst>
              <a:ext uri="{FF2B5EF4-FFF2-40B4-BE49-F238E27FC236}">
                <a16:creationId xmlns:a16="http://schemas.microsoft.com/office/drawing/2014/main" id="{3FF504EE-8971-E844-B752-EB6976AD6C4C}"/>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2804786748"/>
      </p:ext>
    </p:extLst>
  </p:cSld>
  <p:clrMapOvr>
    <a:masterClrMapping/>
  </p:clrMapOvr>
  <mc:AlternateContent xmlns:mc="http://schemas.openxmlformats.org/markup-compatibility/2006" xmlns:p14="http://schemas.microsoft.com/office/powerpoint/2010/main">
    <mc:Choice Requires="p14">
      <p:transition spd="slow" p14:dur="2000" advTm="30672"/>
    </mc:Choice>
    <mc:Fallback xmlns="">
      <p:transition spd="slow" advTm="30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par>
                                <p:cTn id="11" presetID="9" presetClass="emph" presetSubtype="0" nodeType="withEffect">
                                  <p:stCondLst>
                                    <p:cond delay="0"/>
                                  </p:stCondLst>
                                  <p:childTnLst>
                                    <p:set>
                                      <p:cBhvr>
                                        <p:cTn id="12" dur="indefinite"/>
                                        <p:tgtEl>
                                          <p:spTgt spid="3">
                                            <p:txEl>
                                              <p:pRg st="2" end="2"/>
                                            </p:txEl>
                                          </p:spTgt>
                                        </p:tgtEl>
                                        <p:attrNameLst>
                                          <p:attrName>style.opacity</p:attrName>
                                        </p:attrNameLst>
                                      </p:cBhvr>
                                      <p:to>
                                        <p:strVal val="0.25"/>
                                      </p:to>
                                    </p:set>
                                    <p:animEffect filter="image" prLst="opacity: 0.25">
                                      <p:cBhvr rctx="IE">
                                        <p:cTn id="13" dur="indefinite"/>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3">
                                            <p:txEl>
                                              <p:pRg st="0" end="0"/>
                                            </p:txEl>
                                          </p:spTgt>
                                        </p:tgtEl>
                                        <p:attrNameLst>
                                          <p:attrName>style.opacity</p:attrName>
                                        </p:attrNameLst>
                                      </p:cBhvr>
                                      <p:to>
                                        <p:strVal val="0.75"/>
                                      </p:to>
                                    </p:set>
                                    <p:animEffect filter="image" prLst="opacity: 0.75">
                                      <p:cBhvr rctx="IE">
                                        <p:cTn id="18" dur="indefinite"/>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3">
                                            <p:txEl>
                                              <p:pRg st="1" end="1"/>
                                            </p:txEl>
                                          </p:spTgt>
                                        </p:tgtEl>
                                        <p:attrNameLst>
                                          <p:attrName>style.opacity</p:attrName>
                                        </p:attrNameLst>
                                      </p:cBhvr>
                                      <p:to>
                                        <p:strVal val="0.75"/>
                                      </p:to>
                                    </p:set>
                                    <p:animEffect filter="image" prLst="opacity: 0.75">
                                      <p:cBhvr rctx="IE">
                                        <p:cTn id="23" dur="indefinite"/>
                                        <p:tgtEl>
                                          <p:spTgt spid="3">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
                                            <p:txEl>
                                              <p:pRg st="2" end="2"/>
                                            </p:txEl>
                                          </p:spTgt>
                                        </p:tgtEl>
                                        <p:attrNameLst>
                                          <p:attrName>style.opacity</p:attrName>
                                        </p:attrNameLst>
                                      </p:cBhvr>
                                      <p:to>
                                        <p:strVal val="0.75"/>
                                      </p:to>
                                    </p:set>
                                    <p:animEffect filter="image" prLst="opacity: 0.75">
                                      <p:cBhvr rctx="IE">
                                        <p:cTn id="31" dur="indefinite"/>
                                        <p:tgtEl>
                                          <p:spTgt spid="3">
                                            <p:txEl>
                                              <p:pRg st="2" end="2"/>
                                            </p:txEl>
                                          </p:spTgt>
                                        </p:tgtEl>
                                      </p:cBhvr>
                                    </p:animEffect>
                                  </p:childTnLst>
                                </p:cTn>
                              </p:par>
                            </p:childTnLst>
                          </p:cTn>
                        </p:par>
                        <p:par>
                          <p:cTn id="32" fill="hold">
                            <p:stCondLst>
                              <p:cond delay="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extLst>
    <p:ext uri="{E180D4A7-C9FB-4DFB-919C-405C955672EB}">
      <p14:showEvtLst xmlns:p14="http://schemas.microsoft.com/office/powerpoint/2010/main">
        <p14:playEvt time="33" objId="4"/>
        <p14:playEvt time="7352" objId="5"/>
        <p14:stopEvt time="7556" objId="4"/>
        <p14:playEvt time="13182" objId="7"/>
        <p14:stopEvt time="13324" objId="5"/>
        <p14:playEvt time="20646" objId="8"/>
        <p14:stopEvt time="20766" objId="7"/>
        <p14:stopEvt time="29279" objId="8"/>
      </p14:showEvtLst>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字幕 16">
            <a:extLst>
              <a:ext uri="{FF2B5EF4-FFF2-40B4-BE49-F238E27FC236}">
                <a16:creationId xmlns:a16="http://schemas.microsoft.com/office/drawing/2014/main" id="{93218B1D-A7B8-2945-8BEB-E709FD9D63A3}"/>
              </a:ext>
            </a:extLst>
          </p:cNvPr>
          <p:cNvSpPr>
            <a:spLocks noGrp="1"/>
          </p:cNvSpPr>
          <p:nvPr>
            <p:ph type="subTitle" idx="1"/>
          </p:nvPr>
        </p:nvSpPr>
        <p:spPr/>
        <p:txBody>
          <a:bodyPr>
            <a:normAutofit/>
          </a:bodyPr>
          <a:lstStyle/>
          <a:p>
            <a:r>
              <a:rPr lang="ja-JP" altLang="en-US" b="1">
                <a:solidFill>
                  <a:srgbClr val="000000"/>
                </a:solidFill>
                <a:latin typeface="+mn-ea"/>
              </a:rPr>
              <a:t>課外活動における事故防止対策</a:t>
            </a:r>
            <a:endParaRPr lang="ja-JP" altLang="en-US"/>
          </a:p>
        </p:txBody>
      </p:sp>
      <p:sp>
        <p:nvSpPr>
          <p:cNvPr id="15" name="テキスト プレースホルダー 14">
            <a:extLst>
              <a:ext uri="{FF2B5EF4-FFF2-40B4-BE49-F238E27FC236}">
                <a16:creationId xmlns:a16="http://schemas.microsoft.com/office/drawing/2014/main" id="{2A2B17BA-D07B-8449-8999-1E41ED65A80C}"/>
              </a:ext>
            </a:extLst>
          </p:cNvPr>
          <p:cNvSpPr>
            <a:spLocks noGrp="1"/>
          </p:cNvSpPr>
          <p:nvPr>
            <p:ph type="body" sz="quarter" idx="16"/>
          </p:nvPr>
        </p:nvSpPr>
        <p:spPr/>
        <p:txBody>
          <a:bodyPr/>
          <a:lstStyle/>
          <a:p>
            <a:r>
              <a:rPr kumimoji="1" lang="en-US" altLang="ja-JP" dirty="0"/>
              <a:t>-8</a:t>
            </a:r>
            <a:endParaRPr kumimoji="1" lang="ja-JP" altLang="en-US"/>
          </a:p>
        </p:txBody>
      </p:sp>
      <p:sp>
        <p:nvSpPr>
          <p:cNvPr id="9" name="テキスト プレースホルダー 8">
            <a:extLst>
              <a:ext uri="{FF2B5EF4-FFF2-40B4-BE49-F238E27FC236}">
                <a16:creationId xmlns:a16="http://schemas.microsoft.com/office/drawing/2014/main" id="{0F2382A2-A8D1-CD4D-AEA2-6DC0F85543E9}"/>
              </a:ext>
            </a:extLst>
          </p:cNvPr>
          <p:cNvSpPr>
            <a:spLocks noGrp="1"/>
          </p:cNvSpPr>
          <p:nvPr>
            <p:ph type="body" sz="quarter" idx="18"/>
          </p:nvPr>
        </p:nvSpPr>
        <p:spPr/>
        <p:txBody>
          <a:bodyPr/>
          <a:lstStyle/>
          <a:p>
            <a:r>
              <a:rPr kumimoji="1" lang="en-US" altLang="ja-JP" sz="3200" b="1" dirty="0">
                <a:solidFill>
                  <a:schemeClr val="accent5"/>
                </a:solidFill>
              </a:rPr>
              <a:t>❶</a:t>
            </a:r>
            <a:endParaRPr kumimoji="1" lang="ja-JP" altLang="en-US" sz="3200" b="1">
              <a:solidFill>
                <a:schemeClr val="accent5"/>
              </a:solidFill>
            </a:endParaRPr>
          </a:p>
        </p:txBody>
      </p:sp>
      <p:sp>
        <p:nvSpPr>
          <p:cNvPr id="5" name="テキスト プレースホルダー 4">
            <a:extLst>
              <a:ext uri="{FF2B5EF4-FFF2-40B4-BE49-F238E27FC236}">
                <a16:creationId xmlns:a16="http://schemas.microsoft.com/office/drawing/2014/main" id="{B6895887-1969-DB4B-B81B-DF5021459C3B}"/>
              </a:ext>
            </a:extLst>
          </p:cNvPr>
          <p:cNvSpPr>
            <a:spLocks noGrp="1"/>
          </p:cNvSpPr>
          <p:nvPr>
            <p:ph type="body" orient="vert" sz="quarter" idx="10"/>
          </p:nvPr>
        </p:nvSpPr>
        <p:spPr/>
        <p:txBody>
          <a:bodyPr>
            <a:normAutofit/>
          </a:bodyPr>
          <a:lstStyle/>
          <a:p>
            <a:r>
              <a:rPr kumimoji="1" lang="en-US" altLang="ja-JP" sz="4400" b="1" dirty="0">
                <a:solidFill>
                  <a:schemeClr val="accent5"/>
                </a:solidFill>
              </a:rPr>
              <a:t>❶</a:t>
            </a:r>
            <a:endParaRPr kumimoji="1" lang="ja-JP" altLang="en-US" sz="4400" b="1">
              <a:solidFill>
                <a:schemeClr val="accent5"/>
              </a:solidFill>
            </a:endParaRP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rmAutofit/>
          </a:bodyPr>
          <a:lstStyle/>
          <a:p>
            <a:r>
              <a:rPr lang="ja-JP" altLang="en-US">
                <a:solidFill>
                  <a:srgbClr val="000000"/>
                </a:solidFill>
              </a:rPr>
              <a:t>屋外</a:t>
            </a:r>
            <a:r>
              <a:rPr lang="ja-JP" altLang="en-US" b="1">
                <a:solidFill>
                  <a:srgbClr val="000000"/>
                </a:solidFill>
              </a:rPr>
              <a:t>におけるリスク</a:t>
            </a:r>
            <a:endParaRPr kumimoji="1" lang="ja-JP" altLang="en-US" dirty="0"/>
          </a:p>
        </p:txBody>
      </p:sp>
      <p:sp>
        <p:nvSpPr>
          <p:cNvPr id="3" name="テキスト プレースホルダー 2">
            <a:extLst>
              <a:ext uri="{FF2B5EF4-FFF2-40B4-BE49-F238E27FC236}">
                <a16:creationId xmlns:a16="http://schemas.microsoft.com/office/drawing/2014/main" id="{5724F778-8F7D-134A-B91D-BE6729542AB5}"/>
              </a:ext>
            </a:extLst>
          </p:cNvPr>
          <p:cNvSpPr>
            <a:spLocks noGrp="1"/>
          </p:cNvSpPr>
          <p:nvPr>
            <p:ph type="body" sz="quarter" idx="12"/>
          </p:nvPr>
        </p:nvSpPr>
        <p:spPr/>
        <p:txBody>
          <a:bodyPr>
            <a:noAutofit/>
          </a:bodyPr>
          <a:lstStyle/>
          <a:p>
            <a:pPr marL="355600" indent="-347663">
              <a:lnSpc>
                <a:spcPct val="100000"/>
              </a:lnSpc>
              <a:buClr>
                <a:schemeClr val="accent5"/>
              </a:buClr>
            </a:pPr>
            <a:r>
              <a:rPr lang="ja-JP" altLang="en-US">
                <a:solidFill>
                  <a:srgbClr val="000000"/>
                </a:solidFill>
                <a:latin typeface="+mn-ea"/>
                <a:ea typeface="+mn-ea"/>
              </a:rPr>
              <a:t>サークルが行事を企画する場合には事故防止について検討をする。</a:t>
            </a:r>
          </a:p>
          <a:p>
            <a:pPr marL="355600" indent="-347663">
              <a:lnSpc>
                <a:spcPct val="100000"/>
              </a:lnSpc>
              <a:buClr>
                <a:schemeClr val="accent5"/>
              </a:buClr>
            </a:pPr>
            <a:r>
              <a:rPr lang="ja-JP" altLang="en-US">
                <a:solidFill>
                  <a:srgbClr val="000000"/>
                </a:solidFill>
                <a:latin typeface="+mn-ea"/>
                <a:ea typeface="+mn-ea"/>
              </a:rPr>
              <a:t>傷害保険等へ加入する。</a:t>
            </a:r>
            <a:endParaRPr lang="ja-JP" altLang="en-US" kern="0">
              <a:latin typeface="+mn-ea"/>
              <a:ea typeface="+mn-ea"/>
            </a:endParaRPr>
          </a:p>
        </p:txBody>
      </p:sp>
      <p:sp>
        <p:nvSpPr>
          <p:cNvPr id="13" name="縦書きテキスト プレースホルダー 2">
            <a:extLst>
              <a:ext uri="{FF2B5EF4-FFF2-40B4-BE49-F238E27FC236}">
                <a16:creationId xmlns:a16="http://schemas.microsoft.com/office/drawing/2014/main" id="{63163BD0-E366-9D4E-A53A-6EFA864F0DE9}"/>
              </a:ext>
            </a:extLst>
          </p:cNvPr>
          <p:cNvSpPr txBox="1">
            <a:spLocks/>
          </p:cNvSpPr>
          <p:nvPr/>
        </p:nvSpPr>
        <p:spPr>
          <a:xfrm>
            <a:off x="7956000" y="0"/>
            <a:ext cx="1224000" cy="755759"/>
          </a:xfrm>
          <a:prstGeom prst="rect">
            <a:avLst/>
          </a:prstGeom>
        </p:spPr>
        <p:txBody>
          <a:bodyPr lIns="108000" tIns="288000" rIns="108000" anchor="ctr" anchorCtr="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sz="2400" b="1" dirty="0">
                <a:solidFill>
                  <a:schemeClr val="bg1"/>
                </a:solidFill>
              </a:rPr>
              <a:t>p.</a:t>
            </a:r>
            <a:r>
              <a:rPr lang="en-US" altLang="ja-JP" b="1" dirty="0">
                <a:solidFill>
                  <a:schemeClr val="bg1"/>
                </a:solidFill>
              </a:rPr>
              <a:t>66</a:t>
            </a:r>
            <a:endParaRPr lang="ja-JP" altLang="en-US" b="1">
              <a:solidFill>
                <a:schemeClr val="bg1"/>
              </a:solidFill>
            </a:endParaRPr>
          </a:p>
        </p:txBody>
      </p:sp>
      <p:pic>
        <p:nvPicPr>
          <p:cNvPr id="4" name="図 3" descr="おもちゃ, 人形, マグカップ, 部屋 が含まれている画像&#10;&#10;自動的に生成された説明">
            <a:extLst>
              <a:ext uri="{FF2B5EF4-FFF2-40B4-BE49-F238E27FC236}">
                <a16:creationId xmlns:a16="http://schemas.microsoft.com/office/drawing/2014/main" id="{6035809E-CE45-F944-AE29-F44A58C6F6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2256967"/>
            <a:ext cx="3419606" cy="4257875"/>
          </a:xfrm>
          <a:prstGeom prst="rect">
            <a:avLst/>
          </a:prstGeom>
        </p:spPr>
      </p:pic>
      <p:sp>
        <p:nvSpPr>
          <p:cNvPr id="16" name="テキスト ボックス 15">
            <a:extLst>
              <a:ext uri="{FF2B5EF4-FFF2-40B4-BE49-F238E27FC236}">
                <a16:creationId xmlns:a16="http://schemas.microsoft.com/office/drawing/2014/main" id="{22C0469D-BD3A-3B43-8A6F-AA3B4D54871F}"/>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625435786"/>
      </p:ext>
    </p:extLst>
  </p:cSld>
  <p:clrMapOvr>
    <a:masterClrMapping/>
  </p:clrMapOvr>
  <mc:AlternateContent xmlns:mc="http://schemas.openxmlformats.org/markup-compatibility/2006" xmlns:p14="http://schemas.microsoft.com/office/powerpoint/2010/main">
    <mc:Choice Requires="p14">
      <p:transition spd="slow" p14:dur="2000" advTm="17296"/>
    </mc:Choice>
    <mc:Fallback xmlns="">
      <p:transition spd="slow" advTm="17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3">
                                            <p:txEl>
                                              <p:pRg st="0" end="0"/>
                                            </p:txEl>
                                          </p:spTgt>
                                        </p:tgtEl>
                                        <p:attrNameLst>
                                          <p:attrName>style.opacity</p:attrName>
                                        </p:attrNameLst>
                                      </p:cBhvr>
                                      <p:to>
                                        <p:strVal val="0.75"/>
                                      </p:to>
                                    </p:set>
                                    <p:animEffect filter="image" prLst="opacity: 0.75">
                                      <p:cBhvr rctx="IE">
                                        <p:cTn id="15" dur="indefinite"/>
                                        <p:tgtEl>
                                          <p:spTgt spid="3">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3">
                                            <p:txEl>
                                              <p:pRg st="1" end="1"/>
                                            </p:txEl>
                                          </p:spTgt>
                                        </p:tgtEl>
                                        <p:attrNameLst>
                                          <p:attrName>style.opacity</p:attrName>
                                        </p:attrNameLst>
                                      </p:cBhvr>
                                      <p:to>
                                        <p:strVal val="0.75"/>
                                      </p:to>
                                    </p:set>
                                    <p:animEffect filter="image" prLst="opacity: 0.75">
                                      <p:cBhvr rctx="IE">
                                        <p:cTn id="23" dur="indefinite"/>
                                        <p:tgtEl>
                                          <p:spTgt spid="3">
                                            <p:txEl>
                                              <p:pRg st="1" end="1"/>
                                            </p:txEl>
                                          </p:spTgt>
                                        </p:tgtEl>
                                      </p:cBhvr>
                                    </p:animEffect>
                                  </p:childTnLst>
                                </p:cTn>
                              </p:par>
                            </p:childTnLst>
                          </p:cTn>
                        </p:par>
                        <p:par>
                          <p:cTn id="24" fill="hold">
                            <p:stCondLst>
                              <p:cond delay="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extLst>
    <p:ext uri="{E180D4A7-C9FB-4DFB-919C-405C955672EB}">
      <p14:showEvtLst xmlns:p14="http://schemas.microsoft.com/office/powerpoint/2010/main">
        <p14:playEvt time="26" objId="8"/>
        <p14:playEvt time="5824" objId="10"/>
        <p14:stopEvt time="5992" objId="8"/>
        <p14:playEvt time="12458" objId="14"/>
        <p14:stopEvt time="12600" objId="10"/>
        <p14:stopEvt time="16347" objId="1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プレースホルダー 25">
            <a:extLst>
              <a:ext uri="{FF2B5EF4-FFF2-40B4-BE49-F238E27FC236}">
                <a16:creationId xmlns:a16="http://schemas.microsoft.com/office/drawing/2014/main" id="{126D8BD4-E861-BE4D-B4F4-5556F92CFD41}"/>
              </a:ext>
            </a:extLst>
          </p:cNvPr>
          <p:cNvSpPr txBox="1">
            <a:spLocks/>
          </p:cNvSpPr>
          <p:nvPr/>
        </p:nvSpPr>
        <p:spPr>
          <a:xfrm>
            <a:off x="468000" y="1080000"/>
            <a:ext cx="8208057" cy="341632"/>
          </a:xfrm>
          <a:prstGeom prst="rect">
            <a:avLst/>
          </a:prstGeom>
        </p:spPr>
        <p:txBody>
          <a:bodyPr vert="horz" wrap="square" lIns="36000" tIns="0" rIns="144000" bIns="0" rtlCol="0">
            <a:noAutofit/>
          </a:bodyPr>
          <a:lstStyle>
            <a:lvl1pPr marL="349191" indent="-457189" algn="l" defTabSz="914354" rtl="0" eaLnBrk="1" latinLnBrk="0" hangingPunct="1">
              <a:lnSpc>
                <a:spcPct val="90000"/>
              </a:lnSpc>
              <a:spcBef>
                <a:spcPts val="1200"/>
              </a:spcBef>
              <a:buClr>
                <a:srgbClr val="EE8322"/>
              </a:buClr>
              <a:buFont typeface="Wingdings" pitchFamily="2" charset="2"/>
              <a:buChar char="n"/>
              <a:defRPr kumimoji="1" sz="2400" b="0" i="0" kern="1200">
                <a:solidFill>
                  <a:schemeClr val="tx1"/>
                </a:solidFill>
                <a:latin typeface="+mj-ea"/>
                <a:ea typeface="+mj-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447675" indent="-442913" algn="l" defTabSz="914354" rtl="0" eaLnBrk="1" latinLnBrk="0" hangingPunct="1">
              <a:lnSpc>
                <a:spcPct val="90000"/>
              </a:lnSpc>
              <a:spcBef>
                <a:spcPts val="500"/>
              </a:spcBef>
              <a:buClr>
                <a:schemeClr val="accent1"/>
              </a:buClr>
              <a:buFont typeface="Wingdings" pitchFamily="2" charset="2"/>
              <a:buChar char="n"/>
              <a:tabLst>
                <a:tab pos="2620963" algn="l"/>
              </a:tabLst>
              <a:defRPr kumimoji="1" sz="24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Aft>
                <a:spcPts val="0"/>
              </a:spcAft>
              <a:buNone/>
              <a:tabLst>
                <a:tab pos="347663" algn="l"/>
              </a:tabLst>
            </a:pPr>
            <a:endParaRPr lang="ja-JP" altLang="en-US" kern="0">
              <a:solidFill>
                <a:srgbClr val="000000">
                  <a:alpha val="40000"/>
                </a:srgbClr>
              </a:solidFill>
              <a:latin typeface="+mn-ea"/>
            </a:endParaRPr>
          </a:p>
        </p:txBody>
      </p:sp>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orient="vert" sz="quarter" idx="10"/>
          </p:nvPr>
        </p:nvSpPr>
        <p:spPr/>
        <p:txBody>
          <a:bodyPr/>
          <a:lstStyle/>
          <a:p>
            <a:r>
              <a:rPr lang="ja-JP" altLang="en-US">
                <a:solidFill>
                  <a:srgbClr val="F18300"/>
                </a:solidFill>
              </a:rPr>
              <a:t>❷</a:t>
            </a:r>
            <a:endParaRPr lang="ja-JP" altLang="en-US" dirty="0"/>
          </a:p>
        </p:txBody>
      </p:sp>
      <p:sp>
        <p:nvSpPr>
          <p:cNvPr id="2" name="タイトル 1">
            <a:extLst>
              <a:ext uri="{FF2B5EF4-FFF2-40B4-BE49-F238E27FC236}">
                <a16:creationId xmlns:a16="http://schemas.microsoft.com/office/drawing/2014/main" id="{7BD60A25-C99D-4F8E-975B-CAFBD88EA209}"/>
              </a:ext>
            </a:extLst>
          </p:cNvPr>
          <p:cNvSpPr>
            <a:spLocks noGrp="1"/>
          </p:cNvSpPr>
          <p:nvPr>
            <p:ph type="ctrTitle"/>
          </p:nvPr>
        </p:nvSpPr>
        <p:spPr/>
        <p:txBody>
          <a:bodyPr lIns="468000" tIns="36000"/>
          <a:lstStyle/>
          <a:p>
            <a:r>
              <a:rPr lang="ja-JP" altLang="en-US">
                <a:solidFill>
                  <a:srgbClr val="000000"/>
                </a:solidFill>
              </a:rPr>
              <a:t>ハザードとリスク</a:t>
            </a:r>
            <a:endParaRPr lang="ja-JP" altLang="en-US" dirty="0"/>
          </a:p>
        </p:txBody>
      </p:sp>
      <p:sp>
        <p:nvSpPr>
          <p:cNvPr id="26" name="テキスト プレースホルダー 25">
            <a:extLst>
              <a:ext uri="{FF2B5EF4-FFF2-40B4-BE49-F238E27FC236}">
                <a16:creationId xmlns:a16="http://schemas.microsoft.com/office/drawing/2014/main" id="{54C288D2-F93C-8844-818E-B740B1A7A45A}"/>
              </a:ext>
            </a:extLst>
          </p:cNvPr>
          <p:cNvSpPr>
            <a:spLocks noGrp="1"/>
          </p:cNvSpPr>
          <p:nvPr>
            <p:ph type="body" sz="quarter" idx="12"/>
          </p:nvPr>
        </p:nvSpPr>
        <p:spPr/>
        <p:txBody>
          <a:bodyPr lIns="36000" rIns="144000"/>
          <a:lstStyle/>
          <a:p>
            <a:pPr marL="406400" indent="-406400">
              <a:lnSpc>
                <a:spcPct val="100000"/>
              </a:lnSpc>
              <a:tabLst>
                <a:tab pos="347663" algn="l"/>
              </a:tabLst>
            </a:pPr>
            <a:r>
              <a:rPr lang="ja-JP" altLang="en-US">
                <a:solidFill>
                  <a:srgbClr val="000000"/>
                </a:solidFill>
                <a:latin typeface="+mn-ea"/>
                <a:ea typeface="+mn-ea"/>
              </a:rPr>
              <a:t>ハザードとは潜在的な危険性をいう。</a:t>
            </a:r>
          </a:p>
          <a:p>
            <a:pPr marL="406400" indent="-406400">
              <a:lnSpc>
                <a:spcPct val="100000"/>
              </a:lnSpc>
              <a:tabLst>
                <a:tab pos="347663" algn="l"/>
              </a:tabLst>
            </a:pPr>
            <a:r>
              <a:rPr lang="ja-JP" altLang="en-US">
                <a:solidFill>
                  <a:srgbClr val="000000"/>
                </a:solidFill>
                <a:latin typeface="+mn-ea"/>
                <a:ea typeface="+mn-ea"/>
              </a:rPr>
              <a:t>リスクとは被害の発生確率および被害のひどさの組み合わせをいう。</a:t>
            </a:r>
          </a:p>
          <a:p>
            <a:pPr marL="406400" indent="-406400">
              <a:lnSpc>
                <a:spcPct val="100000"/>
              </a:lnSpc>
              <a:tabLst>
                <a:tab pos="347663" algn="l"/>
              </a:tabLst>
            </a:pPr>
            <a:r>
              <a:rPr lang="ja-JP" altLang="en-US">
                <a:solidFill>
                  <a:srgbClr val="000000"/>
                </a:solidFill>
                <a:latin typeface="+mn-ea"/>
                <a:ea typeface="+mn-ea"/>
              </a:rPr>
              <a:t>ハザード自体を小さくするか、発生確率を小さくするかによって「安全」が確保できる。</a:t>
            </a:r>
            <a:endParaRPr lang="en-US" altLang="ja-JP" dirty="0">
              <a:solidFill>
                <a:srgbClr val="000000"/>
              </a:solidFill>
              <a:latin typeface="+mn-ea"/>
              <a:ea typeface="+mn-ea"/>
            </a:endParaRPr>
          </a:p>
          <a:p>
            <a:pPr marL="406400" indent="-406400">
              <a:tabLst>
                <a:tab pos="347663" algn="l"/>
              </a:tabLst>
            </a:pPr>
            <a:endParaRPr lang="ja-JP" altLang="en-US" kern="0">
              <a:solidFill>
                <a:srgbClr val="000000"/>
              </a:solidFill>
              <a:latin typeface="+mn-ea"/>
            </a:endParaRPr>
          </a:p>
        </p:txBody>
      </p:sp>
      <p:sp>
        <p:nvSpPr>
          <p:cNvPr id="6" name="テキスト ボックス 5">
            <a:extLst>
              <a:ext uri="{FF2B5EF4-FFF2-40B4-BE49-F238E27FC236}">
                <a16:creationId xmlns:a16="http://schemas.microsoft.com/office/drawing/2014/main" id="{A55F651B-5EEE-274E-AB4E-E3A4F59073C3}"/>
              </a:ext>
            </a:extLst>
          </p:cNvPr>
          <p:cNvSpPr txBox="1"/>
          <p:nvPr/>
        </p:nvSpPr>
        <p:spPr>
          <a:xfrm>
            <a:off x="1269807" y="3649531"/>
            <a:ext cx="1141953" cy="400110"/>
          </a:xfrm>
          <a:prstGeom prst="rect">
            <a:avLst/>
          </a:prstGeom>
          <a:noFill/>
        </p:spPr>
        <p:txBody>
          <a:bodyPr wrap="square" rtlCol="0">
            <a:spAutoFit/>
          </a:bodyPr>
          <a:lstStyle/>
          <a:p>
            <a:pPr algn="l" rtl="0" fontAlgn="base">
              <a:spcBef>
                <a:spcPct val="0"/>
              </a:spcBef>
              <a:spcAft>
                <a:spcPct val="0"/>
              </a:spcAft>
            </a:pPr>
            <a:r>
              <a:rPr lang="ja-JP" altLang="en-US" sz="2000">
                <a:latin typeface="+mn-ea"/>
                <a:ea typeface="+mn-ea"/>
              </a:rPr>
              <a:t>例</a:t>
            </a:r>
            <a:r>
              <a:rPr lang="en-US" altLang="ja-JP" sz="2000" dirty="0">
                <a:latin typeface="+mn-ea"/>
                <a:ea typeface="+mn-ea"/>
              </a:rPr>
              <a:t>: </a:t>
            </a:r>
            <a:r>
              <a:rPr lang="ja-JP" altLang="en-US" sz="2000">
                <a:latin typeface="+mn-ea"/>
                <a:ea typeface="+mn-ea"/>
              </a:rPr>
              <a:t>猛獣</a:t>
            </a:r>
            <a:endParaRPr lang="en-US" altLang="ja-JP" sz="2000" dirty="0">
              <a:latin typeface="+mn-ea"/>
              <a:ea typeface="+mn-ea"/>
            </a:endParaRPr>
          </a:p>
        </p:txBody>
      </p:sp>
      <p:sp>
        <p:nvSpPr>
          <p:cNvPr id="17" name="テキスト プレースホルダー 23">
            <a:extLst>
              <a:ext uri="{FF2B5EF4-FFF2-40B4-BE49-F238E27FC236}">
                <a16:creationId xmlns:a16="http://schemas.microsoft.com/office/drawing/2014/main" id="{B5BAA3A3-435E-C549-89BA-1063359878C0}"/>
              </a:ext>
            </a:extLst>
          </p:cNvPr>
          <p:cNvSpPr txBox="1">
            <a:spLocks/>
          </p:cNvSpPr>
          <p:nvPr/>
        </p:nvSpPr>
        <p:spPr>
          <a:xfrm>
            <a:off x="7956375" y="0"/>
            <a:ext cx="1188000" cy="871141"/>
          </a:xfrm>
          <a:prstGeom prst="rect">
            <a:avLst/>
          </a:prstGeom>
        </p:spPr>
        <p:txBody>
          <a:bodyPr vert="horz" wrap="square" lIns="108000" tIns="288000" rIns="108000" bIns="180000" rtlCol="0">
            <a:sp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dirty="0"/>
              <a:t>p.</a:t>
            </a:r>
            <a:r>
              <a:rPr lang="en-US" altLang="ja-JP" sz="2800" dirty="0"/>
              <a:t>2</a:t>
            </a:r>
            <a:endParaRPr lang="ja-JP" altLang="en-US" sz="2800"/>
          </a:p>
        </p:txBody>
      </p:sp>
      <p:pic>
        <p:nvPicPr>
          <p:cNvPr id="11" name="図 10" descr="鳥, フロント, 探す, 暗い が含まれている画像&#10;&#10;自動的に生成された説明">
            <a:extLst>
              <a:ext uri="{FF2B5EF4-FFF2-40B4-BE49-F238E27FC236}">
                <a16:creationId xmlns:a16="http://schemas.microsoft.com/office/drawing/2014/main" id="{6431A052-716F-6D4E-9C25-048BC7F0472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3220" y="4164238"/>
            <a:ext cx="2197226" cy="1584047"/>
          </a:xfrm>
          <a:prstGeom prst="rect">
            <a:avLst/>
          </a:prstGeom>
        </p:spPr>
      </p:pic>
      <p:pic>
        <p:nvPicPr>
          <p:cNvPr id="23" name="図 22" descr="スクリーンショット, 抽象 が含まれている画像&#10;&#10;自動的に生成された説明">
            <a:extLst>
              <a:ext uri="{FF2B5EF4-FFF2-40B4-BE49-F238E27FC236}">
                <a16:creationId xmlns:a16="http://schemas.microsoft.com/office/drawing/2014/main" id="{9A4BC410-6EFA-7842-9CFD-5652EFA141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4162" y="3876537"/>
            <a:ext cx="1874110" cy="2518645"/>
          </a:xfrm>
          <a:prstGeom prst="rect">
            <a:avLst/>
          </a:prstGeom>
        </p:spPr>
      </p:pic>
      <p:pic>
        <p:nvPicPr>
          <p:cNvPr id="28" name="図 27" descr="抽象, スクリーンショット が含まれている画像&#10;&#10;自動的に生成された説明">
            <a:extLst>
              <a:ext uri="{FF2B5EF4-FFF2-40B4-BE49-F238E27FC236}">
                <a16:creationId xmlns:a16="http://schemas.microsoft.com/office/drawing/2014/main" id="{A87BE8E5-A66A-0A44-9871-4C66BB28C7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7904" y="3398231"/>
            <a:ext cx="2129413" cy="2996951"/>
          </a:xfrm>
          <a:prstGeom prst="rect">
            <a:avLst/>
          </a:prstGeom>
        </p:spPr>
      </p:pic>
      <p:sp>
        <p:nvSpPr>
          <p:cNvPr id="13" name="テキスト ボックス 12">
            <a:extLst>
              <a:ext uri="{FF2B5EF4-FFF2-40B4-BE49-F238E27FC236}">
                <a16:creationId xmlns:a16="http://schemas.microsoft.com/office/drawing/2014/main" id="{9261FE9A-3B6D-3349-80C9-7ABED6310DC8}"/>
              </a:ext>
            </a:extLst>
          </p:cNvPr>
          <p:cNvSpPr txBox="1"/>
          <p:nvPr/>
        </p:nvSpPr>
        <p:spPr>
          <a:xfrm>
            <a:off x="5191028" y="4991464"/>
            <a:ext cx="3725700" cy="707886"/>
          </a:xfrm>
          <a:prstGeom prst="rect">
            <a:avLst/>
          </a:prstGeom>
          <a:solidFill>
            <a:schemeClr val="bg1"/>
          </a:solidFill>
        </p:spPr>
        <p:txBody>
          <a:bodyPr wrap="none" rtlCol="0">
            <a:spAutoFit/>
          </a:bodyPr>
          <a:lstStyle/>
          <a:p>
            <a:pPr algn="l" rtl="0" fontAlgn="base">
              <a:spcBef>
                <a:spcPct val="0"/>
              </a:spcBef>
              <a:spcAft>
                <a:spcPct val="0"/>
              </a:spcAft>
            </a:pPr>
            <a:r>
              <a:rPr kumimoji="1" lang="ja-JP" altLang="en-US" sz="2000">
                <a:latin typeface="+mn-ea"/>
                <a:ea typeface="+mn-ea"/>
              </a:rPr>
              <a:t>リスク</a:t>
            </a:r>
            <a:endParaRPr kumimoji="1" lang="en-US" altLang="ja-JP" sz="2000" dirty="0">
              <a:latin typeface="+mn-ea"/>
              <a:ea typeface="+mn-ea"/>
            </a:endParaRPr>
          </a:p>
          <a:p>
            <a:pPr algn="l" rtl="0" fontAlgn="base">
              <a:spcBef>
                <a:spcPct val="0"/>
              </a:spcBef>
              <a:spcAft>
                <a:spcPct val="0"/>
              </a:spcAft>
            </a:pPr>
            <a:r>
              <a:rPr kumimoji="1" lang="ja-JP" altLang="en-US" sz="2000">
                <a:latin typeface="+mn-ea"/>
                <a:ea typeface="+mn-ea"/>
              </a:rPr>
              <a:t>＝ハザードの大きさ</a:t>
            </a:r>
            <a:r>
              <a:rPr kumimoji="1" lang="en-US" altLang="ja-JP" sz="2000" dirty="0">
                <a:latin typeface="+mn-ea"/>
                <a:ea typeface="+mn-ea"/>
              </a:rPr>
              <a:t>×</a:t>
            </a:r>
            <a:r>
              <a:rPr kumimoji="1" lang="ja-JP" altLang="en-US" sz="2000">
                <a:latin typeface="+mn-ea"/>
                <a:ea typeface="+mn-ea"/>
              </a:rPr>
              <a:t>発生確率</a:t>
            </a:r>
            <a:endParaRPr kumimoji="1" lang="en-US" altLang="ja-JP" sz="2000" dirty="0">
              <a:latin typeface="+mn-ea"/>
              <a:ea typeface="+mn-ea"/>
            </a:endParaRPr>
          </a:p>
        </p:txBody>
      </p:sp>
      <p:sp>
        <p:nvSpPr>
          <p:cNvPr id="5" name="テキスト ボックス 4">
            <a:extLst>
              <a:ext uri="{FF2B5EF4-FFF2-40B4-BE49-F238E27FC236}">
                <a16:creationId xmlns:a16="http://schemas.microsoft.com/office/drawing/2014/main" id="{27132CC4-3FA7-FF42-B4BC-72101BE30018}"/>
              </a:ext>
            </a:extLst>
          </p:cNvPr>
          <p:cNvSpPr txBox="1"/>
          <p:nvPr/>
        </p:nvSpPr>
        <p:spPr>
          <a:xfrm>
            <a:off x="5191028" y="4188820"/>
            <a:ext cx="2236510" cy="707886"/>
          </a:xfrm>
          <a:prstGeom prst="rect">
            <a:avLst/>
          </a:prstGeom>
          <a:solidFill>
            <a:schemeClr val="bg1"/>
          </a:solidFill>
        </p:spPr>
        <p:txBody>
          <a:bodyPr wrap="none" rtlCol="0">
            <a:spAutoFit/>
          </a:bodyPr>
          <a:lstStyle/>
          <a:p>
            <a:pPr algn="l" rtl="0" fontAlgn="base">
              <a:spcBef>
                <a:spcPct val="0"/>
              </a:spcBef>
              <a:spcAft>
                <a:spcPct val="0"/>
              </a:spcAft>
            </a:pPr>
            <a:r>
              <a:rPr kumimoji="1" lang="ja-JP" altLang="en-US" sz="2000">
                <a:latin typeface="+mn-ea"/>
                <a:ea typeface="+mn-ea"/>
              </a:rPr>
              <a:t>ハザード</a:t>
            </a:r>
            <a:endParaRPr lang="en-US" altLang="ja-JP" sz="2000" dirty="0">
              <a:latin typeface="+mn-ea"/>
              <a:ea typeface="+mn-ea"/>
            </a:endParaRPr>
          </a:p>
          <a:p>
            <a:pPr algn="l" rtl="0" fontAlgn="base">
              <a:spcBef>
                <a:spcPct val="0"/>
              </a:spcBef>
              <a:spcAft>
                <a:spcPct val="0"/>
              </a:spcAft>
            </a:pPr>
            <a:r>
              <a:rPr kumimoji="1" lang="ja-JP" altLang="en-US" sz="2000">
                <a:latin typeface="+mn-ea"/>
                <a:ea typeface="+mn-ea"/>
              </a:rPr>
              <a:t>＝潜在的な危険性</a:t>
            </a:r>
            <a:endParaRPr kumimoji="1" lang="en-US" altLang="ja-JP" sz="2000" dirty="0">
              <a:latin typeface="+mn-ea"/>
              <a:ea typeface="+mn-ea"/>
            </a:endParaRPr>
          </a:p>
        </p:txBody>
      </p:sp>
      <p:sp>
        <p:nvSpPr>
          <p:cNvPr id="29" name="テキスト ボックス 28">
            <a:extLst>
              <a:ext uri="{FF2B5EF4-FFF2-40B4-BE49-F238E27FC236}">
                <a16:creationId xmlns:a16="http://schemas.microsoft.com/office/drawing/2014/main" id="{45169C47-18C8-C444-B67A-67660DBDD1BA}"/>
              </a:ext>
            </a:extLst>
          </p:cNvPr>
          <p:cNvSpPr txBox="1"/>
          <p:nvPr/>
        </p:nvSpPr>
        <p:spPr>
          <a:xfrm>
            <a:off x="5914835" y="3381456"/>
            <a:ext cx="2211751" cy="707886"/>
          </a:xfrm>
          <a:prstGeom prst="rect">
            <a:avLst/>
          </a:prstGeom>
          <a:noFill/>
        </p:spPr>
        <p:txBody>
          <a:bodyPr wrap="square" rtlCol="0">
            <a:spAutoFit/>
          </a:bodyPr>
          <a:lstStyle/>
          <a:p>
            <a:pPr algn="l" rtl="0" fontAlgn="base">
              <a:spcBef>
                <a:spcPct val="0"/>
              </a:spcBef>
              <a:spcAft>
                <a:spcPct val="0"/>
              </a:spcAft>
            </a:pPr>
            <a:r>
              <a:rPr lang="ja-JP" altLang="en-US" sz="2000">
                <a:latin typeface="+mn-ea"/>
                <a:ea typeface="+mn-ea"/>
              </a:rPr>
              <a:t>落下や転倒する恐れのあるもの</a:t>
            </a:r>
            <a:endParaRPr kumimoji="1" lang="ja-JP" altLang="en-US" sz="2000">
              <a:latin typeface="+mn-ea"/>
              <a:ea typeface="+mn-ea"/>
            </a:endParaRPr>
          </a:p>
        </p:txBody>
      </p:sp>
      <p:pic>
        <p:nvPicPr>
          <p:cNvPr id="10" name="図 9">
            <a:extLst>
              <a:ext uri="{FF2B5EF4-FFF2-40B4-BE49-F238E27FC236}">
                <a16:creationId xmlns:a16="http://schemas.microsoft.com/office/drawing/2014/main" id="{AF8001E6-142E-8745-A84F-EA976C9E6A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8272" y="5843102"/>
            <a:ext cx="2129413" cy="532353"/>
          </a:xfrm>
          <a:prstGeom prst="rect">
            <a:avLst/>
          </a:prstGeom>
        </p:spPr>
      </p:pic>
      <p:sp>
        <p:nvSpPr>
          <p:cNvPr id="30" name="テキスト ボックス 29">
            <a:extLst>
              <a:ext uri="{FF2B5EF4-FFF2-40B4-BE49-F238E27FC236}">
                <a16:creationId xmlns:a16="http://schemas.microsoft.com/office/drawing/2014/main" id="{2DE5F735-20DE-0D4F-BBDD-D20DE528A4F4}"/>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pic>
        <p:nvPicPr>
          <p:cNvPr id="12" name="図 11" descr="建物, ドア が含まれている画像&#10;&#10;自動的に生成された説明">
            <a:extLst>
              <a:ext uri="{FF2B5EF4-FFF2-40B4-BE49-F238E27FC236}">
                <a16:creationId xmlns:a16="http://schemas.microsoft.com/office/drawing/2014/main" id="{3720728F-0045-8C44-9278-0A132FF4C98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9850" y="3440878"/>
            <a:ext cx="3035300" cy="3143676"/>
          </a:xfrm>
          <a:prstGeom prst="rect">
            <a:avLst/>
          </a:prstGeom>
        </p:spPr>
      </p:pic>
    </p:spTree>
    <p:extLst>
      <p:ext uri="{BB962C8B-B14F-4D97-AF65-F5344CB8AC3E}">
        <p14:creationId xmlns:p14="http://schemas.microsoft.com/office/powerpoint/2010/main" val="1563902408"/>
      </p:ext>
    </p:extLst>
  </p:cSld>
  <p:clrMapOvr>
    <a:masterClrMapping/>
  </p:clrMapOvr>
  <mc:AlternateContent xmlns:mc="http://schemas.openxmlformats.org/markup-compatibility/2006" xmlns:p14="http://schemas.microsoft.com/office/powerpoint/2010/main">
    <mc:Choice Requires="p14">
      <p:transition spd="slow" p14:dur="2000" advTm="48761"/>
    </mc:Choice>
    <mc:Fallback xmlns="">
      <p:transition spd="slow" advTm="48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6">
                                            <p:txEl>
                                              <p:pRg st="0" end="0"/>
                                            </p:txEl>
                                          </p:spTgt>
                                        </p:tgtEl>
                                        <p:attrNameLst>
                                          <p:attrName>style.opacity</p:attrName>
                                        </p:attrNameLst>
                                      </p:cBhvr>
                                      <p:to>
                                        <p:strVal val="0.25"/>
                                      </p:to>
                                    </p:set>
                                    <p:animEffect filter="image" prLst="opacity: 0.25">
                                      <p:cBhvr rctx="IE">
                                        <p:cTn id="7" dur="indefinite"/>
                                        <p:tgtEl>
                                          <p:spTgt spid="26">
                                            <p:txEl>
                                              <p:pRg st="0" end="0"/>
                                            </p:txEl>
                                          </p:spTgt>
                                        </p:tgtEl>
                                      </p:cBhvr>
                                    </p:animEffect>
                                  </p:childTnLst>
                                </p:cTn>
                              </p:par>
                              <p:par>
                                <p:cTn id="8" presetID="9" presetClass="emph" presetSubtype="0" nodeType="withEffect">
                                  <p:stCondLst>
                                    <p:cond delay="0"/>
                                  </p:stCondLst>
                                  <p:childTnLst>
                                    <p:set>
                                      <p:cBhvr>
                                        <p:cTn id="9" dur="indefinite"/>
                                        <p:tgtEl>
                                          <p:spTgt spid="26">
                                            <p:txEl>
                                              <p:pRg st="1" end="1"/>
                                            </p:txEl>
                                          </p:spTgt>
                                        </p:tgtEl>
                                        <p:attrNameLst>
                                          <p:attrName>style.opacity</p:attrName>
                                        </p:attrNameLst>
                                      </p:cBhvr>
                                      <p:to>
                                        <p:strVal val="0.25"/>
                                      </p:to>
                                    </p:set>
                                    <p:animEffect filter="image" prLst="opacity: 0.25">
                                      <p:cBhvr rctx="IE">
                                        <p:cTn id="10" dur="indefinite"/>
                                        <p:tgtEl>
                                          <p:spTgt spid="26">
                                            <p:txEl>
                                              <p:pRg st="1" end="1"/>
                                            </p:txEl>
                                          </p:spTgt>
                                        </p:tgtEl>
                                      </p:cBhvr>
                                    </p:animEffect>
                                  </p:childTnLst>
                                </p:cTn>
                              </p:par>
                              <p:par>
                                <p:cTn id="11" presetID="9" presetClass="emph" presetSubtype="0" nodeType="withEffect">
                                  <p:stCondLst>
                                    <p:cond delay="0"/>
                                  </p:stCondLst>
                                  <p:childTnLst>
                                    <p:set>
                                      <p:cBhvr>
                                        <p:cTn id="12" dur="indefinite"/>
                                        <p:tgtEl>
                                          <p:spTgt spid="26">
                                            <p:txEl>
                                              <p:pRg st="2" end="2"/>
                                            </p:txEl>
                                          </p:spTgt>
                                        </p:tgtEl>
                                        <p:attrNameLst>
                                          <p:attrName>style.opacity</p:attrName>
                                        </p:attrNameLst>
                                      </p:cBhvr>
                                      <p:to>
                                        <p:strVal val="0.25"/>
                                      </p:to>
                                    </p:set>
                                    <p:animEffect filter="image" prLst="opacity: 0.25">
                                      <p:cBhvr rctx="IE">
                                        <p:cTn id="13" dur="indefinite"/>
                                        <p:tgtEl>
                                          <p:spTgt spid="2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26">
                                            <p:txEl>
                                              <p:pRg st="0" end="0"/>
                                            </p:txEl>
                                          </p:spTgt>
                                        </p:tgtEl>
                                        <p:attrNameLst>
                                          <p:attrName>style.opacity</p:attrName>
                                        </p:attrNameLst>
                                      </p:cBhvr>
                                      <p:to>
                                        <p:strVal val="0.75"/>
                                      </p:to>
                                    </p:set>
                                    <p:animEffect filter="image" prLst="opacity: 0.75">
                                      <p:cBhvr rctx="IE">
                                        <p:cTn id="18" dur="indefinite"/>
                                        <p:tgtEl>
                                          <p:spTgt spid="26">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9"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dissolve">
                                      <p:cBhvr>
                                        <p:cTn id="27" dur="1000"/>
                                        <p:tgtEl>
                                          <p:spTgt spid="28"/>
                                        </p:tgtEl>
                                      </p:cBhvr>
                                    </p:animEffect>
                                  </p:childTnLst>
                                </p:cTn>
                              </p:par>
                              <p:par>
                                <p:cTn id="28" presetID="9"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dissolve">
                                      <p:cBhvr>
                                        <p:cTn id="30" dur="10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mph" presetSubtype="0" nodeType="clickEffect">
                                  <p:stCondLst>
                                    <p:cond delay="0"/>
                                  </p:stCondLst>
                                  <p:childTnLst>
                                    <p:set>
                                      <p:cBhvr>
                                        <p:cTn id="34" dur="indefinite"/>
                                        <p:tgtEl>
                                          <p:spTgt spid="26">
                                            <p:txEl>
                                              <p:pRg st="1" end="1"/>
                                            </p:txEl>
                                          </p:spTgt>
                                        </p:tgtEl>
                                        <p:attrNameLst>
                                          <p:attrName>style.opacity</p:attrName>
                                        </p:attrNameLst>
                                      </p:cBhvr>
                                      <p:to>
                                        <p:strVal val="0.75"/>
                                      </p:to>
                                    </p:set>
                                    <p:animEffect filter="image" prLst="opacity: 0.75">
                                      <p:cBhvr rctx="IE">
                                        <p:cTn id="35" dur="indefinite"/>
                                        <p:tgtEl>
                                          <p:spTgt spid="26">
                                            <p:txEl>
                                              <p:pRg st="1" end="1"/>
                                            </p:txEl>
                                          </p:spTgt>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mph" presetSubtype="0" nodeType="clickEffect">
                                  <p:stCondLst>
                                    <p:cond delay="0"/>
                                  </p:stCondLst>
                                  <p:childTnLst>
                                    <p:set>
                                      <p:cBhvr>
                                        <p:cTn id="42" dur="indefinite"/>
                                        <p:tgtEl>
                                          <p:spTgt spid="26">
                                            <p:txEl>
                                              <p:pRg st="2" end="2"/>
                                            </p:txEl>
                                          </p:spTgt>
                                        </p:tgtEl>
                                        <p:attrNameLst>
                                          <p:attrName>style.opacity</p:attrName>
                                        </p:attrNameLst>
                                      </p:cBhvr>
                                      <p:to>
                                        <p:strVal val="0.75"/>
                                      </p:to>
                                    </p:set>
                                    <p:animEffect filter="image" prLst="opacity: 0.75">
                                      <p:cBhvr rctx="IE">
                                        <p:cTn id="43" dur="indefinite"/>
                                        <p:tgtEl>
                                          <p:spTgt spid="26">
                                            <p:txEl>
                                              <p:pRg st="2" end="2"/>
                                            </p:txEl>
                                          </p:spTgt>
                                        </p:tgtEl>
                                      </p:cBhvr>
                                    </p:animEffect>
                                  </p:childTnLst>
                                </p:cTn>
                              </p:par>
                              <p:par>
                                <p:cTn id="44" presetID="10" presetClass="exit" presetSubtype="0" fill="hold" nodeType="withEffect">
                                  <p:stCondLst>
                                    <p:cond delay="1000"/>
                                  </p:stCondLst>
                                  <p:childTnLst>
                                    <p:animEffect transition="out" filter="fade">
                                      <p:cBhvr>
                                        <p:cTn id="45" dur="1000"/>
                                        <p:tgtEl>
                                          <p:spTgt spid="28"/>
                                        </p:tgtEl>
                                      </p:cBhvr>
                                    </p:animEffect>
                                    <p:set>
                                      <p:cBhvr>
                                        <p:cTn id="46" dur="1" fill="hold">
                                          <p:stCondLst>
                                            <p:cond delay="999"/>
                                          </p:stCondLst>
                                        </p:cTn>
                                        <p:tgtEl>
                                          <p:spTgt spid="28"/>
                                        </p:tgtEl>
                                        <p:attrNameLst>
                                          <p:attrName>style.visibility</p:attrName>
                                        </p:attrNameLst>
                                      </p:cBhvr>
                                      <p:to>
                                        <p:strVal val="hidden"/>
                                      </p:to>
                                    </p:set>
                                  </p:childTnLst>
                                </p:cTn>
                              </p:par>
                              <p:par>
                                <p:cTn id="47" presetID="10" presetClass="exit" presetSubtype="0" fill="hold" grpId="1" nodeType="withEffect">
                                  <p:stCondLst>
                                    <p:cond delay="1000"/>
                                  </p:stCondLst>
                                  <p:childTnLst>
                                    <p:animEffect transition="out" filter="fade">
                                      <p:cBhvr>
                                        <p:cTn id="48" dur="500"/>
                                        <p:tgtEl>
                                          <p:spTgt spid="29"/>
                                        </p:tgtEl>
                                      </p:cBhvr>
                                    </p:animEffect>
                                    <p:set>
                                      <p:cBhvr>
                                        <p:cTn id="49" dur="1" fill="hold">
                                          <p:stCondLst>
                                            <p:cond delay="499"/>
                                          </p:stCondLst>
                                        </p:cTn>
                                        <p:tgtEl>
                                          <p:spTgt spid="29"/>
                                        </p:tgtEl>
                                        <p:attrNameLst>
                                          <p:attrName>style.visibility</p:attrName>
                                        </p:attrNameLst>
                                      </p:cBhvr>
                                      <p:to>
                                        <p:strVal val="hidden"/>
                                      </p:to>
                                    </p:set>
                                  </p:childTnLst>
                                </p:cTn>
                              </p:par>
                              <p:par>
                                <p:cTn id="50" presetID="10" presetClass="entr" presetSubtype="0" fill="hold" nodeType="withEffect">
                                  <p:stCondLst>
                                    <p:cond delay="100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par>
                                <p:cTn id="58" presetID="9" presetClass="entr" presetSubtype="0" fill="hold"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dissolve">
                                      <p:cBhvr>
                                        <p:cTn id="60" dur="10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9" presetClass="entr" presetSubtype="0"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dissolve">
                                      <p:cBhvr>
                                        <p:cTn id="68" dur="1000"/>
                                        <p:tgtEl>
                                          <p:spTgt spid="12"/>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3" grpId="0" animBg="1"/>
      <p:bldP spid="5" grpId="0" animBg="1"/>
      <p:bldP spid="29" grpId="0"/>
      <p:bldP spid="29" grpId="1"/>
      <p:bldP spid="30" grpId="0" animBg="1"/>
    </p:bldLst>
  </p:timing>
  <p:extLst>
    <p:ext uri="{E180D4A7-C9FB-4DFB-919C-405C955672EB}">
      <p14:showEvtLst xmlns:p14="http://schemas.microsoft.com/office/powerpoint/2010/main">
        <p14:playEvt time="41" objId="7"/>
        <p14:stopEvt time="3637" objId="7"/>
        <p14:playEvt time="3962" objId="16"/>
        <p14:stopEvt time="10521" objId="16"/>
        <p14:playEvt time="10870" objId="18"/>
        <p14:stopEvt time="18302" objId="18"/>
        <p14:playEvt time="18615" objId="20"/>
        <p14:stopEvt time="26907" objId="20"/>
        <p14:playEvt time="27266" objId="21"/>
        <p14:stopEvt time="47548" objId="21"/>
      </p14:showEvtLst>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字幕 25">
            <a:extLst>
              <a:ext uri="{FF2B5EF4-FFF2-40B4-BE49-F238E27FC236}">
                <a16:creationId xmlns:a16="http://schemas.microsoft.com/office/drawing/2014/main" id="{7D06F3C2-F18F-A143-9158-6C86C662912F}"/>
              </a:ext>
            </a:extLst>
          </p:cNvPr>
          <p:cNvSpPr>
            <a:spLocks noGrp="1"/>
          </p:cNvSpPr>
          <p:nvPr>
            <p:ph type="subTitle" idx="1"/>
          </p:nvPr>
        </p:nvSpPr>
        <p:spPr/>
        <p:txBody>
          <a:bodyPr>
            <a:normAutofit/>
          </a:bodyPr>
          <a:lstStyle/>
          <a:p>
            <a:r>
              <a:rPr lang="ja-JP" altLang="en-US" b="1">
                <a:solidFill>
                  <a:srgbClr val="000000"/>
                </a:solidFill>
              </a:rPr>
              <a:t>屋内・室内における一般的注意事項</a:t>
            </a:r>
            <a:endParaRPr kumimoji="1" lang="ja-JP" altLang="en-US"/>
          </a:p>
        </p:txBody>
      </p:sp>
      <p:sp>
        <p:nvSpPr>
          <p:cNvPr id="30" name="テキスト プレースホルダー 29">
            <a:extLst>
              <a:ext uri="{FF2B5EF4-FFF2-40B4-BE49-F238E27FC236}">
                <a16:creationId xmlns:a16="http://schemas.microsoft.com/office/drawing/2014/main" id="{3D996DC5-0560-BD49-AB9E-68ECE2877EF7}"/>
              </a:ext>
            </a:extLst>
          </p:cNvPr>
          <p:cNvSpPr>
            <a:spLocks noGrp="1"/>
          </p:cNvSpPr>
          <p:nvPr>
            <p:ph type="body" sz="quarter" idx="16"/>
          </p:nvPr>
        </p:nvSpPr>
        <p:spPr/>
        <p:txBody>
          <a:bodyPr/>
          <a:lstStyle/>
          <a:p>
            <a:r>
              <a:rPr kumimoji="1" lang="en-US" altLang="ja-JP" dirty="0"/>
              <a:t>-1</a:t>
            </a:r>
            <a:endParaRPr kumimoji="1" lang="ja-JP" altLang="en-US"/>
          </a:p>
        </p:txBody>
      </p:sp>
      <p:sp>
        <p:nvSpPr>
          <p:cNvPr id="32" name="テキスト プレースホルダー 31">
            <a:extLst>
              <a:ext uri="{FF2B5EF4-FFF2-40B4-BE49-F238E27FC236}">
                <a16:creationId xmlns:a16="http://schemas.microsoft.com/office/drawing/2014/main" id="{E919704A-A83D-0043-B8D1-24A459D78377}"/>
              </a:ext>
            </a:extLst>
          </p:cNvPr>
          <p:cNvSpPr>
            <a:spLocks noGrp="1"/>
          </p:cNvSpPr>
          <p:nvPr>
            <p:ph type="body" sz="quarter" idx="18"/>
          </p:nvPr>
        </p:nvSpPr>
        <p:spPr/>
        <p:txBody>
          <a:bodyPr/>
          <a:lstStyle/>
          <a:p>
            <a:r>
              <a:rPr kumimoji="1" lang="en-US" altLang="ja-JP" sz="3200" b="1" dirty="0">
                <a:solidFill>
                  <a:schemeClr val="accent5"/>
                </a:solidFill>
              </a:rPr>
              <a:t>❷</a:t>
            </a:r>
            <a:endParaRPr kumimoji="1" lang="ja-JP" altLang="en-US" sz="3200" b="1">
              <a:solidFill>
                <a:schemeClr val="accent5"/>
              </a:solidFill>
            </a:endParaRPr>
          </a:p>
        </p:txBody>
      </p:sp>
      <p:sp>
        <p:nvSpPr>
          <p:cNvPr id="31" name="テキスト プレースホルダー 30">
            <a:extLst>
              <a:ext uri="{FF2B5EF4-FFF2-40B4-BE49-F238E27FC236}">
                <a16:creationId xmlns:a16="http://schemas.microsoft.com/office/drawing/2014/main" id="{83B3AB40-1500-3642-889C-155C2D810CFC}"/>
              </a:ext>
            </a:extLst>
          </p:cNvPr>
          <p:cNvSpPr>
            <a:spLocks noGrp="1"/>
          </p:cNvSpPr>
          <p:nvPr>
            <p:ph type="body" orient="vert" sz="quarter" idx="10"/>
          </p:nvPr>
        </p:nvSpPr>
        <p:spPr/>
        <p:txBody>
          <a:bodyPr>
            <a:normAutofit/>
          </a:bodyPr>
          <a:lstStyle/>
          <a:p>
            <a:r>
              <a:rPr kumimoji="1" lang="en-US" altLang="ja-JP" sz="4400" b="1" dirty="0">
                <a:solidFill>
                  <a:schemeClr val="accent5"/>
                </a:solidFill>
              </a:rPr>
              <a:t>❷</a:t>
            </a:r>
            <a:endParaRPr kumimoji="1" lang="ja-JP" altLang="en-US" sz="4400" b="1">
              <a:solidFill>
                <a:schemeClr val="accent5"/>
              </a:solidFill>
            </a:endParaRP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Autofit/>
          </a:bodyPr>
          <a:lstStyle/>
          <a:p>
            <a:r>
              <a:rPr lang="ja-JP" altLang="en-US" b="1">
                <a:solidFill>
                  <a:srgbClr val="000000"/>
                </a:solidFill>
              </a:rPr>
              <a:t>屋内</a:t>
            </a:r>
            <a:r>
              <a:rPr lang="ja-JP" altLang="en-US" b="1" dirty="0">
                <a:solidFill>
                  <a:srgbClr val="000000"/>
                </a:solidFill>
              </a:rPr>
              <a:t>に</a:t>
            </a:r>
            <a:r>
              <a:rPr lang="ja-JP" altLang="en-US" b="1">
                <a:solidFill>
                  <a:srgbClr val="000000"/>
                </a:solidFill>
              </a:rPr>
              <a:t>おけるリスク</a:t>
            </a:r>
            <a:endParaRPr kumimoji="1" lang="ja-JP" altLang="en-US" dirty="0"/>
          </a:p>
        </p:txBody>
      </p:sp>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sz="quarter" idx="12"/>
          </p:nvPr>
        </p:nvSpPr>
        <p:spPr/>
        <p:txBody>
          <a:bodyPr>
            <a:spAutoFit/>
          </a:bodyPr>
          <a:lstStyle/>
          <a:p>
            <a:pPr marL="355600" indent="-347663">
              <a:lnSpc>
                <a:spcPct val="100000"/>
              </a:lnSpc>
              <a:buClr>
                <a:schemeClr val="accent5"/>
              </a:buClr>
            </a:pPr>
            <a:r>
              <a:rPr lang="ja-JP" altLang="en-US">
                <a:solidFill>
                  <a:srgbClr val="000000"/>
                </a:solidFill>
                <a:latin typeface="+mn-ea"/>
                <a:ea typeface="+mn-ea"/>
              </a:rPr>
              <a:t>常に</a:t>
            </a:r>
            <a:r>
              <a:rPr lang="ja-JP" altLang="en-US" dirty="0">
                <a:solidFill>
                  <a:srgbClr val="000000"/>
                </a:solidFill>
                <a:latin typeface="+mn-ea"/>
                <a:ea typeface="+mn-ea"/>
              </a:rPr>
              <a:t>整理整頓をする。</a:t>
            </a:r>
          </a:p>
          <a:p>
            <a:pPr marL="355600" indent="-347663">
              <a:lnSpc>
                <a:spcPct val="100000"/>
              </a:lnSpc>
              <a:buClr>
                <a:schemeClr val="accent5"/>
              </a:buClr>
            </a:pPr>
            <a:r>
              <a:rPr lang="ja-JP" altLang="en-US">
                <a:solidFill>
                  <a:srgbClr val="000000"/>
                </a:solidFill>
                <a:latin typeface="+mn-ea"/>
                <a:ea typeface="+mn-ea"/>
              </a:rPr>
              <a:t>避難</a:t>
            </a:r>
            <a:r>
              <a:rPr lang="ja-JP" altLang="en-US" dirty="0">
                <a:solidFill>
                  <a:srgbClr val="000000"/>
                </a:solidFill>
                <a:latin typeface="+mn-ea"/>
                <a:ea typeface="+mn-ea"/>
              </a:rPr>
              <a:t>経路は</a:t>
            </a:r>
            <a:r>
              <a:rPr lang="en-US" altLang="ja-JP" dirty="0">
                <a:solidFill>
                  <a:srgbClr val="000000"/>
                </a:solidFill>
                <a:latin typeface="+mn-ea"/>
                <a:ea typeface="+mn-ea"/>
              </a:rPr>
              <a:t>2</a:t>
            </a:r>
            <a:r>
              <a:rPr lang="ja-JP" altLang="en-US" dirty="0">
                <a:solidFill>
                  <a:srgbClr val="000000"/>
                </a:solidFill>
                <a:latin typeface="+mn-ea"/>
                <a:ea typeface="+mn-ea"/>
              </a:rPr>
              <a:t>方向を確保する。</a:t>
            </a:r>
          </a:p>
          <a:p>
            <a:pPr marL="355600" indent="-347663">
              <a:lnSpc>
                <a:spcPct val="100000"/>
              </a:lnSpc>
              <a:buClr>
                <a:schemeClr val="accent5"/>
              </a:buClr>
            </a:pPr>
            <a:r>
              <a:rPr lang="ja-JP" altLang="en-US">
                <a:solidFill>
                  <a:srgbClr val="000000"/>
                </a:solidFill>
                <a:latin typeface="+mn-ea"/>
                <a:ea typeface="+mn-ea"/>
              </a:rPr>
              <a:t>自動</a:t>
            </a:r>
            <a:r>
              <a:rPr lang="ja-JP" altLang="en-US" dirty="0">
                <a:solidFill>
                  <a:srgbClr val="000000"/>
                </a:solidFill>
                <a:latin typeface="+mn-ea"/>
                <a:ea typeface="+mn-ea"/>
              </a:rPr>
              <a:t>停止機能のない暖房器具を使用しない。</a:t>
            </a:r>
          </a:p>
          <a:p>
            <a:pPr marL="355600" indent="-347663">
              <a:lnSpc>
                <a:spcPct val="100000"/>
              </a:lnSpc>
              <a:buClr>
                <a:schemeClr val="accent5"/>
              </a:buClr>
            </a:pPr>
            <a:r>
              <a:rPr lang="ja-JP" altLang="en-US">
                <a:solidFill>
                  <a:srgbClr val="000000"/>
                </a:solidFill>
                <a:latin typeface="+mn-ea"/>
                <a:ea typeface="+mn-ea"/>
              </a:rPr>
              <a:t>什器類</a:t>
            </a:r>
            <a:r>
              <a:rPr lang="ja-JP" altLang="en-US" dirty="0">
                <a:solidFill>
                  <a:srgbClr val="000000"/>
                </a:solidFill>
                <a:latin typeface="+mn-ea"/>
                <a:ea typeface="+mn-ea"/>
              </a:rPr>
              <a:t>等は耐震対策をする。</a:t>
            </a:r>
            <a:endParaRPr kumimoji="1" lang="ja-JP" altLang="en-US" dirty="0">
              <a:latin typeface="+mn-ea"/>
              <a:ea typeface="+mn-ea"/>
            </a:endParaRPr>
          </a:p>
        </p:txBody>
      </p:sp>
      <p:sp>
        <p:nvSpPr>
          <p:cNvPr id="13" name="縦書きテキスト プレースホルダー 2">
            <a:extLst>
              <a:ext uri="{FF2B5EF4-FFF2-40B4-BE49-F238E27FC236}">
                <a16:creationId xmlns:a16="http://schemas.microsoft.com/office/drawing/2014/main" id="{648E7375-B4E7-F142-90EF-A7F2AE9BE8EA}"/>
              </a:ext>
            </a:extLst>
          </p:cNvPr>
          <p:cNvSpPr txBox="1">
            <a:spLocks/>
          </p:cNvSpPr>
          <p:nvPr/>
        </p:nvSpPr>
        <p:spPr>
          <a:xfrm>
            <a:off x="7956000" y="0"/>
            <a:ext cx="1188000" cy="755759"/>
          </a:xfrm>
          <a:prstGeom prst="rect">
            <a:avLst/>
          </a:prstGeom>
        </p:spPr>
        <p:txBody>
          <a:bodyPr lIns="108000" tIns="288000" rIns="108000" anchor="ctr" anchorCtr="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sz="2400" b="1" dirty="0">
                <a:solidFill>
                  <a:schemeClr val="bg1"/>
                </a:solidFill>
              </a:rPr>
              <a:t>p.</a:t>
            </a:r>
            <a:r>
              <a:rPr lang="en-US" altLang="ja-JP" b="1" dirty="0">
                <a:solidFill>
                  <a:schemeClr val="bg1"/>
                </a:solidFill>
              </a:rPr>
              <a:t>67</a:t>
            </a:r>
            <a:endParaRPr lang="ja-JP" altLang="en-US" b="1">
              <a:solidFill>
                <a:schemeClr val="bg1"/>
              </a:solidFill>
            </a:endParaRPr>
          </a:p>
        </p:txBody>
      </p:sp>
      <p:grpSp>
        <p:nvGrpSpPr>
          <p:cNvPr id="19" name="グループ化 18">
            <a:extLst>
              <a:ext uri="{FF2B5EF4-FFF2-40B4-BE49-F238E27FC236}">
                <a16:creationId xmlns:a16="http://schemas.microsoft.com/office/drawing/2014/main" id="{C93B3594-F635-204F-B3C3-910589FEC2A7}"/>
              </a:ext>
            </a:extLst>
          </p:cNvPr>
          <p:cNvGrpSpPr/>
          <p:nvPr/>
        </p:nvGrpSpPr>
        <p:grpSpPr>
          <a:xfrm>
            <a:off x="4785857" y="3757949"/>
            <a:ext cx="3749177" cy="2826605"/>
            <a:chOff x="4785857" y="3757949"/>
            <a:chExt cx="3749177" cy="2826605"/>
          </a:xfrm>
        </p:grpSpPr>
        <p:pic>
          <p:nvPicPr>
            <p:cNvPr id="12" name="図 11" descr="017.jpg">
              <a:extLst>
                <a:ext uri="{FF2B5EF4-FFF2-40B4-BE49-F238E27FC236}">
                  <a16:creationId xmlns:a16="http://schemas.microsoft.com/office/drawing/2014/main" id="{EC10F515-D529-674B-A2A7-9A00C9BFAB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85857" y="3757949"/>
              <a:ext cx="3749177" cy="2826605"/>
            </a:xfrm>
            <a:prstGeom prst="rect">
              <a:avLst/>
            </a:prstGeom>
          </p:spPr>
        </p:pic>
        <p:sp>
          <p:nvSpPr>
            <p:cNvPr id="14" name="テキスト ボックス 13">
              <a:extLst>
                <a:ext uri="{FF2B5EF4-FFF2-40B4-BE49-F238E27FC236}">
                  <a16:creationId xmlns:a16="http://schemas.microsoft.com/office/drawing/2014/main" id="{A000147D-6C61-6B47-BDEC-C42426C99424}"/>
                </a:ext>
              </a:extLst>
            </p:cNvPr>
            <p:cNvSpPr txBox="1"/>
            <p:nvPr/>
          </p:nvSpPr>
          <p:spPr>
            <a:xfrm>
              <a:off x="5683119" y="4562502"/>
              <a:ext cx="2031325" cy="369332"/>
            </a:xfrm>
            <a:prstGeom prst="rect">
              <a:avLst/>
            </a:prstGeom>
            <a:noFill/>
          </p:spPr>
          <p:txBody>
            <a:bodyPr wrap="none" rtlCol="0">
              <a:spAutoFit/>
            </a:bodyPr>
            <a:lstStyle/>
            <a:p>
              <a:r>
                <a:rPr lang="ja-JP" altLang="en-US" b="1" dirty="0">
                  <a:solidFill>
                    <a:srgbClr val="FFFF00"/>
                  </a:solidFill>
                  <a:latin typeface="メイリオ"/>
                  <a:ea typeface="メイリオ"/>
                  <a:cs typeface="メイリオ"/>
                </a:rPr>
                <a:t>ガラス器具乾燥機</a:t>
              </a:r>
              <a:endParaRPr lang="en-US" altLang="ja-JP" b="1" dirty="0">
                <a:solidFill>
                  <a:srgbClr val="FFFF00"/>
                </a:solidFill>
                <a:latin typeface="メイリオ"/>
                <a:ea typeface="メイリオ"/>
                <a:cs typeface="メイリオ"/>
              </a:endParaRPr>
            </a:p>
          </p:txBody>
        </p:sp>
        <p:sp>
          <p:nvSpPr>
            <p:cNvPr id="15" name="テキスト ボックス 14">
              <a:extLst>
                <a:ext uri="{FF2B5EF4-FFF2-40B4-BE49-F238E27FC236}">
                  <a16:creationId xmlns:a16="http://schemas.microsoft.com/office/drawing/2014/main" id="{C9FFC1A3-94BE-4245-B13A-6F565DBF100B}"/>
                </a:ext>
              </a:extLst>
            </p:cNvPr>
            <p:cNvSpPr txBox="1"/>
            <p:nvPr/>
          </p:nvSpPr>
          <p:spPr>
            <a:xfrm>
              <a:off x="4957897" y="5068482"/>
              <a:ext cx="3405098" cy="707886"/>
            </a:xfrm>
            <a:prstGeom prst="rect">
              <a:avLst/>
            </a:prstGeom>
            <a:noFill/>
          </p:spPr>
          <p:txBody>
            <a:bodyPr wrap="none" rtlCol="0">
              <a:spAutoFit/>
            </a:bodyPr>
            <a:lstStyle/>
            <a:p>
              <a:pPr algn="ctr"/>
              <a:r>
                <a:rPr lang="ja-JP" altLang="en-US" sz="2000" dirty="0">
                  <a:effectLst>
                    <a:glow rad="50800">
                      <a:schemeClr val="bg1"/>
                    </a:glow>
                  </a:effectLst>
                  <a:latin typeface="メイリオ"/>
                  <a:ea typeface="メイリオ"/>
                  <a:cs typeface="メイリオ"/>
                </a:rPr>
                <a:t>壁床固定した</a:t>
              </a:r>
              <a:r>
                <a:rPr lang="en-US" altLang="ja-JP" sz="2000" dirty="0">
                  <a:effectLst>
                    <a:glow rad="50800">
                      <a:schemeClr val="bg1"/>
                    </a:glow>
                  </a:effectLst>
                  <a:latin typeface="メイリオ"/>
                  <a:ea typeface="メイリオ"/>
                  <a:cs typeface="メイリオ"/>
                </a:rPr>
                <a:t>L</a:t>
              </a:r>
              <a:r>
                <a:rPr lang="ja-JP" altLang="en-US" sz="2000" dirty="0">
                  <a:effectLst>
                    <a:glow rad="50800">
                      <a:schemeClr val="bg1"/>
                    </a:glow>
                  </a:effectLst>
                  <a:latin typeface="メイリオ"/>
                  <a:ea typeface="メイリオ"/>
                  <a:cs typeface="メイリオ"/>
                </a:rPr>
                <a:t>字アングルに</a:t>
              </a:r>
              <a:endParaRPr lang="en-US" altLang="ja-JP" sz="2000" dirty="0">
                <a:effectLst>
                  <a:glow rad="50800">
                    <a:schemeClr val="bg1"/>
                  </a:glow>
                </a:effectLst>
                <a:latin typeface="メイリオ"/>
                <a:ea typeface="メイリオ"/>
                <a:cs typeface="メイリオ"/>
              </a:endParaRPr>
            </a:p>
            <a:p>
              <a:pPr algn="ctr"/>
              <a:r>
                <a:rPr lang="ja-JP" altLang="en-US" sz="2000" dirty="0">
                  <a:effectLst>
                    <a:glow rad="50800">
                      <a:schemeClr val="bg1"/>
                    </a:glow>
                  </a:effectLst>
                  <a:latin typeface="メイリオ"/>
                  <a:ea typeface="メイリオ"/>
                  <a:cs typeface="メイリオ"/>
                </a:rPr>
                <a:t>スペーサーをつめて固定</a:t>
              </a:r>
              <a:endParaRPr kumimoji="1" lang="ja-JP" altLang="en-US" sz="2000" dirty="0">
                <a:effectLst>
                  <a:glow rad="50800">
                    <a:schemeClr val="bg1"/>
                  </a:glow>
                </a:effectLst>
                <a:latin typeface="メイリオ"/>
                <a:ea typeface="メイリオ"/>
                <a:cs typeface="メイリオ"/>
              </a:endParaRPr>
            </a:p>
          </p:txBody>
        </p:sp>
        <p:sp>
          <p:nvSpPr>
            <p:cNvPr id="16" name="円/楕円 16">
              <a:extLst>
                <a:ext uri="{FF2B5EF4-FFF2-40B4-BE49-F238E27FC236}">
                  <a16:creationId xmlns:a16="http://schemas.microsoft.com/office/drawing/2014/main" id="{C78C1970-2013-D740-8CBF-F1388F74C9CD}"/>
                </a:ext>
              </a:extLst>
            </p:cNvPr>
            <p:cNvSpPr/>
            <p:nvPr/>
          </p:nvSpPr>
          <p:spPr>
            <a:xfrm>
              <a:off x="5505620" y="3822973"/>
              <a:ext cx="552450" cy="495300"/>
            </a:xfrm>
            <a:prstGeom prst="ellipse">
              <a:avLst/>
            </a:prstGeom>
            <a:noFill/>
            <a:ln w="254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円/楕円 17">
              <a:extLst>
                <a:ext uri="{FF2B5EF4-FFF2-40B4-BE49-F238E27FC236}">
                  <a16:creationId xmlns:a16="http://schemas.microsoft.com/office/drawing/2014/main" id="{670BFB42-EDE8-704F-A3D3-B97DD2AF52BF}"/>
                </a:ext>
              </a:extLst>
            </p:cNvPr>
            <p:cNvSpPr/>
            <p:nvPr/>
          </p:nvSpPr>
          <p:spPr>
            <a:xfrm>
              <a:off x="7485769" y="3861207"/>
              <a:ext cx="552450" cy="495300"/>
            </a:xfrm>
            <a:prstGeom prst="ellipse">
              <a:avLst/>
            </a:prstGeom>
            <a:noFill/>
            <a:ln w="254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2" name="グループ化 1">
            <a:extLst>
              <a:ext uri="{FF2B5EF4-FFF2-40B4-BE49-F238E27FC236}">
                <a16:creationId xmlns:a16="http://schemas.microsoft.com/office/drawing/2014/main" id="{91A60E8E-725E-5C49-8F94-AEC7F0DD860A}"/>
              </a:ext>
            </a:extLst>
          </p:cNvPr>
          <p:cNvGrpSpPr/>
          <p:nvPr/>
        </p:nvGrpSpPr>
        <p:grpSpPr>
          <a:xfrm>
            <a:off x="871582" y="3772670"/>
            <a:ext cx="3223945" cy="2811884"/>
            <a:chOff x="871582" y="3772670"/>
            <a:chExt cx="3223945" cy="2811884"/>
          </a:xfrm>
        </p:grpSpPr>
        <p:pic>
          <p:nvPicPr>
            <p:cNvPr id="11" name="図 10">
              <a:extLst>
                <a:ext uri="{FF2B5EF4-FFF2-40B4-BE49-F238E27FC236}">
                  <a16:creationId xmlns:a16="http://schemas.microsoft.com/office/drawing/2014/main" id="{90C7B25F-3B1D-D74D-8D3C-811EA10BA5F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71582" y="3772670"/>
              <a:ext cx="3223945" cy="2811884"/>
            </a:xfrm>
            <a:prstGeom prst="rect">
              <a:avLst/>
            </a:prstGeom>
          </p:spPr>
        </p:pic>
        <p:sp>
          <p:nvSpPr>
            <p:cNvPr id="18" name="正方形/長方形 17">
              <a:extLst>
                <a:ext uri="{FF2B5EF4-FFF2-40B4-BE49-F238E27FC236}">
                  <a16:creationId xmlns:a16="http://schemas.microsoft.com/office/drawing/2014/main" id="{E0B34763-6E94-0846-A7D1-207C1963B35D}"/>
                </a:ext>
              </a:extLst>
            </p:cNvPr>
            <p:cNvSpPr/>
            <p:nvPr/>
          </p:nvSpPr>
          <p:spPr>
            <a:xfrm>
              <a:off x="1358888" y="5648325"/>
              <a:ext cx="2249334" cy="400110"/>
            </a:xfrm>
            <a:prstGeom prst="rect">
              <a:avLst/>
            </a:prstGeom>
            <a:effectLst>
              <a:glow>
                <a:schemeClr val="bg1"/>
              </a:glow>
              <a:softEdge rad="0"/>
            </a:effectLst>
          </p:spPr>
          <p:txBody>
            <a:bodyPr wrap="none">
              <a:spAutoFit/>
            </a:bodyPr>
            <a:lstStyle/>
            <a:p>
              <a:r>
                <a:rPr lang="ja-JP" altLang="en-US" sz="2000" spc="300" dirty="0">
                  <a:solidFill>
                    <a:srgbClr val="000000"/>
                  </a:solidFill>
                  <a:effectLst>
                    <a:glow rad="50800">
                      <a:schemeClr val="bg1"/>
                    </a:glow>
                  </a:effectLst>
                  <a:latin typeface="+mn-ea"/>
                  <a:ea typeface="+mn-ea"/>
                </a:rPr>
                <a:t>避難経路の確保</a:t>
              </a:r>
              <a:endParaRPr lang="en-US" sz="2000" spc="300" dirty="0">
                <a:effectLst>
                  <a:glow rad="50800">
                    <a:schemeClr val="bg1"/>
                  </a:glow>
                </a:effectLst>
                <a:latin typeface="+mn-ea"/>
                <a:ea typeface="+mn-ea"/>
              </a:endParaRPr>
            </a:p>
          </p:txBody>
        </p:sp>
      </p:grpSp>
      <p:sp>
        <p:nvSpPr>
          <p:cNvPr id="25" name="フッター プレースホルダー 1">
            <a:extLst>
              <a:ext uri="{FF2B5EF4-FFF2-40B4-BE49-F238E27FC236}">
                <a16:creationId xmlns:a16="http://schemas.microsoft.com/office/drawing/2014/main" id="{2274F365-E059-C64B-9241-D28DDAC78401}"/>
              </a:ext>
            </a:extLst>
          </p:cNvPr>
          <p:cNvSpPr txBox="1">
            <a:spLocks/>
          </p:cNvSpPr>
          <p:nvPr/>
        </p:nvSpPr>
        <p:spPr>
          <a:xfrm>
            <a:off x="7236296" y="6389929"/>
            <a:ext cx="1638863" cy="194625"/>
          </a:xfrm>
          <a:prstGeom prst="rect">
            <a:avLst/>
          </a:prstGeom>
          <a:solidFill>
            <a:schemeClr val="bg1">
              <a:alpha val="70000"/>
            </a:schemeClr>
          </a:solidFill>
        </p:spPr>
        <p:txBody>
          <a:bodyPr vert="horz" lIns="0" tIns="36000" rIns="0" bIns="0" rtlCol="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fontAlgn="auto">
              <a:spcAft>
                <a:spcPts val="0"/>
              </a:spcAft>
            </a:pPr>
            <a:r>
              <a:rPr lang="ja-JP" altLang="en-US" sz="1400">
                <a:solidFill>
                  <a:schemeClr val="tx1">
                    <a:lumMod val="65000"/>
                    <a:lumOff val="35000"/>
                  </a:schemeClr>
                </a:solidFill>
              </a:rPr>
              <a:t>北海道安全衛生本部</a:t>
            </a:r>
          </a:p>
          <a:p>
            <a:pPr fontAlgn="auto">
              <a:spcAft>
                <a:spcPts val="0"/>
              </a:spcAft>
            </a:pPr>
            <a:endParaRPr lang="ja-JP" altLang="en-US" sz="1400"/>
          </a:p>
        </p:txBody>
      </p:sp>
      <p:sp>
        <p:nvSpPr>
          <p:cNvPr id="27" name="テキスト ボックス 26">
            <a:extLst>
              <a:ext uri="{FF2B5EF4-FFF2-40B4-BE49-F238E27FC236}">
                <a16:creationId xmlns:a16="http://schemas.microsoft.com/office/drawing/2014/main" id="{109A5436-77B8-D843-ACE0-403CA20891C2}"/>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1087879919"/>
      </p:ext>
    </p:extLst>
  </p:cSld>
  <p:clrMapOvr>
    <a:masterClrMapping/>
  </p:clrMapOvr>
  <mc:AlternateContent xmlns:mc="http://schemas.openxmlformats.org/markup-compatibility/2006" xmlns:p14="http://schemas.microsoft.com/office/powerpoint/2010/main">
    <mc:Choice Requires="p14">
      <p:transition spd="slow" p14:dur="2000" advTm="28788"/>
    </mc:Choice>
    <mc:Fallback xmlns="">
      <p:transition spd="slow" advTm="28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4">
                                            <p:txEl>
                                              <p:pRg st="0" end="0"/>
                                            </p:txEl>
                                          </p:spTgt>
                                        </p:tgtEl>
                                        <p:attrNameLst>
                                          <p:attrName>style.opacity</p:attrName>
                                        </p:attrNameLst>
                                      </p:cBhvr>
                                      <p:to>
                                        <p:strVal val="0.25"/>
                                      </p:to>
                                    </p:set>
                                    <p:animEffect filter="image" prLst="opacity: 0.25">
                                      <p:cBhvr rctx="IE">
                                        <p:cTn id="7" dur="indefinite"/>
                                        <p:tgtEl>
                                          <p:spTgt spid="4">
                                            <p:txEl>
                                              <p:pRg st="0" end="0"/>
                                            </p:txEl>
                                          </p:spTgt>
                                        </p:tgtEl>
                                      </p:cBhvr>
                                    </p:animEffect>
                                  </p:childTnLst>
                                </p:cTn>
                              </p:par>
                              <p:par>
                                <p:cTn id="8" presetID="9" presetClass="emph" presetSubtype="0" nodeType="withEffect">
                                  <p:stCondLst>
                                    <p:cond delay="0"/>
                                  </p:stCondLst>
                                  <p:childTnLst>
                                    <p:set>
                                      <p:cBhvr>
                                        <p:cTn id="9" dur="indefinite"/>
                                        <p:tgtEl>
                                          <p:spTgt spid="4">
                                            <p:txEl>
                                              <p:pRg st="1" end="1"/>
                                            </p:txEl>
                                          </p:spTgt>
                                        </p:tgtEl>
                                        <p:attrNameLst>
                                          <p:attrName>style.opacity</p:attrName>
                                        </p:attrNameLst>
                                      </p:cBhvr>
                                      <p:to>
                                        <p:strVal val="0.25"/>
                                      </p:to>
                                    </p:set>
                                    <p:animEffect filter="image" prLst="opacity: 0.25">
                                      <p:cBhvr rctx="IE">
                                        <p:cTn id="10" dur="indefinite"/>
                                        <p:tgtEl>
                                          <p:spTgt spid="4">
                                            <p:txEl>
                                              <p:pRg st="1" end="1"/>
                                            </p:txEl>
                                          </p:spTgt>
                                        </p:tgtEl>
                                      </p:cBhvr>
                                    </p:animEffect>
                                  </p:childTnLst>
                                </p:cTn>
                              </p:par>
                              <p:par>
                                <p:cTn id="11" presetID="9" presetClass="emph" presetSubtype="0" nodeType="withEffect">
                                  <p:stCondLst>
                                    <p:cond delay="0"/>
                                  </p:stCondLst>
                                  <p:childTnLst>
                                    <p:set>
                                      <p:cBhvr>
                                        <p:cTn id="12" dur="indefinite"/>
                                        <p:tgtEl>
                                          <p:spTgt spid="4">
                                            <p:txEl>
                                              <p:pRg st="2" end="2"/>
                                            </p:txEl>
                                          </p:spTgt>
                                        </p:tgtEl>
                                        <p:attrNameLst>
                                          <p:attrName>style.opacity</p:attrName>
                                        </p:attrNameLst>
                                      </p:cBhvr>
                                      <p:to>
                                        <p:strVal val="0.25"/>
                                      </p:to>
                                    </p:set>
                                    <p:animEffect filter="image" prLst="opacity: 0.25">
                                      <p:cBhvr rctx="IE">
                                        <p:cTn id="13" dur="indefinite"/>
                                        <p:tgtEl>
                                          <p:spTgt spid="4">
                                            <p:txEl>
                                              <p:pRg st="2" end="2"/>
                                            </p:txEl>
                                          </p:spTgt>
                                        </p:tgtEl>
                                      </p:cBhvr>
                                    </p:animEffect>
                                  </p:childTnLst>
                                </p:cTn>
                              </p:par>
                              <p:par>
                                <p:cTn id="14" presetID="9" presetClass="emph" presetSubtype="0" nodeType="withEffect">
                                  <p:stCondLst>
                                    <p:cond delay="0"/>
                                  </p:stCondLst>
                                  <p:childTnLst>
                                    <p:set>
                                      <p:cBhvr>
                                        <p:cTn id="15" dur="indefinite"/>
                                        <p:tgtEl>
                                          <p:spTgt spid="4">
                                            <p:txEl>
                                              <p:pRg st="3" end="3"/>
                                            </p:txEl>
                                          </p:spTgt>
                                        </p:tgtEl>
                                        <p:attrNameLst>
                                          <p:attrName>style.opacity</p:attrName>
                                        </p:attrNameLst>
                                      </p:cBhvr>
                                      <p:to>
                                        <p:strVal val="0.25"/>
                                      </p:to>
                                    </p:set>
                                    <p:animEffect filter="image" prLst="opacity: 0.25">
                                      <p:cBhvr rctx="IE">
                                        <p:cTn id="16" dur="indefinite"/>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4">
                                            <p:txEl>
                                              <p:pRg st="0" end="0"/>
                                            </p:txEl>
                                          </p:spTgt>
                                        </p:tgtEl>
                                        <p:attrNameLst>
                                          <p:attrName>style.opacity</p:attrName>
                                        </p:attrNameLst>
                                      </p:cBhvr>
                                      <p:to>
                                        <p:strVal val="0.75"/>
                                      </p:to>
                                    </p:set>
                                    <p:animEffect filter="image" prLst="opacity: 0.75">
                                      <p:cBhvr rctx="IE">
                                        <p:cTn id="21" dur="indefinite"/>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4">
                                            <p:txEl>
                                              <p:pRg st="1" end="1"/>
                                            </p:txEl>
                                          </p:spTgt>
                                        </p:tgtEl>
                                        <p:attrNameLst>
                                          <p:attrName>style.opacity</p:attrName>
                                        </p:attrNameLst>
                                      </p:cBhvr>
                                      <p:to>
                                        <p:strVal val="0.75"/>
                                      </p:to>
                                    </p:set>
                                    <p:animEffect filter="image" prLst="opacity: 0.75">
                                      <p:cBhvr rctx="IE">
                                        <p:cTn id="26" dur="indefinite"/>
                                        <p:tgtEl>
                                          <p:spTgt spid="4">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mph" presetSubtype="0" nodeType="clickEffect">
                                  <p:stCondLst>
                                    <p:cond delay="0"/>
                                  </p:stCondLst>
                                  <p:childTnLst>
                                    <p:set>
                                      <p:cBhvr>
                                        <p:cTn id="33" dur="indefinite"/>
                                        <p:tgtEl>
                                          <p:spTgt spid="4">
                                            <p:txEl>
                                              <p:pRg st="2" end="2"/>
                                            </p:txEl>
                                          </p:spTgt>
                                        </p:tgtEl>
                                        <p:attrNameLst>
                                          <p:attrName>style.opacity</p:attrName>
                                        </p:attrNameLst>
                                      </p:cBhvr>
                                      <p:to>
                                        <p:strVal val="0.75"/>
                                      </p:to>
                                    </p:set>
                                    <p:animEffect filter="image" prLst="opacity: 0.75">
                                      <p:cBhvr rctx="IE">
                                        <p:cTn id="34" dur="indefinite"/>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mph" presetSubtype="0" nodeType="clickEffect">
                                  <p:stCondLst>
                                    <p:cond delay="0"/>
                                  </p:stCondLst>
                                  <p:childTnLst>
                                    <p:set>
                                      <p:cBhvr>
                                        <p:cTn id="38" dur="indefinite"/>
                                        <p:tgtEl>
                                          <p:spTgt spid="4">
                                            <p:txEl>
                                              <p:pRg st="3" end="3"/>
                                            </p:txEl>
                                          </p:spTgt>
                                        </p:tgtEl>
                                        <p:attrNameLst>
                                          <p:attrName>style.opacity</p:attrName>
                                        </p:attrNameLst>
                                      </p:cBhvr>
                                      <p:to>
                                        <p:strVal val="0.75"/>
                                      </p:to>
                                    </p:set>
                                    <p:animEffect filter="image" prLst="opacity: 0.75">
                                      <p:cBhvr rctx="IE">
                                        <p:cTn id="39" dur="indefinite"/>
                                        <p:tgtEl>
                                          <p:spTgt spid="4">
                                            <p:txEl>
                                              <p:pRg st="3" end="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extLst>
    <p:ext uri="{E180D4A7-C9FB-4DFB-919C-405C955672EB}">
      <p14:showEvtLst xmlns:p14="http://schemas.microsoft.com/office/powerpoint/2010/main">
        <p14:playEvt time="28" objId="3"/>
        <p14:playEvt time="4033" objId="5"/>
        <p14:stopEvt time="4200" objId="3"/>
        <p14:playEvt time="11050" objId="8"/>
        <p14:stopEvt time="11194" objId="5"/>
        <p14:playEvt time="14070" objId="7"/>
        <p14:stopEvt time="14213" objId="8"/>
        <p14:playEvt time="18248" objId="9"/>
        <p14:stopEvt time="18393" objId="7"/>
        <p14:playEvt time="23366" objId="10"/>
        <p14:stopEvt time="23511" objId="9"/>
        <p14:stopEvt time="28154" objId="10"/>
      </p14:showEvtLst>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350C7191-420F-A84B-B592-C357E40D8E84}"/>
              </a:ext>
            </a:extLst>
          </p:cNvPr>
          <p:cNvGrpSpPr/>
          <p:nvPr/>
        </p:nvGrpSpPr>
        <p:grpSpPr>
          <a:xfrm>
            <a:off x="747721" y="3631885"/>
            <a:ext cx="7648558" cy="3420436"/>
            <a:chOff x="624161" y="3631885"/>
            <a:chExt cx="7648558" cy="3420436"/>
          </a:xfrm>
        </p:grpSpPr>
        <p:pic>
          <p:nvPicPr>
            <p:cNvPr id="3" name="図 2">
              <a:extLst>
                <a:ext uri="{FF2B5EF4-FFF2-40B4-BE49-F238E27FC236}">
                  <a16:creationId xmlns:a16="http://schemas.microsoft.com/office/drawing/2014/main" id="{EABDBC0A-FD10-194B-A614-11974A5E3C00}"/>
                </a:ext>
              </a:extLst>
            </p:cNvPr>
            <p:cNvPicPr>
              <a:picLocks noChangeAspect="1"/>
            </p:cNvPicPr>
            <p:nvPr/>
          </p:nvPicPr>
          <p:blipFill rotWithShape="1">
            <a:blip r:embed="rId3">
              <a:extLst>
                <a:ext uri="{28A0092B-C50C-407E-A947-70E740481C1C}">
                  <a14:useLocalDpi xmlns:a14="http://schemas.microsoft.com/office/drawing/2010/main" val="0"/>
                </a:ext>
              </a:extLst>
            </a:blip>
            <a:srcRect t="15977"/>
            <a:stretch/>
          </p:blipFill>
          <p:spPr>
            <a:xfrm>
              <a:off x="624161" y="3631885"/>
              <a:ext cx="3053131" cy="3420436"/>
            </a:xfrm>
            <a:prstGeom prst="rect">
              <a:avLst/>
            </a:prstGeom>
          </p:spPr>
        </p:pic>
        <p:pic>
          <p:nvPicPr>
            <p:cNvPr id="8" name="図 7">
              <a:extLst>
                <a:ext uri="{FF2B5EF4-FFF2-40B4-BE49-F238E27FC236}">
                  <a16:creationId xmlns:a16="http://schemas.microsoft.com/office/drawing/2014/main" id="{E9272A1E-19C1-3C4A-930E-2779130C9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2138" y="3631885"/>
              <a:ext cx="4560581" cy="3420436"/>
            </a:xfrm>
            <a:prstGeom prst="rect">
              <a:avLst/>
            </a:prstGeom>
          </p:spPr>
        </p:pic>
        <p:sp>
          <p:nvSpPr>
            <p:cNvPr id="18" name="正方形/長方形 17">
              <a:extLst>
                <a:ext uri="{FF2B5EF4-FFF2-40B4-BE49-F238E27FC236}">
                  <a16:creationId xmlns:a16="http://schemas.microsoft.com/office/drawing/2014/main" id="{FA6C8F5A-4EDB-3140-9D2A-B8CFFF074DA1}"/>
                </a:ext>
              </a:extLst>
            </p:cNvPr>
            <p:cNvSpPr/>
            <p:nvPr/>
          </p:nvSpPr>
          <p:spPr>
            <a:xfrm>
              <a:off x="1263652" y="5203262"/>
              <a:ext cx="2249334" cy="315740"/>
            </a:xfrm>
            <a:prstGeom prst="rect">
              <a:avLst/>
            </a:prstGeom>
            <a:solidFill>
              <a:schemeClr val="bg1">
                <a:alpha val="80000"/>
              </a:schemeClr>
            </a:solidFill>
            <a:effectLst>
              <a:softEdge rad="0"/>
            </a:effectLst>
          </p:spPr>
          <p:txBody>
            <a:bodyPr wrap="none">
              <a:noAutofit/>
            </a:bodyPr>
            <a:lstStyle/>
            <a:p>
              <a:r>
                <a:rPr lang="ja-JP" altLang="en-US" sz="2000" spc="300">
                  <a:effectLst/>
                  <a:latin typeface="+mn-ea"/>
                  <a:ea typeface="+mn-ea"/>
                </a:rPr>
                <a:t>トラテープの例</a:t>
              </a:r>
              <a:endParaRPr lang="en-US" sz="2000" spc="300" dirty="0">
                <a:effectLst/>
                <a:latin typeface="+mn-ea"/>
                <a:ea typeface="+mn-ea"/>
              </a:endParaRPr>
            </a:p>
          </p:txBody>
        </p:sp>
        <p:sp>
          <p:nvSpPr>
            <p:cNvPr id="20" name="正方形/長方形 19">
              <a:extLst>
                <a:ext uri="{FF2B5EF4-FFF2-40B4-BE49-F238E27FC236}">
                  <a16:creationId xmlns:a16="http://schemas.microsoft.com/office/drawing/2014/main" id="{02D5BE35-A893-0F41-81CC-63925BADC8ED}"/>
                </a:ext>
              </a:extLst>
            </p:cNvPr>
            <p:cNvSpPr/>
            <p:nvPr/>
          </p:nvSpPr>
          <p:spPr>
            <a:xfrm>
              <a:off x="3923928" y="5693754"/>
              <a:ext cx="2249334" cy="315740"/>
            </a:xfrm>
            <a:prstGeom prst="rect">
              <a:avLst/>
            </a:prstGeom>
            <a:solidFill>
              <a:schemeClr val="bg1">
                <a:alpha val="80000"/>
              </a:schemeClr>
            </a:solidFill>
            <a:effectLst>
              <a:softEdge rad="0"/>
            </a:effectLst>
          </p:spPr>
          <p:txBody>
            <a:bodyPr wrap="none">
              <a:noAutofit/>
            </a:bodyPr>
            <a:lstStyle/>
            <a:p>
              <a:r>
                <a:rPr lang="ja-JP" altLang="en-US" sz="2000" spc="300">
                  <a:effectLst/>
                  <a:latin typeface="+mn-ea"/>
                  <a:ea typeface="+mn-ea"/>
                </a:rPr>
                <a:t>ステッカーの例</a:t>
              </a:r>
              <a:endParaRPr lang="en-US" sz="2000" spc="300" dirty="0">
                <a:effectLst/>
                <a:latin typeface="+mn-ea"/>
                <a:ea typeface="+mn-ea"/>
              </a:endParaRPr>
            </a:p>
          </p:txBody>
        </p:sp>
      </p:grpSp>
      <p:sp>
        <p:nvSpPr>
          <p:cNvPr id="26" name="字幕 25">
            <a:extLst>
              <a:ext uri="{FF2B5EF4-FFF2-40B4-BE49-F238E27FC236}">
                <a16:creationId xmlns:a16="http://schemas.microsoft.com/office/drawing/2014/main" id="{7D06F3C2-F18F-A143-9158-6C86C662912F}"/>
              </a:ext>
            </a:extLst>
          </p:cNvPr>
          <p:cNvSpPr>
            <a:spLocks noGrp="1"/>
          </p:cNvSpPr>
          <p:nvPr>
            <p:ph type="subTitle" idx="1"/>
          </p:nvPr>
        </p:nvSpPr>
        <p:spPr/>
        <p:txBody>
          <a:bodyPr>
            <a:normAutofit/>
          </a:bodyPr>
          <a:lstStyle/>
          <a:p>
            <a:r>
              <a:rPr lang="ja-JP" altLang="en-US" b="1">
                <a:solidFill>
                  <a:srgbClr val="000000"/>
                </a:solidFill>
                <a:latin typeface="+mn-ea"/>
              </a:rPr>
              <a:t>転倒</a:t>
            </a:r>
            <a:endParaRPr kumimoji="1" lang="ja-JP" altLang="en-US"/>
          </a:p>
        </p:txBody>
      </p:sp>
      <p:sp>
        <p:nvSpPr>
          <p:cNvPr id="30" name="テキスト プレースホルダー 29">
            <a:extLst>
              <a:ext uri="{FF2B5EF4-FFF2-40B4-BE49-F238E27FC236}">
                <a16:creationId xmlns:a16="http://schemas.microsoft.com/office/drawing/2014/main" id="{3D996DC5-0560-BD49-AB9E-68ECE2877EF7}"/>
              </a:ext>
            </a:extLst>
          </p:cNvPr>
          <p:cNvSpPr>
            <a:spLocks noGrp="1"/>
          </p:cNvSpPr>
          <p:nvPr>
            <p:ph type="body" sz="quarter" idx="16"/>
          </p:nvPr>
        </p:nvSpPr>
        <p:spPr/>
        <p:txBody>
          <a:bodyPr/>
          <a:lstStyle/>
          <a:p>
            <a:r>
              <a:rPr kumimoji="1" lang="en-US" altLang="ja-JP" dirty="0"/>
              <a:t>-2</a:t>
            </a:r>
            <a:endParaRPr kumimoji="1" lang="ja-JP" altLang="en-US"/>
          </a:p>
        </p:txBody>
      </p:sp>
      <p:sp>
        <p:nvSpPr>
          <p:cNvPr id="32" name="テキスト プレースホルダー 31">
            <a:extLst>
              <a:ext uri="{FF2B5EF4-FFF2-40B4-BE49-F238E27FC236}">
                <a16:creationId xmlns:a16="http://schemas.microsoft.com/office/drawing/2014/main" id="{E919704A-A83D-0043-B8D1-24A459D78377}"/>
              </a:ext>
            </a:extLst>
          </p:cNvPr>
          <p:cNvSpPr>
            <a:spLocks noGrp="1"/>
          </p:cNvSpPr>
          <p:nvPr>
            <p:ph type="body" sz="quarter" idx="18"/>
          </p:nvPr>
        </p:nvSpPr>
        <p:spPr/>
        <p:txBody>
          <a:bodyPr/>
          <a:lstStyle/>
          <a:p>
            <a:r>
              <a:rPr kumimoji="1" lang="en-US" altLang="ja-JP" sz="3200" b="1" dirty="0">
                <a:solidFill>
                  <a:schemeClr val="accent5"/>
                </a:solidFill>
              </a:rPr>
              <a:t>❷</a:t>
            </a:r>
            <a:endParaRPr kumimoji="1" lang="ja-JP" altLang="en-US" sz="3200" b="1">
              <a:solidFill>
                <a:schemeClr val="accent5"/>
              </a:solidFill>
            </a:endParaRPr>
          </a:p>
        </p:txBody>
      </p:sp>
      <p:sp>
        <p:nvSpPr>
          <p:cNvPr id="31" name="テキスト プレースホルダー 30">
            <a:extLst>
              <a:ext uri="{FF2B5EF4-FFF2-40B4-BE49-F238E27FC236}">
                <a16:creationId xmlns:a16="http://schemas.microsoft.com/office/drawing/2014/main" id="{83B3AB40-1500-3642-889C-155C2D810CFC}"/>
              </a:ext>
            </a:extLst>
          </p:cNvPr>
          <p:cNvSpPr>
            <a:spLocks noGrp="1"/>
          </p:cNvSpPr>
          <p:nvPr>
            <p:ph type="body" orient="vert" sz="quarter" idx="10"/>
          </p:nvPr>
        </p:nvSpPr>
        <p:spPr/>
        <p:txBody>
          <a:bodyPr>
            <a:normAutofit/>
          </a:bodyPr>
          <a:lstStyle/>
          <a:p>
            <a:r>
              <a:rPr kumimoji="1" lang="en-US" altLang="ja-JP" sz="4400" b="1" dirty="0">
                <a:solidFill>
                  <a:schemeClr val="accent5"/>
                </a:solidFill>
              </a:rPr>
              <a:t>❷</a:t>
            </a:r>
            <a:endParaRPr kumimoji="1" lang="ja-JP" altLang="en-US" sz="4400" b="1">
              <a:solidFill>
                <a:schemeClr val="accent5"/>
              </a:solidFill>
            </a:endParaRP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Autofit/>
          </a:bodyPr>
          <a:lstStyle/>
          <a:p>
            <a:r>
              <a:rPr lang="ja-JP" altLang="en-US" b="1">
                <a:solidFill>
                  <a:srgbClr val="000000"/>
                </a:solidFill>
              </a:rPr>
              <a:t>屋内</a:t>
            </a:r>
            <a:r>
              <a:rPr lang="ja-JP" altLang="en-US" b="1" dirty="0">
                <a:solidFill>
                  <a:srgbClr val="000000"/>
                </a:solidFill>
              </a:rPr>
              <a:t>に</a:t>
            </a:r>
            <a:r>
              <a:rPr lang="ja-JP" altLang="en-US" b="1">
                <a:solidFill>
                  <a:srgbClr val="000000"/>
                </a:solidFill>
              </a:rPr>
              <a:t>おけるリスク</a:t>
            </a:r>
            <a:endParaRPr kumimoji="1" lang="ja-JP" altLang="en-US" dirty="0"/>
          </a:p>
        </p:txBody>
      </p:sp>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sz="quarter" idx="12"/>
          </p:nvPr>
        </p:nvSpPr>
        <p:spPr/>
        <p:txBody>
          <a:bodyPr>
            <a:spAutoFit/>
          </a:bodyPr>
          <a:lstStyle/>
          <a:p>
            <a:pPr marL="355600" indent="-347663">
              <a:lnSpc>
                <a:spcPct val="100000"/>
              </a:lnSpc>
              <a:buClr>
                <a:schemeClr val="accent5"/>
              </a:buClr>
            </a:pPr>
            <a:r>
              <a:rPr lang="ja-JP" altLang="en-US">
                <a:solidFill>
                  <a:srgbClr val="000000"/>
                </a:solidFill>
                <a:latin typeface="+mn-ea"/>
                <a:ea typeface="+mn-ea"/>
              </a:rPr>
              <a:t>転倒災害は増えている。</a:t>
            </a:r>
          </a:p>
          <a:p>
            <a:pPr marL="355600" indent="-347663">
              <a:lnSpc>
                <a:spcPct val="100000"/>
              </a:lnSpc>
              <a:buClr>
                <a:schemeClr val="accent5"/>
              </a:buClr>
            </a:pPr>
            <a:r>
              <a:rPr lang="ja-JP" altLang="en-US">
                <a:solidFill>
                  <a:srgbClr val="000000"/>
                </a:solidFill>
                <a:latin typeface="+mn-ea"/>
                <a:ea typeface="+mn-ea"/>
              </a:rPr>
              <a:t>転倒はどのような場所でも発生する。</a:t>
            </a:r>
          </a:p>
          <a:p>
            <a:pPr marL="355600" indent="-347663">
              <a:lnSpc>
                <a:spcPct val="100000"/>
              </a:lnSpc>
              <a:buClr>
                <a:schemeClr val="accent5"/>
              </a:buClr>
            </a:pPr>
            <a:r>
              <a:rPr lang="ja-JP" altLang="en-US">
                <a:solidFill>
                  <a:srgbClr val="000000"/>
                </a:solidFill>
                <a:latin typeface="+mn-ea"/>
                <a:ea typeface="+mn-ea"/>
              </a:rPr>
              <a:t>時間に余裕を持って行動する、足元が見えにくい状態で作業しないなどの意識を徹底する。</a:t>
            </a:r>
            <a:endParaRPr lang="ja-JP" altLang="en-US" kern="0" dirty="0">
              <a:latin typeface="+mn-ea"/>
              <a:ea typeface="+mn-ea"/>
            </a:endParaRPr>
          </a:p>
        </p:txBody>
      </p:sp>
      <p:sp>
        <p:nvSpPr>
          <p:cNvPr id="13" name="テキスト プレースホルダー 26">
            <a:extLst>
              <a:ext uri="{FF2B5EF4-FFF2-40B4-BE49-F238E27FC236}">
                <a16:creationId xmlns:a16="http://schemas.microsoft.com/office/drawing/2014/main" id="{87D0F4D6-1EF3-2043-98D2-FB04E437A678}"/>
              </a:ext>
            </a:extLst>
          </p:cNvPr>
          <p:cNvSpPr txBox="1">
            <a:spLocks/>
          </p:cNvSpPr>
          <p:nvPr/>
        </p:nvSpPr>
        <p:spPr>
          <a:xfrm>
            <a:off x="7956000" y="0"/>
            <a:ext cx="1188000" cy="726976"/>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68-</a:t>
            </a:r>
          </a:p>
          <a:p>
            <a:pPr fontAlgn="auto">
              <a:spcBef>
                <a:spcPts val="0"/>
              </a:spcBef>
              <a:spcAft>
                <a:spcPts val="0"/>
              </a:spcAft>
            </a:pPr>
            <a:r>
              <a:rPr lang="en-US" altLang="ja-JP" dirty="0"/>
              <a:t>   </a:t>
            </a:r>
            <a:r>
              <a:rPr lang="en-US" altLang="ja-JP" sz="2800" dirty="0"/>
              <a:t>69</a:t>
            </a:r>
            <a:endParaRPr lang="ja-JP" altLang="en-US" sz="2800"/>
          </a:p>
        </p:txBody>
      </p:sp>
      <p:sp>
        <p:nvSpPr>
          <p:cNvPr id="15" name="フッター プレースホルダー 1">
            <a:extLst>
              <a:ext uri="{FF2B5EF4-FFF2-40B4-BE49-F238E27FC236}">
                <a16:creationId xmlns:a16="http://schemas.microsoft.com/office/drawing/2014/main" id="{C3DE15DF-E3DD-5F4C-982F-AF89216BBE3A}"/>
              </a:ext>
            </a:extLst>
          </p:cNvPr>
          <p:cNvSpPr txBox="1">
            <a:spLocks/>
          </p:cNvSpPr>
          <p:nvPr/>
        </p:nvSpPr>
        <p:spPr>
          <a:xfrm>
            <a:off x="6932952" y="6381228"/>
            <a:ext cx="1998903" cy="166593"/>
          </a:xfrm>
          <a:prstGeom prst="rect">
            <a:avLst/>
          </a:prstGeom>
          <a:solidFill>
            <a:schemeClr val="bg1">
              <a:alpha val="70000"/>
            </a:schemeClr>
          </a:solidFill>
        </p:spPr>
        <p:txBody>
          <a:bodyPr vert="horz" lIns="0" tIns="36000" rIns="0" bIns="0" rtlCol="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fontAlgn="auto">
              <a:spcAft>
                <a:spcPts val="0"/>
              </a:spcAft>
            </a:pPr>
            <a:r>
              <a:rPr lang="ja-JP" altLang="en-US" sz="1400">
                <a:solidFill>
                  <a:schemeClr val="tx1">
                    <a:lumMod val="65000"/>
                    <a:lumOff val="35000"/>
                  </a:schemeClr>
                </a:solidFill>
              </a:rPr>
              <a:t>北海道大学安全衛生本部</a:t>
            </a:r>
          </a:p>
          <a:p>
            <a:pPr fontAlgn="auto">
              <a:spcAft>
                <a:spcPts val="0"/>
              </a:spcAft>
            </a:pPr>
            <a:endParaRPr lang="ja-JP" altLang="en-US" sz="1400"/>
          </a:p>
        </p:txBody>
      </p:sp>
      <p:sp>
        <p:nvSpPr>
          <p:cNvPr id="19" name="テキスト ボックス 18">
            <a:extLst>
              <a:ext uri="{FF2B5EF4-FFF2-40B4-BE49-F238E27FC236}">
                <a16:creationId xmlns:a16="http://schemas.microsoft.com/office/drawing/2014/main" id="{D3F0B4DD-A41D-B744-92EE-7B00C3E47E9F}"/>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1299626210"/>
      </p:ext>
    </p:extLst>
  </p:cSld>
  <p:clrMapOvr>
    <a:masterClrMapping/>
  </p:clrMapOvr>
  <mc:AlternateContent xmlns:mc="http://schemas.openxmlformats.org/markup-compatibility/2006" xmlns:p14="http://schemas.microsoft.com/office/powerpoint/2010/main">
    <mc:Choice Requires="p14">
      <p:transition spd="slow" p14:dur="2000" advTm="21378"/>
    </mc:Choice>
    <mc:Fallback xmlns="">
      <p:transition spd="slow" advTm="21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4">
                                            <p:txEl>
                                              <p:pRg st="0" end="0"/>
                                            </p:txEl>
                                          </p:spTgt>
                                        </p:tgtEl>
                                        <p:attrNameLst>
                                          <p:attrName>style.opacity</p:attrName>
                                        </p:attrNameLst>
                                      </p:cBhvr>
                                      <p:to>
                                        <p:strVal val="0.25"/>
                                      </p:to>
                                    </p:set>
                                    <p:animEffect filter="image" prLst="opacity: 0.25">
                                      <p:cBhvr rctx="IE">
                                        <p:cTn id="7" dur="indefinite"/>
                                        <p:tgtEl>
                                          <p:spTgt spid="4">
                                            <p:txEl>
                                              <p:pRg st="0" end="0"/>
                                            </p:txEl>
                                          </p:spTgt>
                                        </p:tgtEl>
                                      </p:cBhvr>
                                    </p:animEffect>
                                  </p:childTnLst>
                                </p:cTn>
                              </p:par>
                              <p:par>
                                <p:cTn id="8" presetID="9" presetClass="emph" presetSubtype="0" nodeType="withEffect">
                                  <p:stCondLst>
                                    <p:cond delay="0"/>
                                  </p:stCondLst>
                                  <p:childTnLst>
                                    <p:set>
                                      <p:cBhvr>
                                        <p:cTn id="9" dur="indefinite"/>
                                        <p:tgtEl>
                                          <p:spTgt spid="4">
                                            <p:txEl>
                                              <p:pRg st="1" end="1"/>
                                            </p:txEl>
                                          </p:spTgt>
                                        </p:tgtEl>
                                        <p:attrNameLst>
                                          <p:attrName>style.opacity</p:attrName>
                                        </p:attrNameLst>
                                      </p:cBhvr>
                                      <p:to>
                                        <p:strVal val="0.25"/>
                                      </p:to>
                                    </p:set>
                                    <p:animEffect filter="image" prLst="opacity: 0.25">
                                      <p:cBhvr rctx="IE">
                                        <p:cTn id="10" dur="indefinite"/>
                                        <p:tgtEl>
                                          <p:spTgt spid="4">
                                            <p:txEl>
                                              <p:pRg st="1" end="1"/>
                                            </p:txEl>
                                          </p:spTgt>
                                        </p:tgtEl>
                                      </p:cBhvr>
                                    </p:animEffect>
                                  </p:childTnLst>
                                </p:cTn>
                              </p:par>
                              <p:par>
                                <p:cTn id="11" presetID="9" presetClass="emph" presetSubtype="0" nodeType="withEffect">
                                  <p:stCondLst>
                                    <p:cond delay="0"/>
                                  </p:stCondLst>
                                  <p:childTnLst>
                                    <p:set>
                                      <p:cBhvr>
                                        <p:cTn id="12" dur="indefinite"/>
                                        <p:tgtEl>
                                          <p:spTgt spid="4">
                                            <p:txEl>
                                              <p:pRg st="2" end="2"/>
                                            </p:txEl>
                                          </p:spTgt>
                                        </p:tgtEl>
                                        <p:attrNameLst>
                                          <p:attrName>style.opacity</p:attrName>
                                        </p:attrNameLst>
                                      </p:cBhvr>
                                      <p:to>
                                        <p:strVal val="0.25"/>
                                      </p:to>
                                    </p:set>
                                    <p:animEffect filter="image" prLst="opacity: 0.25">
                                      <p:cBhvr rctx="IE">
                                        <p:cTn id="13" dur="indefinite"/>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4">
                                            <p:txEl>
                                              <p:pRg st="0" end="0"/>
                                            </p:txEl>
                                          </p:spTgt>
                                        </p:tgtEl>
                                        <p:attrNameLst>
                                          <p:attrName>style.opacity</p:attrName>
                                        </p:attrNameLst>
                                      </p:cBhvr>
                                      <p:to>
                                        <p:strVal val="0.75"/>
                                      </p:to>
                                    </p:set>
                                    <p:animEffect filter="image" prLst="opacity: 0.75">
                                      <p:cBhvr rctx="IE">
                                        <p:cTn id="18" dur="indefinite"/>
                                        <p:tgtEl>
                                          <p:spTgt spid="4">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4">
                                            <p:txEl>
                                              <p:pRg st="1" end="1"/>
                                            </p:txEl>
                                          </p:spTgt>
                                        </p:tgtEl>
                                        <p:attrNameLst>
                                          <p:attrName>style.opacity</p:attrName>
                                        </p:attrNameLst>
                                      </p:cBhvr>
                                      <p:to>
                                        <p:strVal val="0.75"/>
                                      </p:to>
                                    </p:set>
                                    <p:animEffect filter="image" prLst="opacity: 0.75">
                                      <p:cBhvr rctx="IE">
                                        <p:cTn id="26" dur="indefinite"/>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4">
                                            <p:txEl>
                                              <p:pRg st="2" end="2"/>
                                            </p:txEl>
                                          </p:spTgt>
                                        </p:tgtEl>
                                        <p:attrNameLst>
                                          <p:attrName>style.opacity</p:attrName>
                                        </p:attrNameLst>
                                      </p:cBhvr>
                                      <p:to>
                                        <p:strVal val="0.75"/>
                                      </p:to>
                                    </p:set>
                                    <p:animEffect filter="image" prLst="opacity: 0.75">
                                      <p:cBhvr rctx="IE">
                                        <p:cTn id="31" dur="indefinite"/>
                                        <p:tgtEl>
                                          <p:spTgt spid="4">
                                            <p:txEl>
                                              <p:pRg st="2" end="2"/>
                                            </p:txEl>
                                          </p:spTgt>
                                        </p:tgtEl>
                                      </p:cBhvr>
                                    </p:animEffect>
                                  </p:childTnLst>
                                </p:cTn>
                              </p:par>
                            </p:childTnLst>
                          </p:cTn>
                        </p:par>
                        <p:par>
                          <p:cTn id="32" fill="hold">
                            <p:stCondLst>
                              <p:cond delay="0"/>
                            </p:stCondLst>
                            <p:childTnLst>
                              <p:par>
                                <p:cTn id="33" presetID="10"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extLst>
    <p:ext uri="{E180D4A7-C9FB-4DFB-919C-405C955672EB}">
      <p14:showEvtLst xmlns:p14="http://schemas.microsoft.com/office/powerpoint/2010/main">
        <p14:playEvt time="32" objId="5"/>
        <p14:playEvt time="2989" objId="7"/>
        <p14:stopEvt time="3154" objId="5"/>
        <p14:playEvt time="6123" objId="9"/>
        <p14:stopEvt time="6267" objId="7"/>
        <p14:playEvt time="10458" objId="10"/>
        <p14:stopEvt time="10578" objId="9"/>
        <p14:stopEvt time="20284" objId="10"/>
      </p14:showEvtLst>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字幕 25">
            <a:extLst>
              <a:ext uri="{FF2B5EF4-FFF2-40B4-BE49-F238E27FC236}">
                <a16:creationId xmlns:a16="http://schemas.microsoft.com/office/drawing/2014/main" id="{7D06F3C2-F18F-A143-9158-6C86C662912F}"/>
              </a:ext>
            </a:extLst>
          </p:cNvPr>
          <p:cNvSpPr>
            <a:spLocks noGrp="1"/>
          </p:cNvSpPr>
          <p:nvPr>
            <p:ph type="subTitle" idx="1"/>
          </p:nvPr>
        </p:nvSpPr>
        <p:spPr/>
        <p:txBody>
          <a:bodyPr>
            <a:normAutofit/>
          </a:bodyPr>
          <a:lstStyle/>
          <a:p>
            <a:r>
              <a:rPr lang="ja-JP" altLang="en-US" b="1">
                <a:solidFill>
                  <a:srgbClr val="000000"/>
                </a:solidFill>
                <a:latin typeface="+mn-ea"/>
              </a:rPr>
              <a:t>屋内での転落</a:t>
            </a:r>
            <a:endParaRPr kumimoji="1" lang="ja-JP" altLang="en-US"/>
          </a:p>
        </p:txBody>
      </p:sp>
      <p:sp>
        <p:nvSpPr>
          <p:cNvPr id="30" name="テキスト プレースホルダー 29">
            <a:extLst>
              <a:ext uri="{FF2B5EF4-FFF2-40B4-BE49-F238E27FC236}">
                <a16:creationId xmlns:a16="http://schemas.microsoft.com/office/drawing/2014/main" id="{3D996DC5-0560-BD49-AB9E-68ECE2877EF7}"/>
              </a:ext>
            </a:extLst>
          </p:cNvPr>
          <p:cNvSpPr>
            <a:spLocks noGrp="1"/>
          </p:cNvSpPr>
          <p:nvPr>
            <p:ph type="body" sz="quarter" idx="16"/>
          </p:nvPr>
        </p:nvSpPr>
        <p:spPr/>
        <p:txBody>
          <a:bodyPr/>
          <a:lstStyle/>
          <a:p>
            <a:r>
              <a:rPr kumimoji="1" lang="en-US" altLang="ja-JP" dirty="0"/>
              <a:t>-3</a:t>
            </a:r>
            <a:endParaRPr kumimoji="1" lang="ja-JP" altLang="en-US"/>
          </a:p>
        </p:txBody>
      </p:sp>
      <p:sp>
        <p:nvSpPr>
          <p:cNvPr id="32" name="テキスト プレースホルダー 31">
            <a:extLst>
              <a:ext uri="{FF2B5EF4-FFF2-40B4-BE49-F238E27FC236}">
                <a16:creationId xmlns:a16="http://schemas.microsoft.com/office/drawing/2014/main" id="{E919704A-A83D-0043-B8D1-24A459D78377}"/>
              </a:ext>
            </a:extLst>
          </p:cNvPr>
          <p:cNvSpPr>
            <a:spLocks noGrp="1"/>
          </p:cNvSpPr>
          <p:nvPr>
            <p:ph type="body" sz="quarter" idx="18"/>
          </p:nvPr>
        </p:nvSpPr>
        <p:spPr/>
        <p:txBody>
          <a:bodyPr/>
          <a:lstStyle/>
          <a:p>
            <a:r>
              <a:rPr kumimoji="1" lang="en-US" altLang="ja-JP" sz="3200" b="1" dirty="0">
                <a:solidFill>
                  <a:schemeClr val="accent5"/>
                </a:solidFill>
              </a:rPr>
              <a:t>❷</a:t>
            </a:r>
            <a:endParaRPr kumimoji="1" lang="ja-JP" altLang="en-US" sz="3200" b="1">
              <a:solidFill>
                <a:schemeClr val="accent5"/>
              </a:solidFill>
            </a:endParaRPr>
          </a:p>
        </p:txBody>
      </p:sp>
      <p:sp>
        <p:nvSpPr>
          <p:cNvPr id="31" name="テキスト プレースホルダー 30">
            <a:extLst>
              <a:ext uri="{FF2B5EF4-FFF2-40B4-BE49-F238E27FC236}">
                <a16:creationId xmlns:a16="http://schemas.microsoft.com/office/drawing/2014/main" id="{83B3AB40-1500-3642-889C-155C2D810CFC}"/>
              </a:ext>
            </a:extLst>
          </p:cNvPr>
          <p:cNvSpPr>
            <a:spLocks noGrp="1"/>
          </p:cNvSpPr>
          <p:nvPr>
            <p:ph type="body" orient="vert" sz="quarter" idx="10"/>
          </p:nvPr>
        </p:nvSpPr>
        <p:spPr/>
        <p:txBody>
          <a:bodyPr>
            <a:normAutofit/>
          </a:bodyPr>
          <a:lstStyle/>
          <a:p>
            <a:r>
              <a:rPr kumimoji="1" lang="en-US" altLang="ja-JP" sz="4400" b="1" dirty="0">
                <a:solidFill>
                  <a:schemeClr val="accent5"/>
                </a:solidFill>
              </a:rPr>
              <a:t>❷</a:t>
            </a:r>
            <a:endParaRPr kumimoji="1" lang="ja-JP" altLang="en-US" sz="4400" b="1">
              <a:solidFill>
                <a:schemeClr val="accent5"/>
              </a:solidFill>
            </a:endParaRP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Autofit/>
          </a:bodyPr>
          <a:lstStyle/>
          <a:p>
            <a:r>
              <a:rPr lang="ja-JP" altLang="en-US" b="1">
                <a:solidFill>
                  <a:srgbClr val="000000"/>
                </a:solidFill>
              </a:rPr>
              <a:t>屋内</a:t>
            </a:r>
            <a:r>
              <a:rPr lang="ja-JP" altLang="en-US" b="1" dirty="0">
                <a:solidFill>
                  <a:srgbClr val="000000"/>
                </a:solidFill>
              </a:rPr>
              <a:t>に</a:t>
            </a:r>
            <a:r>
              <a:rPr lang="ja-JP" altLang="en-US" b="1">
                <a:solidFill>
                  <a:srgbClr val="000000"/>
                </a:solidFill>
              </a:rPr>
              <a:t>おけるリスク</a:t>
            </a:r>
            <a:endParaRPr kumimoji="1" lang="ja-JP" altLang="en-US" dirty="0"/>
          </a:p>
        </p:txBody>
      </p:sp>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sz="quarter" idx="12"/>
          </p:nvPr>
        </p:nvSpPr>
        <p:spPr>
          <a:xfrm>
            <a:off x="468000" y="1758100"/>
            <a:ext cx="8208057" cy="892552"/>
          </a:xfrm>
        </p:spPr>
        <p:txBody>
          <a:bodyPr>
            <a:spAutoFit/>
          </a:bodyPr>
          <a:lstStyle/>
          <a:p>
            <a:pPr marL="355600" indent="-347663">
              <a:lnSpc>
                <a:spcPct val="100000"/>
              </a:lnSpc>
              <a:buClr>
                <a:schemeClr val="accent5"/>
              </a:buClr>
            </a:pPr>
            <a:r>
              <a:rPr lang="ja-JP" altLang="en-US">
                <a:solidFill>
                  <a:srgbClr val="000000"/>
                </a:solidFill>
                <a:latin typeface="+mn-ea"/>
                <a:ea typeface="+mn-ea"/>
              </a:rPr>
              <a:t>屋内でも重大な転落事故が起きている。</a:t>
            </a:r>
          </a:p>
          <a:p>
            <a:pPr marL="355600" indent="-347663">
              <a:lnSpc>
                <a:spcPct val="100000"/>
              </a:lnSpc>
              <a:buClr>
                <a:schemeClr val="accent5"/>
              </a:buClr>
            </a:pPr>
            <a:r>
              <a:rPr lang="ja-JP" altLang="en-US">
                <a:solidFill>
                  <a:srgbClr val="000000"/>
                </a:solidFill>
                <a:latin typeface="+mn-ea"/>
                <a:ea typeface="+mn-ea"/>
              </a:rPr>
              <a:t>階段の昇降は手すりを持って足元に注意する。</a:t>
            </a:r>
            <a:endParaRPr lang="ja-JP" altLang="en-US" kern="0" dirty="0">
              <a:latin typeface="+mn-ea"/>
              <a:ea typeface="+mn-ea"/>
            </a:endParaRPr>
          </a:p>
        </p:txBody>
      </p:sp>
      <p:pic>
        <p:nvPicPr>
          <p:cNvPr id="5" name="図 4" descr="挿絵 が含まれている画像&#10;&#10;自動的に生成された説明">
            <a:extLst>
              <a:ext uri="{FF2B5EF4-FFF2-40B4-BE49-F238E27FC236}">
                <a16:creationId xmlns:a16="http://schemas.microsoft.com/office/drawing/2014/main" id="{02F6A9F2-D13A-CD40-B7A8-B4C89D1E2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278" y="2708920"/>
            <a:ext cx="2524440" cy="4149080"/>
          </a:xfrm>
          <a:prstGeom prst="rect">
            <a:avLst/>
          </a:prstGeom>
        </p:spPr>
      </p:pic>
      <p:pic>
        <p:nvPicPr>
          <p:cNvPr id="8" name="図 7" descr="建物, テーブル が含まれている画像&#10;&#10;自動的に生成された説明">
            <a:extLst>
              <a:ext uri="{FF2B5EF4-FFF2-40B4-BE49-F238E27FC236}">
                <a16:creationId xmlns:a16="http://schemas.microsoft.com/office/drawing/2014/main" id="{912D8757-69CA-3042-BFF3-6ECBDE0585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7599" y="2800218"/>
            <a:ext cx="5655778" cy="3521913"/>
          </a:xfrm>
          <a:prstGeom prst="rect">
            <a:avLst/>
          </a:prstGeom>
        </p:spPr>
      </p:pic>
      <p:sp>
        <p:nvSpPr>
          <p:cNvPr id="13" name="テキスト プレースホルダー 26">
            <a:extLst>
              <a:ext uri="{FF2B5EF4-FFF2-40B4-BE49-F238E27FC236}">
                <a16:creationId xmlns:a16="http://schemas.microsoft.com/office/drawing/2014/main" id="{8D8E37C4-E19A-154F-86CE-35243DD7E8BE}"/>
              </a:ext>
            </a:extLst>
          </p:cNvPr>
          <p:cNvSpPr txBox="1">
            <a:spLocks/>
          </p:cNvSpPr>
          <p:nvPr/>
        </p:nvSpPr>
        <p:spPr>
          <a:xfrm>
            <a:off x="7956000" y="0"/>
            <a:ext cx="1188000" cy="726976"/>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70-</a:t>
            </a:r>
          </a:p>
          <a:p>
            <a:pPr fontAlgn="auto">
              <a:spcBef>
                <a:spcPts val="0"/>
              </a:spcBef>
              <a:spcAft>
                <a:spcPts val="0"/>
              </a:spcAft>
            </a:pPr>
            <a:r>
              <a:rPr lang="en-US" altLang="ja-JP" dirty="0"/>
              <a:t>   </a:t>
            </a:r>
            <a:r>
              <a:rPr lang="en-US" altLang="ja-JP" sz="2800" dirty="0"/>
              <a:t>71</a:t>
            </a:r>
            <a:endParaRPr lang="ja-JP" altLang="en-US" sz="2800"/>
          </a:p>
        </p:txBody>
      </p:sp>
      <p:sp>
        <p:nvSpPr>
          <p:cNvPr id="15" name="テキスト ボックス 14">
            <a:extLst>
              <a:ext uri="{FF2B5EF4-FFF2-40B4-BE49-F238E27FC236}">
                <a16:creationId xmlns:a16="http://schemas.microsoft.com/office/drawing/2014/main" id="{8566B629-DB8F-454E-A565-4D039E802022}"/>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3437575759"/>
      </p:ext>
    </p:extLst>
  </p:cSld>
  <p:clrMapOvr>
    <a:masterClrMapping/>
  </p:clrMapOvr>
  <mc:AlternateContent xmlns:mc="http://schemas.openxmlformats.org/markup-compatibility/2006" xmlns:p14="http://schemas.microsoft.com/office/powerpoint/2010/main">
    <mc:Choice Requires="p14">
      <p:transition spd="slow" p14:dur="2000" advTm="15515"/>
    </mc:Choice>
    <mc:Fallback xmlns="">
      <p:transition spd="slow" advTm="15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4">
                                            <p:txEl>
                                              <p:pRg st="0" end="0"/>
                                            </p:txEl>
                                          </p:spTgt>
                                        </p:tgtEl>
                                        <p:attrNameLst>
                                          <p:attrName>style.opacity</p:attrName>
                                        </p:attrNameLst>
                                      </p:cBhvr>
                                      <p:to>
                                        <p:strVal val="0.25"/>
                                      </p:to>
                                    </p:set>
                                    <p:animEffect filter="image" prLst="opacity: 0.25">
                                      <p:cBhvr rctx="IE">
                                        <p:cTn id="7" dur="indefinite"/>
                                        <p:tgtEl>
                                          <p:spTgt spid="4">
                                            <p:txEl>
                                              <p:pRg st="0" end="0"/>
                                            </p:txEl>
                                          </p:spTgt>
                                        </p:tgtEl>
                                      </p:cBhvr>
                                    </p:animEffect>
                                  </p:childTnLst>
                                </p:cTn>
                              </p:par>
                              <p:par>
                                <p:cTn id="8" presetID="9" presetClass="emph" presetSubtype="0" nodeType="withEffect">
                                  <p:stCondLst>
                                    <p:cond delay="0"/>
                                  </p:stCondLst>
                                  <p:childTnLst>
                                    <p:set>
                                      <p:cBhvr>
                                        <p:cTn id="9" dur="indefinite"/>
                                        <p:tgtEl>
                                          <p:spTgt spid="4">
                                            <p:txEl>
                                              <p:pRg st="1" end="1"/>
                                            </p:txEl>
                                          </p:spTgt>
                                        </p:tgtEl>
                                        <p:attrNameLst>
                                          <p:attrName>style.opacity</p:attrName>
                                        </p:attrNameLst>
                                      </p:cBhvr>
                                      <p:to>
                                        <p:strVal val="0.25"/>
                                      </p:to>
                                    </p:set>
                                    <p:animEffect filter="image" prLst="opacity: 0.25">
                                      <p:cBhvr rctx="IE">
                                        <p:cTn id="10" dur="indefinite"/>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4">
                                            <p:txEl>
                                              <p:pRg st="0" end="0"/>
                                            </p:txEl>
                                          </p:spTgt>
                                        </p:tgtEl>
                                        <p:attrNameLst>
                                          <p:attrName>style.opacity</p:attrName>
                                        </p:attrNameLst>
                                      </p:cBhvr>
                                      <p:to>
                                        <p:strVal val="0.75"/>
                                      </p:to>
                                    </p:set>
                                    <p:animEffect filter="image" prLst="opacity: 0.75">
                                      <p:cBhvr rctx="IE">
                                        <p:cTn id="15" dur="indefinite"/>
                                        <p:tgtEl>
                                          <p:spTgt spid="4">
                                            <p:txEl>
                                              <p:pRg st="0" end="0"/>
                                            </p:txEl>
                                          </p:spTgt>
                                        </p:tgtEl>
                                      </p:cBhvr>
                                    </p:animEffect>
                                  </p:childTnLst>
                                </p:cTn>
                              </p:par>
                              <p:par>
                                <p:cTn id="16" presetID="10" presetClass="entr" presetSubtype="0" fill="hold" nodeType="with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4">
                                            <p:txEl>
                                              <p:pRg st="1" end="1"/>
                                            </p:txEl>
                                          </p:spTgt>
                                        </p:tgtEl>
                                        <p:attrNameLst>
                                          <p:attrName>style.opacity</p:attrName>
                                        </p:attrNameLst>
                                      </p:cBhvr>
                                      <p:to>
                                        <p:strVal val="0.75"/>
                                      </p:to>
                                    </p:set>
                                    <p:animEffect filter="image" prLst="opacity: 0.75">
                                      <p:cBhvr rctx="IE">
                                        <p:cTn id="23" dur="indefinite"/>
                                        <p:tgtEl>
                                          <p:spTgt spid="4">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extLst>
    <p:ext uri="{E180D4A7-C9FB-4DFB-919C-405C955672EB}">
      <p14:showEvtLst xmlns:p14="http://schemas.microsoft.com/office/powerpoint/2010/main">
        <p14:playEvt time="25" objId="2"/>
        <p14:playEvt time="4168" objId="7"/>
        <p14:stopEvt time="4333" objId="2"/>
        <p14:playEvt time="8526" objId="9"/>
        <p14:stopEvt time="8669" objId="7"/>
        <p14:stopEvt time="14543" objId="9"/>
      </p14:showEvtLst>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subTitle" idx="1"/>
          </p:nvPr>
        </p:nvSpPr>
        <p:spPr/>
        <p:txBody>
          <a:bodyPr>
            <a:spAutoFit/>
          </a:bodyPr>
          <a:lstStyle/>
          <a:p>
            <a:r>
              <a:rPr lang="ja-JP" altLang="en-US" b="1">
                <a:solidFill>
                  <a:srgbClr val="000000"/>
                </a:solidFill>
              </a:rPr>
              <a:t>電気の安全な使用</a:t>
            </a:r>
            <a:endParaRPr kumimoji="1" lang="ja-JP" altLang="en-US" dirty="0"/>
          </a:p>
        </p:txBody>
      </p:sp>
      <p:sp>
        <p:nvSpPr>
          <p:cNvPr id="15" name="テキスト プレースホルダー 14">
            <a:extLst>
              <a:ext uri="{FF2B5EF4-FFF2-40B4-BE49-F238E27FC236}">
                <a16:creationId xmlns:a16="http://schemas.microsoft.com/office/drawing/2014/main" id="{6BFE3659-62BC-C944-90CF-1C9BEDBE860F}"/>
              </a:ext>
            </a:extLst>
          </p:cNvPr>
          <p:cNvSpPr>
            <a:spLocks noGrp="1"/>
          </p:cNvSpPr>
          <p:nvPr>
            <p:ph type="body" sz="quarter" idx="16"/>
          </p:nvPr>
        </p:nvSpPr>
        <p:spPr/>
        <p:txBody>
          <a:bodyPr/>
          <a:lstStyle/>
          <a:p>
            <a:r>
              <a:rPr kumimoji="1" lang="en-US" altLang="ja-JP" dirty="0"/>
              <a:t>-4</a:t>
            </a:r>
            <a:endParaRPr kumimoji="1" lang="ja-JP" altLang="en-US"/>
          </a:p>
        </p:txBody>
      </p:sp>
      <p:sp>
        <p:nvSpPr>
          <p:cNvPr id="17" name="テキスト プレースホルダー 16">
            <a:extLst>
              <a:ext uri="{FF2B5EF4-FFF2-40B4-BE49-F238E27FC236}">
                <a16:creationId xmlns:a16="http://schemas.microsoft.com/office/drawing/2014/main" id="{8CC6964E-DEB7-B747-A7BD-E6DAFF0FB6AA}"/>
              </a:ext>
            </a:extLst>
          </p:cNvPr>
          <p:cNvSpPr>
            <a:spLocks noGrp="1"/>
          </p:cNvSpPr>
          <p:nvPr>
            <p:ph type="body" sz="quarter" idx="18"/>
          </p:nvPr>
        </p:nvSpPr>
        <p:spPr/>
        <p:txBody>
          <a:bodyPr/>
          <a:lstStyle/>
          <a:p>
            <a:r>
              <a:rPr lang="en-US" altLang="ja-JP" sz="3200" b="1" dirty="0">
                <a:solidFill>
                  <a:schemeClr val="accent5"/>
                </a:solidFill>
              </a:rPr>
              <a:t>❷</a:t>
            </a:r>
            <a:endParaRPr lang="ja-JP" altLang="en-US" sz="3200" b="1">
              <a:solidFill>
                <a:schemeClr val="accent5"/>
              </a:solidFill>
            </a:endParaRPr>
          </a:p>
        </p:txBody>
      </p:sp>
      <p:sp>
        <p:nvSpPr>
          <p:cNvPr id="16" name="テキスト プレースホルダー 15">
            <a:extLst>
              <a:ext uri="{FF2B5EF4-FFF2-40B4-BE49-F238E27FC236}">
                <a16:creationId xmlns:a16="http://schemas.microsoft.com/office/drawing/2014/main" id="{3941108F-0AA7-5242-A4AF-ECBAB0A0DF03}"/>
              </a:ext>
            </a:extLst>
          </p:cNvPr>
          <p:cNvSpPr>
            <a:spLocks noGrp="1"/>
          </p:cNvSpPr>
          <p:nvPr>
            <p:ph type="body" orient="vert" sz="quarter" idx="10"/>
          </p:nvPr>
        </p:nvSpPr>
        <p:spPr/>
        <p:txBody>
          <a:bodyPr>
            <a:normAutofit/>
          </a:bodyPr>
          <a:lstStyle/>
          <a:p>
            <a:r>
              <a:rPr lang="en-US" altLang="ja-JP" sz="4400" b="1" dirty="0">
                <a:solidFill>
                  <a:schemeClr val="accent5"/>
                </a:solidFill>
              </a:rPr>
              <a:t>❷</a:t>
            </a:r>
            <a:endParaRPr lang="ja-JP" altLang="en-US" sz="4400" b="1">
              <a:solidFill>
                <a:schemeClr val="accent5"/>
              </a:solidFill>
            </a:endParaRP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rmAutofit/>
          </a:bodyPr>
          <a:lstStyle/>
          <a:p>
            <a:r>
              <a:rPr lang="ja-JP" altLang="en-US">
                <a:solidFill>
                  <a:srgbClr val="000000"/>
                </a:solidFill>
              </a:rPr>
              <a:t>屋内におけるリスク</a:t>
            </a:r>
            <a:endParaRPr kumimoji="1" lang="ja-JP" altLang="en-US" dirty="0"/>
          </a:p>
        </p:txBody>
      </p:sp>
      <p:sp>
        <p:nvSpPr>
          <p:cNvPr id="3" name="テキスト プレースホルダー 2">
            <a:extLst>
              <a:ext uri="{FF2B5EF4-FFF2-40B4-BE49-F238E27FC236}">
                <a16:creationId xmlns:a16="http://schemas.microsoft.com/office/drawing/2014/main" id="{86F419D2-AFF5-954B-8B3D-525A3AE64BBA}"/>
              </a:ext>
            </a:extLst>
          </p:cNvPr>
          <p:cNvSpPr>
            <a:spLocks noGrp="1"/>
          </p:cNvSpPr>
          <p:nvPr>
            <p:ph type="body" sz="quarter" idx="12"/>
          </p:nvPr>
        </p:nvSpPr>
        <p:spPr/>
        <p:txBody>
          <a:bodyPr>
            <a:noAutofit/>
          </a:bodyPr>
          <a:lstStyle/>
          <a:p>
            <a:pPr marL="355600" indent="-347663">
              <a:lnSpc>
                <a:spcPct val="100000"/>
              </a:lnSpc>
              <a:buClr>
                <a:schemeClr val="accent5"/>
              </a:buClr>
            </a:pPr>
            <a:r>
              <a:rPr lang="ja-JP" altLang="en-US">
                <a:solidFill>
                  <a:srgbClr val="000000"/>
                </a:solidFill>
                <a:latin typeface="+mn-ea"/>
                <a:ea typeface="+mn-ea"/>
              </a:rPr>
              <a:t>電気の取り扱いを誤れば感電や火災を引き起こす。</a:t>
            </a:r>
          </a:p>
          <a:p>
            <a:pPr marL="355600" indent="-347663">
              <a:lnSpc>
                <a:spcPct val="100000"/>
              </a:lnSpc>
              <a:buClr>
                <a:schemeClr val="accent5"/>
              </a:buClr>
            </a:pPr>
            <a:r>
              <a:rPr lang="ja-JP" altLang="en-US">
                <a:solidFill>
                  <a:srgbClr val="000000"/>
                </a:solidFill>
                <a:latin typeface="+mn-ea"/>
                <a:ea typeface="+mn-ea"/>
              </a:rPr>
              <a:t>無人運転の安全対策には、機器故障の際安全に停止する機構の確立が大切である。</a:t>
            </a:r>
            <a:endParaRPr lang="ja-JP" altLang="en-US">
              <a:latin typeface="+mn-ea"/>
              <a:ea typeface="+mn-ea"/>
            </a:endParaRPr>
          </a:p>
        </p:txBody>
      </p:sp>
      <p:sp>
        <p:nvSpPr>
          <p:cNvPr id="12" name="テキスト プレースホルダー 26">
            <a:extLst>
              <a:ext uri="{FF2B5EF4-FFF2-40B4-BE49-F238E27FC236}">
                <a16:creationId xmlns:a16="http://schemas.microsoft.com/office/drawing/2014/main" id="{57A6458F-94B8-CB4D-9C1A-FAD0A26867FA}"/>
              </a:ext>
            </a:extLst>
          </p:cNvPr>
          <p:cNvSpPr txBox="1">
            <a:spLocks/>
          </p:cNvSpPr>
          <p:nvPr/>
        </p:nvSpPr>
        <p:spPr>
          <a:xfrm>
            <a:off x="7955998" y="0"/>
            <a:ext cx="1224513" cy="726976"/>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72-</a:t>
            </a:r>
          </a:p>
          <a:p>
            <a:pPr fontAlgn="auto">
              <a:spcBef>
                <a:spcPts val="0"/>
              </a:spcBef>
              <a:spcAft>
                <a:spcPts val="0"/>
              </a:spcAft>
            </a:pPr>
            <a:r>
              <a:rPr lang="en-US" altLang="ja-JP" dirty="0"/>
              <a:t>   </a:t>
            </a:r>
            <a:r>
              <a:rPr lang="en-US" altLang="ja-JP" sz="2800" dirty="0"/>
              <a:t>73</a:t>
            </a:r>
            <a:endParaRPr lang="ja-JP" altLang="en-US" sz="2800"/>
          </a:p>
        </p:txBody>
      </p:sp>
      <p:grpSp>
        <p:nvGrpSpPr>
          <p:cNvPr id="10" name="グループ化 9">
            <a:extLst>
              <a:ext uri="{FF2B5EF4-FFF2-40B4-BE49-F238E27FC236}">
                <a16:creationId xmlns:a16="http://schemas.microsoft.com/office/drawing/2014/main" id="{38F9FEBC-745C-634F-8D1C-CD2C73A3D72D}"/>
              </a:ext>
            </a:extLst>
          </p:cNvPr>
          <p:cNvGrpSpPr/>
          <p:nvPr/>
        </p:nvGrpSpPr>
        <p:grpSpPr>
          <a:xfrm>
            <a:off x="1546685" y="3017906"/>
            <a:ext cx="6050630" cy="3268508"/>
            <a:chOff x="1546685" y="3017906"/>
            <a:chExt cx="6050630" cy="3268508"/>
          </a:xfrm>
        </p:grpSpPr>
        <p:pic>
          <p:nvPicPr>
            <p:cNvPr id="5" name="図 4">
              <a:extLst>
                <a:ext uri="{FF2B5EF4-FFF2-40B4-BE49-F238E27FC236}">
                  <a16:creationId xmlns:a16="http://schemas.microsoft.com/office/drawing/2014/main" id="{E33ED811-67CF-634C-8178-328C8755E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685" y="3017906"/>
              <a:ext cx="6050630" cy="3268508"/>
            </a:xfrm>
            <a:prstGeom prst="rect">
              <a:avLst/>
            </a:prstGeom>
          </p:spPr>
        </p:pic>
        <p:sp>
          <p:nvSpPr>
            <p:cNvPr id="14" name="正方形/長方形 13">
              <a:extLst>
                <a:ext uri="{FF2B5EF4-FFF2-40B4-BE49-F238E27FC236}">
                  <a16:creationId xmlns:a16="http://schemas.microsoft.com/office/drawing/2014/main" id="{E2D11A09-1A4C-7344-9D85-8B1F895D7BC0}"/>
                </a:ext>
              </a:extLst>
            </p:cNvPr>
            <p:cNvSpPr/>
            <p:nvPr/>
          </p:nvSpPr>
          <p:spPr>
            <a:xfrm>
              <a:off x="1546685" y="5576216"/>
              <a:ext cx="6050630" cy="707886"/>
            </a:xfrm>
            <a:prstGeom prst="rect">
              <a:avLst/>
            </a:prstGeom>
            <a:solidFill>
              <a:schemeClr val="bg1">
                <a:alpha val="80000"/>
              </a:schemeClr>
            </a:solidFill>
            <a:effectLst>
              <a:softEdge rad="0"/>
            </a:effectLst>
          </p:spPr>
          <p:txBody>
            <a:bodyPr wrap="square">
              <a:spAutoFit/>
            </a:bodyPr>
            <a:lstStyle/>
            <a:p>
              <a:pPr algn="ctr"/>
              <a:r>
                <a:rPr lang="ja-JP" altLang="en-US" sz="2000">
                  <a:effectLst/>
                  <a:latin typeface="+mn-ea"/>
                  <a:ea typeface="+mn-ea"/>
                </a:rPr>
                <a:t>マイクロ</a:t>
              </a:r>
              <a:r>
                <a:rPr lang="en-US" altLang="ja-JP" sz="2000" dirty="0">
                  <a:effectLst/>
                  <a:latin typeface="+mn-ea"/>
                  <a:ea typeface="+mn-ea"/>
                </a:rPr>
                <a:t>USB</a:t>
              </a:r>
              <a:r>
                <a:rPr lang="ja-JP" altLang="en-US" sz="2000">
                  <a:effectLst/>
                  <a:latin typeface="+mn-ea"/>
                  <a:ea typeface="+mn-ea"/>
                </a:rPr>
                <a:t>コネクタのホコリ侵入によるショート</a:t>
              </a:r>
              <a:endParaRPr lang="en-US" altLang="ja-JP" sz="2000" dirty="0">
                <a:effectLst/>
                <a:latin typeface="+mn-ea"/>
                <a:ea typeface="+mn-ea"/>
              </a:endParaRPr>
            </a:p>
            <a:p>
              <a:pPr algn="ctr"/>
              <a:r>
                <a:rPr lang="ja-JP" altLang="en-US" sz="2000">
                  <a:effectLst/>
                  <a:latin typeface="+mn-ea"/>
                  <a:ea typeface="+mn-ea"/>
                </a:rPr>
                <a:t>（</a:t>
              </a:r>
              <a:r>
                <a:rPr lang="ja-JP" altLang="en-US">
                  <a:effectLst/>
                  <a:latin typeface="+mn-ea"/>
                  <a:ea typeface="+mn-ea"/>
                </a:rPr>
                <a:t>資料提供　独立行政法人製品評価技術基盤機構）</a:t>
              </a:r>
              <a:endParaRPr lang="en-US" dirty="0">
                <a:effectLst/>
                <a:latin typeface="+mn-ea"/>
                <a:ea typeface="+mn-ea"/>
              </a:endParaRPr>
            </a:p>
          </p:txBody>
        </p:sp>
      </p:grpSp>
      <p:sp>
        <p:nvSpPr>
          <p:cNvPr id="18" name="テキスト ボックス 17">
            <a:extLst>
              <a:ext uri="{FF2B5EF4-FFF2-40B4-BE49-F238E27FC236}">
                <a16:creationId xmlns:a16="http://schemas.microsoft.com/office/drawing/2014/main" id="{4DACDDC8-A265-C344-99AD-8E43159922A7}"/>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3903891432"/>
      </p:ext>
    </p:extLst>
  </p:cSld>
  <p:clrMapOvr>
    <a:masterClrMapping/>
  </p:clrMapOvr>
  <mc:AlternateContent xmlns:mc="http://schemas.openxmlformats.org/markup-compatibility/2006" xmlns:p14="http://schemas.microsoft.com/office/powerpoint/2010/main">
    <mc:Choice Requires="p14">
      <p:transition spd="slow" p14:dur="2000" advTm="20599"/>
    </mc:Choice>
    <mc:Fallback xmlns="">
      <p:transition spd="slow" advTm="20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3">
                                            <p:txEl>
                                              <p:pRg st="0" end="0"/>
                                            </p:txEl>
                                          </p:spTgt>
                                        </p:tgtEl>
                                        <p:attrNameLst>
                                          <p:attrName>style.opacity</p:attrName>
                                        </p:attrNameLst>
                                      </p:cBhvr>
                                      <p:to>
                                        <p:strVal val="0.75"/>
                                      </p:to>
                                    </p:set>
                                    <p:animEffect filter="image" prLst="opacity: 0.75">
                                      <p:cBhvr rctx="IE">
                                        <p:cTn id="15" dur="indefinite"/>
                                        <p:tgtEl>
                                          <p:spTgt spid="3">
                                            <p:txEl>
                                              <p:pRg st="0" end="0"/>
                                            </p:txEl>
                                          </p:spTgt>
                                        </p:tgtEl>
                                      </p:cBhvr>
                                    </p:animEffect>
                                  </p:childTnLst>
                                </p:cTn>
                              </p:par>
                              <p:par>
                                <p:cTn id="16" presetID="10" presetClass="entr" presetSubtype="0" fill="hold" nodeType="withEffect">
                                  <p:stCondLst>
                                    <p:cond delay="1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3">
                                            <p:txEl>
                                              <p:pRg st="1" end="1"/>
                                            </p:txEl>
                                          </p:spTgt>
                                        </p:tgtEl>
                                        <p:attrNameLst>
                                          <p:attrName>style.opacity</p:attrName>
                                        </p:attrNameLst>
                                      </p:cBhvr>
                                      <p:to>
                                        <p:strVal val="0.75"/>
                                      </p:to>
                                    </p:set>
                                    <p:animEffect filter="image" prLst="opacity: 0.75">
                                      <p:cBhvr rctx="IE">
                                        <p:cTn id="23" dur="indefinite"/>
                                        <p:tgtEl>
                                          <p:spTgt spid="3">
                                            <p:txEl>
                                              <p:pRg st="1" end="1"/>
                                            </p:txEl>
                                          </p:spTgt>
                                        </p:tgtEl>
                                      </p:cBhvr>
                                    </p:animEffect>
                                  </p:childTnLst>
                                </p:cTn>
                              </p:par>
                            </p:childTnLst>
                          </p:cTn>
                        </p:par>
                        <p:par>
                          <p:cTn id="24" fill="hold">
                            <p:stCondLst>
                              <p:cond delay="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extLst>
    <p:ext uri="{E180D4A7-C9FB-4DFB-919C-405C955672EB}">
      <p14:showEvtLst xmlns:p14="http://schemas.microsoft.com/office/powerpoint/2010/main">
        <p14:playEvt time="25" objId="7"/>
        <p14:playEvt time="5048" objId="8"/>
        <p14:stopEvt time="5192" objId="7"/>
        <p14:playEvt time="10718" objId="9"/>
        <p14:stopEvt time="10882" objId="8"/>
        <p14:stopEvt time="20107" objId="9"/>
      </p14:showEvtLst>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subTitle" idx="1"/>
          </p:nvPr>
        </p:nvSpPr>
        <p:spPr/>
        <p:txBody>
          <a:bodyPr>
            <a:spAutoFit/>
          </a:bodyPr>
          <a:lstStyle/>
          <a:p>
            <a:r>
              <a:rPr lang="ja-JP" altLang="en-US" b="1">
                <a:solidFill>
                  <a:srgbClr val="000000"/>
                </a:solidFill>
                <a:latin typeface="+mn-ea"/>
              </a:rPr>
              <a:t>ガス器具の安全な使用</a:t>
            </a:r>
            <a:endParaRPr kumimoji="1" lang="ja-JP" altLang="en-US" dirty="0"/>
          </a:p>
        </p:txBody>
      </p:sp>
      <p:sp>
        <p:nvSpPr>
          <p:cNvPr id="15" name="テキスト プレースホルダー 14">
            <a:extLst>
              <a:ext uri="{FF2B5EF4-FFF2-40B4-BE49-F238E27FC236}">
                <a16:creationId xmlns:a16="http://schemas.microsoft.com/office/drawing/2014/main" id="{6BFE3659-62BC-C944-90CF-1C9BEDBE860F}"/>
              </a:ext>
            </a:extLst>
          </p:cNvPr>
          <p:cNvSpPr>
            <a:spLocks noGrp="1"/>
          </p:cNvSpPr>
          <p:nvPr>
            <p:ph type="body" sz="quarter" idx="16"/>
          </p:nvPr>
        </p:nvSpPr>
        <p:spPr/>
        <p:txBody>
          <a:bodyPr/>
          <a:lstStyle/>
          <a:p>
            <a:r>
              <a:rPr kumimoji="1" lang="en-US" altLang="ja-JP" dirty="0"/>
              <a:t>-5</a:t>
            </a:r>
            <a:endParaRPr kumimoji="1" lang="ja-JP" altLang="en-US"/>
          </a:p>
        </p:txBody>
      </p:sp>
      <p:sp>
        <p:nvSpPr>
          <p:cNvPr id="17" name="テキスト プレースホルダー 16">
            <a:extLst>
              <a:ext uri="{FF2B5EF4-FFF2-40B4-BE49-F238E27FC236}">
                <a16:creationId xmlns:a16="http://schemas.microsoft.com/office/drawing/2014/main" id="{8CC6964E-DEB7-B747-A7BD-E6DAFF0FB6AA}"/>
              </a:ext>
            </a:extLst>
          </p:cNvPr>
          <p:cNvSpPr>
            <a:spLocks noGrp="1"/>
          </p:cNvSpPr>
          <p:nvPr>
            <p:ph type="body" sz="quarter" idx="18"/>
          </p:nvPr>
        </p:nvSpPr>
        <p:spPr/>
        <p:txBody>
          <a:bodyPr/>
          <a:lstStyle/>
          <a:p>
            <a:r>
              <a:rPr lang="en-US" altLang="ja-JP" sz="3200" b="1" dirty="0">
                <a:solidFill>
                  <a:schemeClr val="accent5"/>
                </a:solidFill>
              </a:rPr>
              <a:t>❷</a:t>
            </a:r>
            <a:endParaRPr lang="ja-JP" altLang="en-US" sz="3200" b="1">
              <a:solidFill>
                <a:schemeClr val="accent5"/>
              </a:solidFill>
            </a:endParaRPr>
          </a:p>
        </p:txBody>
      </p:sp>
      <p:sp>
        <p:nvSpPr>
          <p:cNvPr id="16" name="テキスト プレースホルダー 15">
            <a:extLst>
              <a:ext uri="{FF2B5EF4-FFF2-40B4-BE49-F238E27FC236}">
                <a16:creationId xmlns:a16="http://schemas.microsoft.com/office/drawing/2014/main" id="{3941108F-0AA7-5242-A4AF-ECBAB0A0DF03}"/>
              </a:ext>
            </a:extLst>
          </p:cNvPr>
          <p:cNvSpPr>
            <a:spLocks noGrp="1"/>
          </p:cNvSpPr>
          <p:nvPr>
            <p:ph type="body" orient="vert" sz="quarter" idx="10"/>
          </p:nvPr>
        </p:nvSpPr>
        <p:spPr/>
        <p:txBody>
          <a:bodyPr>
            <a:normAutofit/>
          </a:bodyPr>
          <a:lstStyle/>
          <a:p>
            <a:r>
              <a:rPr lang="en-US" altLang="ja-JP" sz="4400" b="1" dirty="0">
                <a:solidFill>
                  <a:schemeClr val="accent5"/>
                </a:solidFill>
              </a:rPr>
              <a:t>❷</a:t>
            </a:r>
            <a:endParaRPr lang="ja-JP" altLang="en-US" sz="4400" b="1">
              <a:solidFill>
                <a:schemeClr val="accent5"/>
              </a:solidFill>
            </a:endParaRP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rmAutofit/>
          </a:bodyPr>
          <a:lstStyle/>
          <a:p>
            <a:r>
              <a:rPr lang="ja-JP" altLang="en-US">
                <a:solidFill>
                  <a:srgbClr val="000000"/>
                </a:solidFill>
              </a:rPr>
              <a:t>屋内におけるリスク</a:t>
            </a:r>
            <a:endParaRPr kumimoji="1" lang="ja-JP" altLang="en-US" dirty="0"/>
          </a:p>
        </p:txBody>
      </p:sp>
      <p:sp>
        <p:nvSpPr>
          <p:cNvPr id="3" name="テキスト プレースホルダー 2">
            <a:extLst>
              <a:ext uri="{FF2B5EF4-FFF2-40B4-BE49-F238E27FC236}">
                <a16:creationId xmlns:a16="http://schemas.microsoft.com/office/drawing/2014/main" id="{86F419D2-AFF5-954B-8B3D-525A3AE64BBA}"/>
              </a:ext>
            </a:extLst>
          </p:cNvPr>
          <p:cNvSpPr>
            <a:spLocks noGrp="1"/>
          </p:cNvSpPr>
          <p:nvPr>
            <p:ph type="body" sz="quarter" idx="12"/>
          </p:nvPr>
        </p:nvSpPr>
        <p:spPr/>
        <p:txBody>
          <a:bodyPr>
            <a:noAutofit/>
          </a:bodyPr>
          <a:lstStyle/>
          <a:p>
            <a:pPr marL="355600" indent="-347663">
              <a:lnSpc>
                <a:spcPct val="100000"/>
              </a:lnSpc>
              <a:buClr>
                <a:schemeClr val="accent5"/>
              </a:buClr>
            </a:pPr>
            <a:r>
              <a:rPr lang="ja-JP" altLang="en-US">
                <a:solidFill>
                  <a:srgbClr val="000000"/>
                </a:solidFill>
                <a:latin typeface="+mn-ea"/>
                <a:ea typeface="+mn-ea"/>
              </a:rPr>
              <a:t>ガス漏れにより火災、爆発が起きる。</a:t>
            </a:r>
          </a:p>
          <a:p>
            <a:pPr marL="355600" indent="-347663">
              <a:lnSpc>
                <a:spcPct val="100000"/>
              </a:lnSpc>
              <a:buClr>
                <a:schemeClr val="accent5"/>
              </a:buClr>
            </a:pPr>
            <a:r>
              <a:rPr lang="ja-JP" altLang="en-US">
                <a:solidFill>
                  <a:srgbClr val="000000"/>
                </a:solidFill>
                <a:latin typeface="+mn-ea"/>
                <a:ea typeface="+mn-ea"/>
              </a:rPr>
              <a:t>不完全燃焼した場合には一酸化炭素が発生し最悪、死に至る。</a:t>
            </a:r>
            <a:endParaRPr lang="ja-JP" altLang="en-US" kern="0" dirty="0">
              <a:latin typeface="+mn-ea"/>
              <a:ea typeface="+mn-ea"/>
            </a:endParaRPr>
          </a:p>
        </p:txBody>
      </p:sp>
      <p:pic>
        <p:nvPicPr>
          <p:cNvPr id="8" name="図 7">
            <a:extLst>
              <a:ext uri="{FF2B5EF4-FFF2-40B4-BE49-F238E27FC236}">
                <a16:creationId xmlns:a16="http://schemas.microsoft.com/office/drawing/2014/main" id="{066A0447-30A9-2B42-A56B-418E2E560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746" y="3023483"/>
            <a:ext cx="6823255" cy="3075270"/>
          </a:xfrm>
          <a:prstGeom prst="rect">
            <a:avLst/>
          </a:prstGeom>
        </p:spPr>
      </p:pic>
      <p:sp>
        <p:nvSpPr>
          <p:cNvPr id="13" name="テキスト プレースホルダー 26">
            <a:extLst>
              <a:ext uri="{FF2B5EF4-FFF2-40B4-BE49-F238E27FC236}">
                <a16:creationId xmlns:a16="http://schemas.microsoft.com/office/drawing/2014/main" id="{7CCF649E-4E18-5343-8506-C5250830E667}"/>
              </a:ext>
            </a:extLst>
          </p:cNvPr>
          <p:cNvSpPr txBox="1">
            <a:spLocks/>
          </p:cNvSpPr>
          <p:nvPr/>
        </p:nvSpPr>
        <p:spPr>
          <a:xfrm>
            <a:off x="7956000" y="0"/>
            <a:ext cx="1188000" cy="726976"/>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74-</a:t>
            </a:r>
          </a:p>
          <a:p>
            <a:pPr fontAlgn="auto">
              <a:spcBef>
                <a:spcPts val="0"/>
              </a:spcBef>
              <a:spcAft>
                <a:spcPts val="0"/>
              </a:spcAft>
            </a:pPr>
            <a:r>
              <a:rPr lang="en-US" altLang="ja-JP" dirty="0"/>
              <a:t>   </a:t>
            </a:r>
            <a:r>
              <a:rPr lang="en-US" altLang="ja-JP" sz="2800" dirty="0"/>
              <a:t>75</a:t>
            </a:r>
            <a:endParaRPr lang="ja-JP" altLang="en-US" sz="2800"/>
          </a:p>
        </p:txBody>
      </p:sp>
      <p:sp>
        <p:nvSpPr>
          <p:cNvPr id="18" name="テキスト ボックス 17">
            <a:extLst>
              <a:ext uri="{FF2B5EF4-FFF2-40B4-BE49-F238E27FC236}">
                <a16:creationId xmlns:a16="http://schemas.microsoft.com/office/drawing/2014/main" id="{6121B13F-4CFA-4542-A09B-D8713B4E8679}"/>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364783018"/>
      </p:ext>
    </p:extLst>
  </p:cSld>
  <p:clrMapOvr>
    <a:masterClrMapping/>
  </p:clrMapOvr>
  <mc:AlternateContent xmlns:mc="http://schemas.openxmlformats.org/markup-compatibility/2006" xmlns:p14="http://schemas.microsoft.com/office/powerpoint/2010/main">
    <mc:Choice Requires="p14">
      <p:transition spd="slow" p14:dur="2000" advTm="18826"/>
    </mc:Choice>
    <mc:Fallback xmlns="">
      <p:transition spd="slow" advTm="18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3">
                                            <p:txEl>
                                              <p:pRg st="0" end="0"/>
                                            </p:txEl>
                                          </p:spTgt>
                                        </p:tgtEl>
                                        <p:attrNameLst>
                                          <p:attrName>style.opacity</p:attrName>
                                        </p:attrNameLst>
                                      </p:cBhvr>
                                      <p:to>
                                        <p:strVal val="0.75"/>
                                      </p:to>
                                    </p:set>
                                    <p:animEffect filter="image" prLst="opacity: 0.75">
                                      <p:cBhvr rctx="IE">
                                        <p:cTn id="15" dur="indefinite"/>
                                        <p:tgtEl>
                                          <p:spTgt spid="3">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3">
                                            <p:txEl>
                                              <p:pRg st="1" end="1"/>
                                            </p:txEl>
                                          </p:spTgt>
                                        </p:tgtEl>
                                        <p:attrNameLst>
                                          <p:attrName>style.opacity</p:attrName>
                                        </p:attrNameLst>
                                      </p:cBhvr>
                                      <p:to>
                                        <p:strVal val="0.75"/>
                                      </p:to>
                                    </p:set>
                                    <p:animEffect filter="image" prLst="opacity: 0.75">
                                      <p:cBhvr rctx="IE">
                                        <p:cTn id="23" dur="indefinite"/>
                                        <p:tgtEl>
                                          <p:spTgt spid="3">
                                            <p:txEl>
                                              <p:pRg st="1" end="1"/>
                                            </p:txEl>
                                          </p:spTgt>
                                        </p:tgtEl>
                                      </p:cBhvr>
                                    </p:animEffect>
                                  </p:childTnLst>
                                </p:cTn>
                              </p:par>
                            </p:childTnLst>
                          </p:cTn>
                        </p:par>
                        <p:par>
                          <p:cTn id="24" fill="hold">
                            <p:stCondLst>
                              <p:cond delay="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extLst>
    <p:ext uri="{E180D4A7-C9FB-4DFB-919C-405C955672EB}">
      <p14:showEvtLst xmlns:p14="http://schemas.microsoft.com/office/powerpoint/2010/main">
        <p14:playEvt time="55" objId="2"/>
        <p14:playEvt time="4798" objId="7"/>
        <p14:stopEvt time="5444" objId="2"/>
        <p14:playEvt time="9286" objId="9"/>
        <p14:stopEvt time="9438" objId="7"/>
        <p14:stopEvt time="17055" objId="9"/>
      </p14:showEvtLst>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3">
            <a:extLst>
              <a:ext uri="{FF2B5EF4-FFF2-40B4-BE49-F238E27FC236}">
                <a16:creationId xmlns:a16="http://schemas.microsoft.com/office/drawing/2014/main" id="{31BFC1BF-CA09-6444-B6C0-A5558B5ED753}"/>
              </a:ext>
            </a:extLst>
          </p:cNvPr>
          <p:cNvSpPr>
            <a:spLocks noGrp="1"/>
          </p:cNvSpPr>
          <p:nvPr>
            <p:ph type="subTitle" idx="1"/>
          </p:nvPr>
        </p:nvSpPr>
        <p:spPr>
          <a:xfrm>
            <a:off x="1222012" y="1121029"/>
            <a:ext cx="6465912" cy="433965"/>
          </a:xfrm>
        </p:spPr>
        <p:txBody>
          <a:bodyPr>
            <a:spAutoFit/>
          </a:bodyPr>
          <a:lstStyle/>
          <a:p>
            <a:r>
              <a:rPr lang="ja-JP" altLang="en-US" b="1">
                <a:solidFill>
                  <a:srgbClr val="000000"/>
                </a:solidFill>
                <a:latin typeface="+mn-ea"/>
                <a:ea typeface="+mn-ea"/>
              </a:rPr>
              <a:t>実験における一般的注意事項</a:t>
            </a:r>
            <a:endParaRPr lang="en-US" altLang="ja-JP" b="1" dirty="0">
              <a:solidFill>
                <a:srgbClr val="000000"/>
              </a:solidFill>
              <a:latin typeface="+mn-ea"/>
              <a:ea typeface="+mn-ea"/>
            </a:endParaRPr>
          </a:p>
        </p:txBody>
      </p:sp>
      <p:sp>
        <p:nvSpPr>
          <p:cNvPr id="11" name="テキスト プレースホルダー 17">
            <a:extLst>
              <a:ext uri="{FF2B5EF4-FFF2-40B4-BE49-F238E27FC236}">
                <a16:creationId xmlns:a16="http://schemas.microsoft.com/office/drawing/2014/main" id="{4772A60F-AB38-AB44-A642-A2FE031EE994}"/>
              </a:ext>
            </a:extLst>
          </p:cNvPr>
          <p:cNvSpPr>
            <a:spLocks noGrp="1"/>
          </p:cNvSpPr>
          <p:nvPr>
            <p:ph type="body" sz="quarter" idx="16"/>
          </p:nvPr>
        </p:nvSpPr>
        <p:spPr>
          <a:xfrm>
            <a:off x="857925" y="1167195"/>
            <a:ext cx="504825" cy="341632"/>
          </a:xfrm>
        </p:spPr>
        <p:txBody>
          <a:bodyPr/>
          <a:lstStyle/>
          <a:p>
            <a:r>
              <a:rPr kumimoji="1" lang="en-US" altLang="ja-JP" dirty="0"/>
              <a:t>-1</a:t>
            </a:r>
            <a:endParaRPr kumimoji="1" lang="ja-JP" altLang="en-US"/>
          </a:p>
        </p:txBody>
      </p:sp>
      <p:sp>
        <p:nvSpPr>
          <p:cNvPr id="12" name="テキスト プレースホルダー 19">
            <a:extLst>
              <a:ext uri="{FF2B5EF4-FFF2-40B4-BE49-F238E27FC236}">
                <a16:creationId xmlns:a16="http://schemas.microsoft.com/office/drawing/2014/main" id="{5118F4BB-3A93-314E-A35B-1C74AB6407E6}"/>
              </a:ext>
            </a:extLst>
          </p:cNvPr>
          <p:cNvSpPr>
            <a:spLocks noGrp="1"/>
          </p:cNvSpPr>
          <p:nvPr>
            <p:ph type="body" sz="quarter" idx="18"/>
          </p:nvPr>
        </p:nvSpPr>
        <p:spPr>
          <a:xfrm>
            <a:off x="439584" y="1119661"/>
            <a:ext cx="792162" cy="455509"/>
          </a:xfrm>
        </p:spPr>
        <p:txBody>
          <a:bodyPr/>
          <a:lstStyle/>
          <a:p>
            <a:r>
              <a:rPr kumimoji="1" lang="en-US" altLang="ja-JP" sz="3200" b="1" dirty="0">
                <a:solidFill>
                  <a:schemeClr val="accent5"/>
                </a:solidFill>
              </a:rPr>
              <a:t>❸</a:t>
            </a:r>
            <a:endParaRPr kumimoji="1" lang="ja-JP" altLang="en-US" sz="3200" b="1">
              <a:solidFill>
                <a:schemeClr val="accent5"/>
              </a:solidFill>
            </a:endParaRPr>
          </a:p>
        </p:txBody>
      </p:sp>
      <p:sp>
        <p:nvSpPr>
          <p:cNvPr id="13" name="テキスト プレースホルダー 18">
            <a:extLst>
              <a:ext uri="{FF2B5EF4-FFF2-40B4-BE49-F238E27FC236}">
                <a16:creationId xmlns:a16="http://schemas.microsoft.com/office/drawing/2014/main" id="{F226EDD3-330C-C449-A77C-59FAE87539CF}"/>
              </a:ext>
            </a:extLst>
          </p:cNvPr>
          <p:cNvSpPr>
            <a:spLocks noGrp="1"/>
          </p:cNvSpPr>
          <p:nvPr>
            <p:ph type="body" orient="vert" sz="quarter" idx="10"/>
          </p:nvPr>
        </p:nvSpPr>
        <p:spPr>
          <a:xfrm>
            <a:off x="341982" y="273446"/>
            <a:ext cx="633265" cy="726976"/>
          </a:xfrm>
        </p:spPr>
        <p:txBody>
          <a:bodyPr>
            <a:normAutofit/>
          </a:bodyPr>
          <a:lstStyle/>
          <a:p>
            <a:r>
              <a:rPr kumimoji="1" lang="en-US" altLang="ja-JP" sz="4400" b="1" dirty="0">
                <a:solidFill>
                  <a:schemeClr val="accent5"/>
                </a:solidFill>
              </a:rPr>
              <a:t>❸</a:t>
            </a:r>
            <a:endParaRPr kumimoji="1" lang="ja-JP" altLang="en-US" sz="4400" b="1">
              <a:solidFill>
                <a:schemeClr val="accent5"/>
              </a:solidFill>
            </a:endParaRPr>
          </a:p>
        </p:txBody>
      </p:sp>
      <p:sp>
        <p:nvSpPr>
          <p:cNvPr id="14" name="タイトル 5">
            <a:extLst>
              <a:ext uri="{FF2B5EF4-FFF2-40B4-BE49-F238E27FC236}">
                <a16:creationId xmlns:a16="http://schemas.microsoft.com/office/drawing/2014/main" id="{4D333E2C-535D-5C43-9C5D-CF2065ADDE4B}"/>
              </a:ext>
            </a:extLst>
          </p:cNvPr>
          <p:cNvSpPr>
            <a:spLocks noGrp="1"/>
          </p:cNvSpPr>
          <p:nvPr>
            <p:ph type="ctrTitle"/>
          </p:nvPr>
        </p:nvSpPr>
        <p:spPr>
          <a:xfrm>
            <a:off x="468000" y="360000"/>
            <a:ext cx="8208056" cy="491861"/>
          </a:xfrm>
        </p:spPr>
        <p:txBody>
          <a:bodyPr>
            <a:spAutoFit/>
          </a:bodyPr>
          <a:lstStyle/>
          <a:p>
            <a:r>
              <a:rPr lang="ja-JP" altLang="en-US" b="1">
                <a:solidFill>
                  <a:srgbClr val="000000"/>
                </a:solidFill>
              </a:rPr>
              <a:t>実験</a:t>
            </a:r>
            <a:r>
              <a:rPr lang="ja-JP" altLang="en-US" b="1" dirty="0">
                <a:solidFill>
                  <a:srgbClr val="000000"/>
                </a:solidFill>
              </a:rPr>
              <a:t>室内に</a:t>
            </a:r>
            <a:r>
              <a:rPr lang="ja-JP" altLang="en-US" b="1">
                <a:solidFill>
                  <a:srgbClr val="000000"/>
                </a:solidFill>
              </a:rPr>
              <a:t>おけるリスク</a:t>
            </a:r>
            <a:endParaRPr kumimoji="1" lang="ja-JP" altLang="en-US" dirty="0"/>
          </a:p>
        </p:txBody>
      </p:sp>
      <p:sp>
        <p:nvSpPr>
          <p:cNvPr id="15" name="テキスト プレースホルダー 2">
            <a:extLst>
              <a:ext uri="{FF2B5EF4-FFF2-40B4-BE49-F238E27FC236}">
                <a16:creationId xmlns:a16="http://schemas.microsoft.com/office/drawing/2014/main" id="{41340C7B-D051-B047-8AE4-B7A8D8984470}"/>
              </a:ext>
            </a:extLst>
          </p:cNvPr>
          <p:cNvSpPr>
            <a:spLocks noGrp="1"/>
          </p:cNvSpPr>
          <p:nvPr>
            <p:ph type="body" sz="quarter" idx="12"/>
          </p:nvPr>
        </p:nvSpPr>
        <p:spPr>
          <a:xfrm>
            <a:off x="468000" y="1758100"/>
            <a:ext cx="8208057" cy="341632"/>
          </a:xfrm>
        </p:spPr>
        <p:txBody>
          <a:bodyPr>
            <a:noAutofit/>
          </a:bodyPr>
          <a:lstStyle/>
          <a:p>
            <a:pPr>
              <a:buClr>
                <a:schemeClr val="accent5"/>
              </a:buClr>
            </a:pPr>
            <a:r>
              <a:rPr lang="ja-JP" altLang="en-US">
                <a:solidFill>
                  <a:srgbClr val="000000"/>
                </a:solidFill>
              </a:rPr>
              <a:t>実験の状況に応じて適切な安全対策を取る。</a:t>
            </a:r>
          </a:p>
          <a:p>
            <a:pPr>
              <a:buClr>
                <a:schemeClr val="accent5"/>
              </a:buClr>
            </a:pPr>
            <a:r>
              <a:rPr lang="ja-JP" altLang="en-US">
                <a:solidFill>
                  <a:srgbClr val="000000"/>
                </a:solidFill>
              </a:rPr>
              <a:t>事故発生時の対応の仕方を事前に把握しておく。</a:t>
            </a:r>
            <a:endParaRPr lang="ja-JP" altLang="en-US" dirty="0"/>
          </a:p>
        </p:txBody>
      </p:sp>
      <p:sp>
        <p:nvSpPr>
          <p:cNvPr id="17" name="テキスト プレースホルダー 26">
            <a:extLst>
              <a:ext uri="{FF2B5EF4-FFF2-40B4-BE49-F238E27FC236}">
                <a16:creationId xmlns:a16="http://schemas.microsoft.com/office/drawing/2014/main" id="{9F44D014-C6B3-C44D-B588-58D457D2F536}"/>
              </a:ext>
            </a:extLst>
          </p:cNvPr>
          <p:cNvSpPr txBox="1">
            <a:spLocks/>
          </p:cNvSpPr>
          <p:nvPr/>
        </p:nvSpPr>
        <p:spPr>
          <a:xfrm>
            <a:off x="7956000" y="0"/>
            <a:ext cx="1188000" cy="726976"/>
          </a:xfrm>
          <a:prstGeom prst="rect">
            <a:avLst/>
          </a:prstGeom>
        </p:spPr>
        <p:txBody>
          <a:bodyPr vert="horz" wrap="square" lIns="108000" tIns="288000" rIns="108000" bIns="0" rtlCol="0">
            <a:no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76-</a:t>
            </a:r>
          </a:p>
          <a:p>
            <a:pPr fontAlgn="auto">
              <a:spcBef>
                <a:spcPts val="0"/>
              </a:spcBef>
              <a:spcAft>
                <a:spcPts val="0"/>
              </a:spcAft>
            </a:pPr>
            <a:r>
              <a:rPr lang="en-US" altLang="ja-JP" dirty="0"/>
              <a:t>   </a:t>
            </a:r>
            <a:r>
              <a:rPr lang="en-US" altLang="ja-JP" sz="2800" dirty="0"/>
              <a:t>77</a:t>
            </a:r>
            <a:endParaRPr lang="ja-JP" altLang="en-US" sz="2800"/>
          </a:p>
        </p:txBody>
      </p:sp>
      <p:grpSp>
        <p:nvGrpSpPr>
          <p:cNvPr id="33" name="グループ化 32">
            <a:extLst>
              <a:ext uri="{FF2B5EF4-FFF2-40B4-BE49-F238E27FC236}">
                <a16:creationId xmlns:a16="http://schemas.microsoft.com/office/drawing/2014/main" id="{F00CAD8F-D824-FE45-BE49-3028A75298AD}"/>
              </a:ext>
            </a:extLst>
          </p:cNvPr>
          <p:cNvGrpSpPr/>
          <p:nvPr/>
        </p:nvGrpSpPr>
        <p:grpSpPr>
          <a:xfrm>
            <a:off x="2393093" y="2980651"/>
            <a:ext cx="4334420" cy="3245021"/>
            <a:chOff x="2393093" y="2980651"/>
            <a:chExt cx="4334420" cy="3245021"/>
          </a:xfrm>
        </p:grpSpPr>
        <p:pic>
          <p:nvPicPr>
            <p:cNvPr id="18" name="図 17" descr="RIMG0339.JPG">
              <a:extLst>
                <a:ext uri="{FF2B5EF4-FFF2-40B4-BE49-F238E27FC236}">
                  <a16:creationId xmlns:a16="http://schemas.microsoft.com/office/drawing/2014/main" id="{A6807080-CFA5-D446-AB47-7F856F11E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6487" y="2980651"/>
              <a:ext cx="4311026" cy="3233270"/>
            </a:xfrm>
            <a:prstGeom prst="rect">
              <a:avLst/>
            </a:prstGeom>
          </p:spPr>
        </p:pic>
        <p:sp>
          <p:nvSpPr>
            <p:cNvPr id="32" name="正方形/長方形 31">
              <a:extLst>
                <a:ext uri="{FF2B5EF4-FFF2-40B4-BE49-F238E27FC236}">
                  <a16:creationId xmlns:a16="http://schemas.microsoft.com/office/drawing/2014/main" id="{119EDB84-6151-2843-9391-CE122E6E4E56}"/>
                </a:ext>
              </a:extLst>
            </p:cNvPr>
            <p:cNvSpPr/>
            <p:nvPr/>
          </p:nvSpPr>
          <p:spPr>
            <a:xfrm>
              <a:off x="2393093" y="5884041"/>
              <a:ext cx="4334420" cy="341631"/>
            </a:xfrm>
            <a:prstGeom prst="rect">
              <a:avLst/>
            </a:prstGeom>
            <a:solidFill>
              <a:schemeClr val="bg1">
                <a:alpha val="80000"/>
              </a:schemeClr>
            </a:solidFill>
            <a:effectLst>
              <a:softEdge rad="0"/>
            </a:effectLst>
          </p:spPr>
          <p:txBody>
            <a:bodyPr wrap="none">
              <a:noAutofit/>
            </a:bodyPr>
            <a:lstStyle/>
            <a:p>
              <a:pPr algn="ctr"/>
              <a:r>
                <a:rPr lang="ja-JP" altLang="en-US" sz="2000" spc="300">
                  <a:effectLst/>
                  <a:latin typeface="+mn-ea"/>
                  <a:ea typeface="+mn-ea"/>
                </a:rPr>
                <a:t>保護手袋</a:t>
              </a:r>
              <a:endParaRPr lang="en-US" sz="2000" spc="300" dirty="0">
                <a:effectLst/>
                <a:latin typeface="+mn-ea"/>
                <a:ea typeface="+mn-ea"/>
              </a:endParaRPr>
            </a:p>
          </p:txBody>
        </p:sp>
      </p:grpSp>
      <p:sp>
        <p:nvSpPr>
          <p:cNvPr id="19" name="テキスト ボックス 18">
            <a:extLst>
              <a:ext uri="{FF2B5EF4-FFF2-40B4-BE49-F238E27FC236}">
                <a16:creationId xmlns:a16="http://schemas.microsoft.com/office/drawing/2014/main" id="{27B1C797-2DC2-614E-A5E6-141BBC8BC2B2}"/>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2384974946"/>
      </p:ext>
    </p:extLst>
  </p:cSld>
  <p:clrMapOvr>
    <a:masterClrMapping/>
  </p:clrMapOvr>
  <mc:AlternateContent xmlns:mc="http://schemas.openxmlformats.org/markup-compatibility/2006" xmlns:p14="http://schemas.microsoft.com/office/powerpoint/2010/main">
    <mc:Choice Requires="p14">
      <p:transition spd="slow" p14:dur="2000" advTm="23451"/>
    </mc:Choice>
    <mc:Fallback xmlns="">
      <p:transition spd="slow" advTm="23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15">
                                            <p:txEl>
                                              <p:pRg st="0" end="0"/>
                                            </p:txEl>
                                          </p:spTgt>
                                        </p:tgtEl>
                                        <p:attrNameLst>
                                          <p:attrName>style.opacity</p:attrName>
                                        </p:attrNameLst>
                                      </p:cBhvr>
                                      <p:to>
                                        <p:strVal val="0.25"/>
                                      </p:to>
                                    </p:set>
                                    <p:animEffect filter="image" prLst="opacity: 0.25">
                                      <p:cBhvr rctx="IE">
                                        <p:cTn id="7" dur="indefinite"/>
                                        <p:tgtEl>
                                          <p:spTgt spid="15">
                                            <p:txEl>
                                              <p:pRg st="0" end="0"/>
                                            </p:txEl>
                                          </p:spTgt>
                                        </p:tgtEl>
                                      </p:cBhvr>
                                    </p:animEffect>
                                  </p:childTnLst>
                                </p:cTn>
                              </p:par>
                              <p:par>
                                <p:cTn id="8" presetID="9" presetClass="emph" presetSubtype="0" nodeType="withEffect">
                                  <p:stCondLst>
                                    <p:cond delay="0"/>
                                  </p:stCondLst>
                                  <p:childTnLst>
                                    <p:set>
                                      <p:cBhvr>
                                        <p:cTn id="9" dur="indefinite"/>
                                        <p:tgtEl>
                                          <p:spTgt spid="15">
                                            <p:txEl>
                                              <p:pRg st="1" end="1"/>
                                            </p:txEl>
                                          </p:spTgt>
                                        </p:tgtEl>
                                        <p:attrNameLst>
                                          <p:attrName>style.opacity</p:attrName>
                                        </p:attrNameLst>
                                      </p:cBhvr>
                                      <p:to>
                                        <p:strVal val="0.25"/>
                                      </p:to>
                                    </p:set>
                                    <p:animEffect filter="image" prLst="opacity: 0.25">
                                      <p:cBhvr rctx="IE">
                                        <p:cTn id="10" dur="indefinite"/>
                                        <p:tgtEl>
                                          <p:spTgt spid="1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15">
                                            <p:txEl>
                                              <p:pRg st="0" end="0"/>
                                            </p:txEl>
                                          </p:spTgt>
                                        </p:tgtEl>
                                        <p:attrNameLst>
                                          <p:attrName>style.opacity</p:attrName>
                                        </p:attrNameLst>
                                      </p:cBhvr>
                                      <p:to>
                                        <p:strVal val="0.75"/>
                                      </p:to>
                                    </p:set>
                                    <p:animEffect filter="image" prLst="opacity: 0.75">
                                      <p:cBhvr rctx="IE">
                                        <p:cTn id="15" dur="indefinite"/>
                                        <p:tgtEl>
                                          <p:spTgt spid="15">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15">
                                            <p:txEl>
                                              <p:pRg st="1" end="1"/>
                                            </p:txEl>
                                          </p:spTgt>
                                        </p:tgtEl>
                                        <p:attrNameLst>
                                          <p:attrName>style.opacity</p:attrName>
                                        </p:attrNameLst>
                                      </p:cBhvr>
                                      <p:to>
                                        <p:strVal val="0.75"/>
                                      </p:to>
                                    </p:set>
                                    <p:animEffect filter="image" prLst="opacity: 0.75">
                                      <p:cBhvr rctx="IE">
                                        <p:cTn id="23" dur="indefinite"/>
                                        <p:tgtEl>
                                          <p:spTgt spid="15">
                                            <p:txEl>
                                              <p:pRg st="1" end="1"/>
                                            </p:txEl>
                                          </p:spTgt>
                                        </p:tgtEl>
                                      </p:cBhvr>
                                    </p:animEffect>
                                  </p:childTnLst>
                                </p:cTn>
                              </p:par>
                            </p:childTnLst>
                          </p:cTn>
                        </p:par>
                        <p:par>
                          <p:cTn id="24" fill="hold">
                            <p:stCondLst>
                              <p:cond delay="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extLst>
    <p:ext uri="{E180D4A7-C9FB-4DFB-919C-405C955672EB}">
      <p14:showEvtLst xmlns:p14="http://schemas.microsoft.com/office/powerpoint/2010/main">
        <p14:playEvt time="24" objId="38"/>
        <p14:playEvt time="4424" objId="39"/>
        <p14:stopEvt time="4666" objId="38"/>
        <p14:playEvt time="10294" objId="40"/>
        <p14:stopEvt time="10436" objId="39"/>
        <p14:playEvt time="16016" objId="41"/>
        <p14:stopEvt time="16171" objId="40"/>
        <p14:stopEvt time="21477" objId="41"/>
      </p14:showEvtLst>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subTitle" idx="1"/>
          </p:nvPr>
        </p:nvSpPr>
        <p:spPr/>
        <p:txBody>
          <a:bodyPr>
            <a:spAutoFit/>
          </a:bodyPr>
          <a:lstStyle/>
          <a:p>
            <a:r>
              <a:rPr lang="ja-JP" altLang="en-US" b="1">
                <a:solidFill>
                  <a:srgbClr val="000000"/>
                </a:solidFill>
                <a:latin typeface="+mn-ea"/>
                <a:ea typeface="+mn-ea"/>
              </a:rPr>
              <a:t>化学物質を取り扱う際の一般的注意事項</a:t>
            </a:r>
            <a:endParaRPr lang="en-US" altLang="ja-JP" b="1" dirty="0">
              <a:solidFill>
                <a:srgbClr val="000000"/>
              </a:solidFill>
              <a:latin typeface="+mn-ea"/>
              <a:ea typeface="+mn-ea"/>
            </a:endParaRPr>
          </a:p>
        </p:txBody>
      </p:sp>
      <p:sp>
        <p:nvSpPr>
          <p:cNvPr id="18" name="テキスト プレースホルダー 17">
            <a:extLst>
              <a:ext uri="{FF2B5EF4-FFF2-40B4-BE49-F238E27FC236}">
                <a16:creationId xmlns:a16="http://schemas.microsoft.com/office/drawing/2014/main" id="{43B97939-3F1C-F54A-B755-68308E7BE120}"/>
              </a:ext>
            </a:extLst>
          </p:cNvPr>
          <p:cNvSpPr>
            <a:spLocks noGrp="1"/>
          </p:cNvSpPr>
          <p:nvPr>
            <p:ph type="body" sz="quarter" idx="16"/>
          </p:nvPr>
        </p:nvSpPr>
        <p:spPr/>
        <p:txBody>
          <a:bodyPr/>
          <a:lstStyle/>
          <a:p>
            <a:r>
              <a:rPr kumimoji="1" lang="en-US" altLang="ja-JP" dirty="0"/>
              <a:t>-2</a:t>
            </a:r>
            <a:endParaRPr kumimoji="1" lang="ja-JP" altLang="en-US"/>
          </a:p>
        </p:txBody>
      </p:sp>
      <p:sp>
        <p:nvSpPr>
          <p:cNvPr id="20" name="テキスト プレースホルダー 19">
            <a:extLst>
              <a:ext uri="{FF2B5EF4-FFF2-40B4-BE49-F238E27FC236}">
                <a16:creationId xmlns:a16="http://schemas.microsoft.com/office/drawing/2014/main" id="{7191797C-FE62-AD4A-87A7-0DE6A31B1E47}"/>
              </a:ext>
            </a:extLst>
          </p:cNvPr>
          <p:cNvSpPr>
            <a:spLocks noGrp="1"/>
          </p:cNvSpPr>
          <p:nvPr>
            <p:ph type="body" sz="quarter" idx="18"/>
          </p:nvPr>
        </p:nvSpPr>
        <p:spPr/>
        <p:txBody>
          <a:bodyPr/>
          <a:lstStyle/>
          <a:p>
            <a:r>
              <a:rPr kumimoji="1" lang="en-US" altLang="ja-JP" sz="3200" b="1" dirty="0">
                <a:solidFill>
                  <a:schemeClr val="accent5"/>
                </a:solidFill>
              </a:rPr>
              <a:t>❸</a:t>
            </a:r>
            <a:endParaRPr kumimoji="1" lang="ja-JP" altLang="en-US" sz="3200" b="1">
              <a:solidFill>
                <a:schemeClr val="accent5"/>
              </a:solidFill>
            </a:endParaRPr>
          </a:p>
        </p:txBody>
      </p:sp>
      <p:sp>
        <p:nvSpPr>
          <p:cNvPr id="19" name="テキスト プレースホルダー 18">
            <a:extLst>
              <a:ext uri="{FF2B5EF4-FFF2-40B4-BE49-F238E27FC236}">
                <a16:creationId xmlns:a16="http://schemas.microsoft.com/office/drawing/2014/main" id="{809E9F3A-B5DC-A84B-9766-A950B299D675}"/>
              </a:ext>
            </a:extLst>
          </p:cNvPr>
          <p:cNvSpPr>
            <a:spLocks noGrp="1"/>
          </p:cNvSpPr>
          <p:nvPr>
            <p:ph type="body" orient="vert" sz="quarter" idx="10"/>
          </p:nvPr>
        </p:nvSpPr>
        <p:spPr/>
        <p:txBody>
          <a:bodyPr>
            <a:normAutofit/>
          </a:bodyPr>
          <a:lstStyle/>
          <a:p>
            <a:r>
              <a:rPr kumimoji="1" lang="en-US" altLang="ja-JP" sz="4400" b="1" dirty="0">
                <a:solidFill>
                  <a:schemeClr val="accent5"/>
                </a:solidFill>
              </a:rPr>
              <a:t>❸</a:t>
            </a:r>
            <a:endParaRPr kumimoji="1" lang="ja-JP" altLang="en-US" sz="4400" b="1">
              <a:solidFill>
                <a:schemeClr val="accent5"/>
              </a:solidFill>
            </a:endParaRP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spAutoFit/>
          </a:bodyPr>
          <a:lstStyle/>
          <a:p>
            <a:r>
              <a:rPr lang="ja-JP" altLang="en-US" b="1">
                <a:solidFill>
                  <a:srgbClr val="000000"/>
                </a:solidFill>
              </a:rPr>
              <a:t>実験</a:t>
            </a:r>
            <a:r>
              <a:rPr lang="ja-JP" altLang="en-US" b="1" dirty="0">
                <a:solidFill>
                  <a:srgbClr val="000000"/>
                </a:solidFill>
              </a:rPr>
              <a:t>室内に</a:t>
            </a:r>
            <a:r>
              <a:rPr lang="ja-JP" altLang="en-US" b="1">
                <a:solidFill>
                  <a:srgbClr val="000000"/>
                </a:solidFill>
              </a:rPr>
              <a:t>おけるリスク</a:t>
            </a:r>
            <a:endParaRPr kumimoji="1" lang="ja-JP" altLang="en-US" dirty="0"/>
          </a:p>
        </p:txBody>
      </p:sp>
      <p:sp>
        <p:nvSpPr>
          <p:cNvPr id="3" name="テキスト プレースホルダー 2">
            <a:extLst>
              <a:ext uri="{FF2B5EF4-FFF2-40B4-BE49-F238E27FC236}">
                <a16:creationId xmlns:a16="http://schemas.microsoft.com/office/drawing/2014/main" id="{796C1B9A-FBCE-3D49-A6EB-8F2576F8A384}"/>
              </a:ext>
            </a:extLst>
          </p:cNvPr>
          <p:cNvSpPr>
            <a:spLocks noGrp="1"/>
          </p:cNvSpPr>
          <p:nvPr>
            <p:ph type="body" sz="quarter" idx="12"/>
          </p:nvPr>
        </p:nvSpPr>
        <p:spPr/>
        <p:txBody>
          <a:bodyPr>
            <a:noAutofit/>
          </a:bodyPr>
          <a:lstStyle/>
          <a:p>
            <a:pPr marL="355600" indent="-355600">
              <a:lnSpc>
                <a:spcPct val="100000"/>
              </a:lnSpc>
              <a:buClr>
                <a:schemeClr val="accent5"/>
              </a:buClr>
            </a:pPr>
            <a:r>
              <a:rPr lang="ja-JP" altLang="en-US">
                <a:solidFill>
                  <a:srgbClr val="000000"/>
                </a:solidFill>
                <a:latin typeface="+mn-ea"/>
                <a:ea typeface="+mn-ea"/>
              </a:rPr>
              <a:t>化学物質には様々な性質があり、扱い方によっては人や環境への被害を引き起こすことがある。</a:t>
            </a:r>
          </a:p>
          <a:p>
            <a:pPr marL="355600" indent="-355600">
              <a:lnSpc>
                <a:spcPct val="100000"/>
              </a:lnSpc>
              <a:buClr>
                <a:schemeClr val="accent5"/>
              </a:buClr>
            </a:pPr>
            <a:r>
              <a:rPr lang="ja-JP" altLang="en-US">
                <a:solidFill>
                  <a:srgbClr val="000000"/>
                </a:solidFill>
                <a:latin typeface="+mn-ea"/>
                <a:ea typeface="+mn-ea"/>
              </a:rPr>
              <a:t>法規制の対象でないものにも、潜在的な危険有害性を有する化学物質が存在する。</a:t>
            </a:r>
          </a:p>
          <a:p>
            <a:pPr marL="355600" indent="-355600">
              <a:lnSpc>
                <a:spcPct val="100000"/>
              </a:lnSpc>
              <a:buClr>
                <a:schemeClr val="accent5"/>
              </a:buClr>
            </a:pPr>
            <a:r>
              <a:rPr lang="ja-JP" altLang="en-US">
                <a:solidFill>
                  <a:srgbClr val="000000"/>
                </a:solidFill>
                <a:latin typeface="+mn-ea"/>
                <a:ea typeface="+mn-ea"/>
              </a:rPr>
              <a:t>取り扱う化学物質の性質を理解した上で、被害が生じないように取り扱うことが重要である。</a:t>
            </a:r>
            <a:endParaRPr lang="ja-JP" altLang="en-US" kern="0" dirty="0">
              <a:latin typeface="+mn-ea"/>
              <a:ea typeface="+mn-ea"/>
            </a:endParaRPr>
          </a:p>
        </p:txBody>
      </p:sp>
      <p:sp>
        <p:nvSpPr>
          <p:cNvPr id="12" name="縦書きテキスト プレースホルダー 2">
            <a:extLst>
              <a:ext uri="{FF2B5EF4-FFF2-40B4-BE49-F238E27FC236}">
                <a16:creationId xmlns:a16="http://schemas.microsoft.com/office/drawing/2014/main" id="{3074FFB9-0B21-FE45-A311-BAA692C61ECA}"/>
              </a:ext>
            </a:extLst>
          </p:cNvPr>
          <p:cNvSpPr txBox="1">
            <a:spLocks/>
          </p:cNvSpPr>
          <p:nvPr/>
        </p:nvSpPr>
        <p:spPr>
          <a:xfrm>
            <a:off x="7956000" y="0"/>
            <a:ext cx="1188000" cy="755759"/>
          </a:xfrm>
          <a:prstGeom prst="rect">
            <a:avLst/>
          </a:prstGeom>
        </p:spPr>
        <p:txBody>
          <a:bodyPr lIns="108000" tIns="288000" rIns="108000" anchor="ctr" anchorCtr="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sz="2400" b="1" dirty="0">
                <a:solidFill>
                  <a:schemeClr val="bg1"/>
                </a:solidFill>
              </a:rPr>
              <a:t>p.</a:t>
            </a:r>
            <a:r>
              <a:rPr lang="en-US" altLang="ja-JP" b="1" dirty="0">
                <a:solidFill>
                  <a:schemeClr val="bg1"/>
                </a:solidFill>
              </a:rPr>
              <a:t>78</a:t>
            </a:r>
            <a:endParaRPr lang="ja-JP" altLang="en-US" b="1">
              <a:solidFill>
                <a:schemeClr val="bg1"/>
              </a:solidFill>
            </a:endParaRPr>
          </a:p>
        </p:txBody>
      </p:sp>
      <p:sp>
        <p:nvSpPr>
          <p:cNvPr id="10" name="テキスト ボックス 9">
            <a:extLst>
              <a:ext uri="{FF2B5EF4-FFF2-40B4-BE49-F238E27FC236}">
                <a16:creationId xmlns:a16="http://schemas.microsoft.com/office/drawing/2014/main" id="{61BA2AD4-F560-5F48-90BD-3DD2246EBCC9}"/>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140628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par>
                                <p:cTn id="11" presetID="9" presetClass="emph" presetSubtype="0" nodeType="withEffect">
                                  <p:stCondLst>
                                    <p:cond delay="0"/>
                                  </p:stCondLst>
                                  <p:childTnLst>
                                    <p:set>
                                      <p:cBhvr>
                                        <p:cTn id="12" dur="indefinite"/>
                                        <p:tgtEl>
                                          <p:spTgt spid="3">
                                            <p:txEl>
                                              <p:pRg st="2" end="2"/>
                                            </p:txEl>
                                          </p:spTgt>
                                        </p:tgtEl>
                                        <p:attrNameLst>
                                          <p:attrName>style.opacity</p:attrName>
                                        </p:attrNameLst>
                                      </p:cBhvr>
                                      <p:to>
                                        <p:strVal val="0.25"/>
                                      </p:to>
                                    </p:set>
                                    <p:animEffect filter="image" prLst="opacity: 0.25">
                                      <p:cBhvr rctx="IE">
                                        <p:cTn id="13" dur="indefinite"/>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3">
                                            <p:txEl>
                                              <p:pRg st="0" end="0"/>
                                            </p:txEl>
                                          </p:spTgt>
                                        </p:tgtEl>
                                        <p:attrNameLst>
                                          <p:attrName>style.opacity</p:attrName>
                                        </p:attrNameLst>
                                      </p:cBhvr>
                                      <p:to>
                                        <p:strVal val="0.75"/>
                                      </p:to>
                                    </p:set>
                                    <p:animEffect filter="image" prLst="opacity: 0.75">
                                      <p:cBhvr rctx="IE">
                                        <p:cTn id="18" dur="indefinite"/>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3">
                                            <p:txEl>
                                              <p:pRg st="1" end="1"/>
                                            </p:txEl>
                                          </p:spTgt>
                                        </p:tgtEl>
                                        <p:attrNameLst>
                                          <p:attrName>style.opacity</p:attrName>
                                        </p:attrNameLst>
                                      </p:cBhvr>
                                      <p:to>
                                        <p:strVal val="0.75"/>
                                      </p:to>
                                    </p:set>
                                    <p:animEffect filter="image" prLst="opacity: 0.75">
                                      <p:cBhvr rctx="IE">
                                        <p:cTn id="23" dur="indefinite"/>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p:cTn id="27" dur="indefinite"/>
                                        <p:tgtEl>
                                          <p:spTgt spid="3">
                                            <p:txEl>
                                              <p:pRg st="2" end="2"/>
                                            </p:txEl>
                                          </p:spTgt>
                                        </p:tgtEl>
                                        <p:attrNameLst>
                                          <p:attrName>style.opacity</p:attrName>
                                        </p:attrNameLst>
                                      </p:cBhvr>
                                      <p:to>
                                        <p:strVal val="0.75"/>
                                      </p:to>
                                    </p:set>
                                    <p:animEffect filter="image" prLst="opacity: 0.75">
                                      <p:cBhvr rctx="IE">
                                        <p:cTn id="28" dur="indefinite"/>
                                        <p:tgtEl>
                                          <p:spTgt spid="3">
                                            <p:txEl>
                                              <p:pRg st="2" end="2"/>
                                            </p:txEl>
                                          </p:spTgt>
                                        </p:tgtEl>
                                      </p:cBhvr>
                                    </p:animEffect>
                                  </p:childTnLst>
                                </p:cTn>
                              </p:par>
                            </p:childTnLst>
                          </p:cTn>
                        </p:par>
                        <p:par>
                          <p:cTn id="29" fill="hold">
                            <p:stCondLst>
                              <p:cond delay="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subTitle" idx="1"/>
          </p:nvPr>
        </p:nvSpPr>
        <p:spPr/>
        <p:txBody>
          <a:bodyPr>
            <a:spAutoFit/>
          </a:bodyPr>
          <a:lstStyle/>
          <a:p>
            <a:pPr>
              <a:lnSpc>
                <a:spcPct val="100000"/>
              </a:lnSpc>
              <a:spcBef>
                <a:spcPts val="0"/>
              </a:spcBef>
            </a:pPr>
            <a:r>
              <a:rPr lang="ja-JP" altLang="en-US" b="1"/>
              <a:t>ガスボンベ・低温液化ガスを取り扱う際</a:t>
            </a:r>
            <a:r>
              <a:rPr lang="ja-JP" altLang="en-US" b="1">
                <a:solidFill>
                  <a:srgbClr val="000000"/>
                </a:solidFill>
              </a:rPr>
              <a:t>の</a:t>
            </a:r>
            <a:endParaRPr lang="en-US" altLang="ja-JP" b="1" dirty="0">
              <a:solidFill>
                <a:srgbClr val="000000"/>
              </a:solidFill>
            </a:endParaRPr>
          </a:p>
          <a:p>
            <a:pPr>
              <a:lnSpc>
                <a:spcPct val="100000"/>
              </a:lnSpc>
              <a:spcBef>
                <a:spcPts val="0"/>
              </a:spcBef>
            </a:pPr>
            <a:r>
              <a:rPr lang="ja-JP" altLang="en-US" b="1">
                <a:solidFill>
                  <a:srgbClr val="000000"/>
                </a:solidFill>
              </a:rPr>
              <a:t>一般的注意事項</a:t>
            </a:r>
            <a:endParaRPr lang="en-US" altLang="ja-JP" b="1" dirty="0">
              <a:solidFill>
                <a:srgbClr val="000000"/>
              </a:solidFill>
            </a:endParaRPr>
          </a:p>
        </p:txBody>
      </p:sp>
      <p:sp>
        <p:nvSpPr>
          <p:cNvPr id="18" name="テキスト プレースホルダー 17">
            <a:extLst>
              <a:ext uri="{FF2B5EF4-FFF2-40B4-BE49-F238E27FC236}">
                <a16:creationId xmlns:a16="http://schemas.microsoft.com/office/drawing/2014/main" id="{43B97939-3F1C-F54A-B755-68308E7BE120}"/>
              </a:ext>
            </a:extLst>
          </p:cNvPr>
          <p:cNvSpPr>
            <a:spLocks noGrp="1"/>
          </p:cNvSpPr>
          <p:nvPr>
            <p:ph type="body" sz="quarter" idx="16"/>
          </p:nvPr>
        </p:nvSpPr>
        <p:spPr/>
        <p:txBody>
          <a:bodyPr/>
          <a:lstStyle/>
          <a:p>
            <a:r>
              <a:rPr kumimoji="1" lang="en-US" altLang="ja-JP" dirty="0"/>
              <a:t>-3</a:t>
            </a:r>
            <a:endParaRPr kumimoji="1" lang="ja-JP" altLang="en-US"/>
          </a:p>
        </p:txBody>
      </p:sp>
      <p:sp>
        <p:nvSpPr>
          <p:cNvPr id="20" name="テキスト プレースホルダー 19">
            <a:extLst>
              <a:ext uri="{FF2B5EF4-FFF2-40B4-BE49-F238E27FC236}">
                <a16:creationId xmlns:a16="http://schemas.microsoft.com/office/drawing/2014/main" id="{7191797C-FE62-AD4A-87A7-0DE6A31B1E47}"/>
              </a:ext>
            </a:extLst>
          </p:cNvPr>
          <p:cNvSpPr>
            <a:spLocks noGrp="1"/>
          </p:cNvSpPr>
          <p:nvPr>
            <p:ph type="body" sz="quarter" idx="18"/>
          </p:nvPr>
        </p:nvSpPr>
        <p:spPr/>
        <p:txBody>
          <a:bodyPr/>
          <a:lstStyle/>
          <a:p>
            <a:r>
              <a:rPr kumimoji="1" lang="en-US" altLang="ja-JP" sz="3200" b="1" dirty="0">
                <a:solidFill>
                  <a:schemeClr val="accent5"/>
                </a:solidFill>
              </a:rPr>
              <a:t>❸</a:t>
            </a:r>
            <a:endParaRPr kumimoji="1" lang="ja-JP" altLang="en-US" sz="3200" b="1">
              <a:solidFill>
                <a:schemeClr val="accent5"/>
              </a:solidFill>
            </a:endParaRPr>
          </a:p>
        </p:txBody>
      </p:sp>
      <p:sp>
        <p:nvSpPr>
          <p:cNvPr id="19" name="テキスト プレースホルダー 18">
            <a:extLst>
              <a:ext uri="{FF2B5EF4-FFF2-40B4-BE49-F238E27FC236}">
                <a16:creationId xmlns:a16="http://schemas.microsoft.com/office/drawing/2014/main" id="{809E9F3A-B5DC-A84B-9766-A950B299D675}"/>
              </a:ext>
            </a:extLst>
          </p:cNvPr>
          <p:cNvSpPr>
            <a:spLocks noGrp="1"/>
          </p:cNvSpPr>
          <p:nvPr>
            <p:ph type="body" orient="vert" sz="quarter" idx="10"/>
          </p:nvPr>
        </p:nvSpPr>
        <p:spPr/>
        <p:txBody>
          <a:bodyPr>
            <a:normAutofit/>
          </a:bodyPr>
          <a:lstStyle/>
          <a:p>
            <a:r>
              <a:rPr kumimoji="1" lang="en-US" altLang="ja-JP" sz="4400" b="1" dirty="0">
                <a:solidFill>
                  <a:schemeClr val="accent5"/>
                </a:solidFill>
              </a:rPr>
              <a:t>❸</a:t>
            </a:r>
            <a:endParaRPr kumimoji="1" lang="ja-JP" altLang="en-US" sz="4400" b="1">
              <a:solidFill>
                <a:schemeClr val="accent5"/>
              </a:solidFill>
            </a:endParaRP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spAutoFit/>
          </a:bodyPr>
          <a:lstStyle/>
          <a:p>
            <a:r>
              <a:rPr lang="ja-JP" altLang="en-US" b="1">
                <a:solidFill>
                  <a:srgbClr val="000000"/>
                </a:solidFill>
              </a:rPr>
              <a:t>実験</a:t>
            </a:r>
            <a:r>
              <a:rPr lang="ja-JP" altLang="en-US" b="1" dirty="0">
                <a:solidFill>
                  <a:srgbClr val="000000"/>
                </a:solidFill>
              </a:rPr>
              <a:t>室内に</a:t>
            </a:r>
            <a:r>
              <a:rPr lang="ja-JP" altLang="en-US" b="1">
                <a:solidFill>
                  <a:srgbClr val="000000"/>
                </a:solidFill>
              </a:rPr>
              <a:t>おけるリスク</a:t>
            </a:r>
            <a:endParaRPr kumimoji="1" lang="ja-JP" altLang="en-US" dirty="0"/>
          </a:p>
        </p:txBody>
      </p:sp>
      <p:sp>
        <p:nvSpPr>
          <p:cNvPr id="3" name="テキスト プレースホルダー 2">
            <a:extLst>
              <a:ext uri="{FF2B5EF4-FFF2-40B4-BE49-F238E27FC236}">
                <a16:creationId xmlns:a16="http://schemas.microsoft.com/office/drawing/2014/main" id="{796C1B9A-FBCE-3D49-A6EB-8F2576F8A384}"/>
              </a:ext>
            </a:extLst>
          </p:cNvPr>
          <p:cNvSpPr>
            <a:spLocks noGrp="1"/>
          </p:cNvSpPr>
          <p:nvPr>
            <p:ph type="body" sz="quarter" idx="12"/>
          </p:nvPr>
        </p:nvSpPr>
        <p:spPr>
          <a:xfrm>
            <a:off x="468001" y="2091334"/>
            <a:ext cx="4824079" cy="4406666"/>
          </a:xfrm>
        </p:spPr>
        <p:txBody>
          <a:bodyPr>
            <a:noAutofit/>
          </a:bodyPr>
          <a:lstStyle/>
          <a:p>
            <a:pPr marL="355600" indent="-355600">
              <a:lnSpc>
                <a:spcPct val="100000"/>
              </a:lnSpc>
              <a:buClr>
                <a:schemeClr val="accent5"/>
              </a:buClr>
            </a:pPr>
            <a:r>
              <a:rPr lang="ja-JP" altLang="en-US">
                <a:solidFill>
                  <a:srgbClr val="000000"/>
                </a:solidFill>
                <a:latin typeface="+mn-ea"/>
                <a:ea typeface="+mn-ea"/>
              </a:rPr>
              <a:t>共通の注意事項として酸欠がある。低酸素空気を吸い込むと一瞬で命に関わる。</a:t>
            </a:r>
          </a:p>
          <a:p>
            <a:pPr marL="355600" indent="-355600">
              <a:lnSpc>
                <a:spcPct val="100000"/>
              </a:lnSpc>
              <a:buClr>
                <a:schemeClr val="accent5"/>
              </a:buClr>
            </a:pPr>
            <a:r>
              <a:rPr lang="ja-JP" altLang="en-US">
                <a:solidFill>
                  <a:srgbClr val="000000"/>
                </a:solidFill>
                <a:latin typeface="+mn-ea"/>
                <a:ea typeface="+mn-ea"/>
              </a:rPr>
              <a:t>ガスボンベは化学物質としてのリスクに加え、ボンベ発射など物理的リスクを有する。</a:t>
            </a:r>
          </a:p>
          <a:p>
            <a:pPr marL="355600" indent="-355600">
              <a:lnSpc>
                <a:spcPct val="100000"/>
              </a:lnSpc>
              <a:buClr>
                <a:schemeClr val="accent5"/>
              </a:buClr>
            </a:pPr>
            <a:r>
              <a:rPr lang="ja-JP" altLang="en-US">
                <a:solidFill>
                  <a:srgbClr val="000000"/>
                </a:solidFill>
                <a:latin typeface="+mn-ea"/>
                <a:ea typeface="+mn-ea"/>
              </a:rPr>
              <a:t>低温液化ガスは極低温による物理的リスク、および空気中の酸素の液化に伴う爆発リスクを有する。</a:t>
            </a:r>
            <a:endParaRPr lang="ja-JP" altLang="en-US" kern="0" dirty="0">
              <a:latin typeface="+mn-ea"/>
              <a:ea typeface="+mn-ea"/>
            </a:endParaRPr>
          </a:p>
        </p:txBody>
      </p:sp>
      <p:sp>
        <p:nvSpPr>
          <p:cNvPr id="12" name="縦書きテキスト プレースホルダー 2">
            <a:extLst>
              <a:ext uri="{FF2B5EF4-FFF2-40B4-BE49-F238E27FC236}">
                <a16:creationId xmlns:a16="http://schemas.microsoft.com/office/drawing/2014/main" id="{AB5D9A33-528B-9847-8C0E-90B389BFDB60}"/>
              </a:ext>
            </a:extLst>
          </p:cNvPr>
          <p:cNvSpPr txBox="1">
            <a:spLocks/>
          </p:cNvSpPr>
          <p:nvPr/>
        </p:nvSpPr>
        <p:spPr>
          <a:xfrm>
            <a:off x="7956000" y="0"/>
            <a:ext cx="1188000" cy="755759"/>
          </a:xfrm>
          <a:prstGeom prst="rect">
            <a:avLst/>
          </a:prstGeom>
        </p:spPr>
        <p:txBody>
          <a:bodyPr lIns="108000" tIns="288000" rIns="108000" anchor="ctr" anchorCtr="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sz="2400" b="1" dirty="0">
                <a:solidFill>
                  <a:schemeClr val="bg1"/>
                </a:solidFill>
              </a:rPr>
              <a:t>p.</a:t>
            </a:r>
            <a:r>
              <a:rPr lang="en-US" altLang="ja-JP" b="1" dirty="0">
                <a:solidFill>
                  <a:schemeClr val="bg1"/>
                </a:solidFill>
              </a:rPr>
              <a:t>79</a:t>
            </a:r>
            <a:endParaRPr lang="ja-JP" altLang="en-US" b="1">
              <a:solidFill>
                <a:schemeClr val="bg1"/>
              </a:solidFill>
            </a:endParaRPr>
          </a:p>
        </p:txBody>
      </p:sp>
      <p:pic>
        <p:nvPicPr>
          <p:cNvPr id="11" name="図 10" descr="IMG_0765.JPG">
            <a:extLst>
              <a:ext uri="{FF2B5EF4-FFF2-40B4-BE49-F238E27FC236}">
                <a16:creationId xmlns:a16="http://schemas.microsoft.com/office/drawing/2014/main" id="{8BF83EF0-8594-9F4A-A91F-06F9A00D71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3724" r="15244"/>
          <a:stretch/>
        </p:blipFill>
        <p:spPr>
          <a:xfrm>
            <a:off x="5416641" y="1978938"/>
            <a:ext cx="3348151" cy="4114357"/>
          </a:xfrm>
          <a:prstGeom prst="rect">
            <a:avLst/>
          </a:prstGeom>
        </p:spPr>
      </p:pic>
      <p:sp>
        <p:nvSpPr>
          <p:cNvPr id="14" name="テキスト ボックス 13">
            <a:extLst>
              <a:ext uri="{FF2B5EF4-FFF2-40B4-BE49-F238E27FC236}">
                <a16:creationId xmlns:a16="http://schemas.microsoft.com/office/drawing/2014/main" id="{30542416-DCF5-B34F-BD9A-DD98D4F18D87}"/>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66132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par>
                                <p:cTn id="11" presetID="9" presetClass="emph" presetSubtype="0" nodeType="withEffect">
                                  <p:stCondLst>
                                    <p:cond delay="0"/>
                                  </p:stCondLst>
                                  <p:childTnLst>
                                    <p:set>
                                      <p:cBhvr>
                                        <p:cTn id="12" dur="indefinite"/>
                                        <p:tgtEl>
                                          <p:spTgt spid="3">
                                            <p:txEl>
                                              <p:pRg st="2" end="2"/>
                                            </p:txEl>
                                          </p:spTgt>
                                        </p:tgtEl>
                                        <p:attrNameLst>
                                          <p:attrName>style.opacity</p:attrName>
                                        </p:attrNameLst>
                                      </p:cBhvr>
                                      <p:to>
                                        <p:strVal val="0.25"/>
                                      </p:to>
                                    </p:set>
                                    <p:animEffect filter="image" prLst="opacity: 0.25">
                                      <p:cBhvr rctx="IE">
                                        <p:cTn id="13" dur="indefinite"/>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3">
                                            <p:txEl>
                                              <p:pRg st="0" end="0"/>
                                            </p:txEl>
                                          </p:spTgt>
                                        </p:tgtEl>
                                        <p:attrNameLst>
                                          <p:attrName>style.opacity</p:attrName>
                                        </p:attrNameLst>
                                      </p:cBhvr>
                                      <p:to>
                                        <p:strVal val="0.75"/>
                                      </p:to>
                                    </p:set>
                                    <p:animEffect filter="image" prLst="opacity: 0.75">
                                      <p:cBhvr rctx="IE">
                                        <p:cTn id="18" dur="indefinite"/>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3">
                                            <p:txEl>
                                              <p:pRg st="1" end="1"/>
                                            </p:txEl>
                                          </p:spTgt>
                                        </p:tgtEl>
                                        <p:attrNameLst>
                                          <p:attrName>style.opacity</p:attrName>
                                        </p:attrNameLst>
                                      </p:cBhvr>
                                      <p:to>
                                        <p:strVal val="0.75"/>
                                      </p:to>
                                    </p:set>
                                    <p:animEffect filter="image" prLst="opacity: 0.75">
                                      <p:cBhvr rctx="IE">
                                        <p:cTn id="23" dur="indefinite"/>
                                        <p:tgtEl>
                                          <p:spTgt spid="3">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
                                            <p:txEl>
                                              <p:pRg st="2" end="2"/>
                                            </p:txEl>
                                          </p:spTgt>
                                        </p:tgtEl>
                                        <p:attrNameLst>
                                          <p:attrName>style.opacity</p:attrName>
                                        </p:attrNameLst>
                                      </p:cBhvr>
                                      <p:to>
                                        <p:strVal val="0.75"/>
                                      </p:to>
                                    </p:set>
                                    <p:animEffect filter="image" prLst="opacity: 0.75">
                                      <p:cBhvr rctx="IE">
                                        <p:cTn id="31" dur="indefinite"/>
                                        <p:tgtEl>
                                          <p:spTgt spid="3">
                                            <p:txEl>
                                              <p:pRg st="2" end="2"/>
                                            </p:txEl>
                                          </p:spTgt>
                                        </p:tgtEl>
                                      </p:cBhvr>
                                    </p:animEffect>
                                  </p:childTnLst>
                                </p:cTn>
                              </p:par>
                            </p:childTnLst>
                          </p:cTn>
                        </p:par>
                        <p:par>
                          <p:cTn id="32" fill="hold">
                            <p:stCondLst>
                              <p:cond delay="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subTitle" idx="1"/>
          </p:nvPr>
        </p:nvSpPr>
        <p:spPr>
          <a:xfrm>
            <a:off x="1222012" y="1121029"/>
            <a:ext cx="6662356" cy="433965"/>
          </a:xfrm>
        </p:spPr>
        <p:txBody>
          <a:bodyPr wrap="square">
            <a:spAutoFit/>
          </a:bodyPr>
          <a:lstStyle/>
          <a:p>
            <a:r>
              <a:rPr lang="ja-JP" altLang="en-US" b="1">
                <a:solidFill>
                  <a:srgbClr val="000000"/>
                </a:solidFill>
              </a:rPr>
              <a:t>ライフサイエンス実験における一般的注意事項</a:t>
            </a:r>
            <a:endParaRPr lang="en-US" altLang="ja-JP" b="1" dirty="0">
              <a:solidFill>
                <a:srgbClr val="000000"/>
              </a:solidFill>
            </a:endParaRPr>
          </a:p>
        </p:txBody>
      </p:sp>
      <p:sp>
        <p:nvSpPr>
          <p:cNvPr id="18" name="テキスト プレースホルダー 17">
            <a:extLst>
              <a:ext uri="{FF2B5EF4-FFF2-40B4-BE49-F238E27FC236}">
                <a16:creationId xmlns:a16="http://schemas.microsoft.com/office/drawing/2014/main" id="{43B97939-3F1C-F54A-B755-68308E7BE120}"/>
              </a:ext>
            </a:extLst>
          </p:cNvPr>
          <p:cNvSpPr>
            <a:spLocks noGrp="1"/>
          </p:cNvSpPr>
          <p:nvPr>
            <p:ph type="body" sz="quarter" idx="16"/>
          </p:nvPr>
        </p:nvSpPr>
        <p:spPr/>
        <p:txBody>
          <a:bodyPr/>
          <a:lstStyle/>
          <a:p>
            <a:r>
              <a:rPr kumimoji="1" lang="en-US" altLang="ja-JP" dirty="0"/>
              <a:t>-4</a:t>
            </a:r>
            <a:endParaRPr kumimoji="1" lang="ja-JP" altLang="en-US"/>
          </a:p>
        </p:txBody>
      </p:sp>
      <p:sp>
        <p:nvSpPr>
          <p:cNvPr id="20" name="テキスト プレースホルダー 19">
            <a:extLst>
              <a:ext uri="{FF2B5EF4-FFF2-40B4-BE49-F238E27FC236}">
                <a16:creationId xmlns:a16="http://schemas.microsoft.com/office/drawing/2014/main" id="{7191797C-FE62-AD4A-87A7-0DE6A31B1E47}"/>
              </a:ext>
            </a:extLst>
          </p:cNvPr>
          <p:cNvSpPr>
            <a:spLocks noGrp="1"/>
          </p:cNvSpPr>
          <p:nvPr>
            <p:ph type="body" sz="quarter" idx="18"/>
          </p:nvPr>
        </p:nvSpPr>
        <p:spPr/>
        <p:txBody>
          <a:bodyPr/>
          <a:lstStyle/>
          <a:p>
            <a:r>
              <a:rPr kumimoji="1" lang="en-US" altLang="ja-JP" sz="3200" dirty="0">
                <a:solidFill>
                  <a:schemeClr val="accent5"/>
                </a:solidFill>
              </a:rPr>
              <a:t>❸</a:t>
            </a:r>
            <a:endParaRPr kumimoji="1" lang="ja-JP" altLang="en-US" sz="3200">
              <a:solidFill>
                <a:schemeClr val="accent5"/>
              </a:solidFill>
            </a:endParaRPr>
          </a:p>
        </p:txBody>
      </p:sp>
      <p:sp>
        <p:nvSpPr>
          <p:cNvPr id="19" name="テキスト プレースホルダー 18">
            <a:extLst>
              <a:ext uri="{FF2B5EF4-FFF2-40B4-BE49-F238E27FC236}">
                <a16:creationId xmlns:a16="http://schemas.microsoft.com/office/drawing/2014/main" id="{809E9F3A-B5DC-A84B-9766-A950B299D675}"/>
              </a:ext>
            </a:extLst>
          </p:cNvPr>
          <p:cNvSpPr>
            <a:spLocks noGrp="1"/>
          </p:cNvSpPr>
          <p:nvPr>
            <p:ph type="body" orient="vert" sz="quarter" idx="10"/>
          </p:nvPr>
        </p:nvSpPr>
        <p:spPr/>
        <p:txBody>
          <a:bodyPr>
            <a:normAutofit/>
          </a:bodyPr>
          <a:lstStyle/>
          <a:p>
            <a:r>
              <a:rPr kumimoji="1" lang="en-US" altLang="ja-JP" sz="4400" b="1" dirty="0">
                <a:solidFill>
                  <a:schemeClr val="accent5"/>
                </a:solidFill>
              </a:rPr>
              <a:t>❸</a:t>
            </a:r>
            <a:endParaRPr kumimoji="1" lang="ja-JP" altLang="en-US" sz="4400" b="1">
              <a:solidFill>
                <a:schemeClr val="accent5"/>
              </a:solidFill>
            </a:endParaRP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spAutoFit/>
          </a:bodyPr>
          <a:lstStyle/>
          <a:p>
            <a:r>
              <a:rPr lang="ja-JP" altLang="en-US" b="1">
                <a:solidFill>
                  <a:srgbClr val="000000"/>
                </a:solidFill>
              </a:rPr>
              <a:t>実験</a:t>
            </a:r>
            <a:r>
              <a:rPr lang="ja-JP" altLang="en-US" b="1" dirty="0">
                <a:solidFill>
                  <a:srgbClr val="000000"/>
                </a:solidFill>
              </a:rPr>
              <a:t>室内に</a:t>
            </a:r>
            <a:r>
              <a:rPr lang="ja-JP" altLang="en-US" b="1">
                <a:solidFill>
                  <a:srgbClr val="000000"/>
                </a:solidFill>
              </a:rPr>
              <a:t>おけるリスク</a:t>
            </a:r>
            <a:endParaRPr kumimoji="1" lang="ja-JP" altLang="en-US" dirty="0"/>
          </a:p>
        </p:txBody>
      </p:sp>
      <p:sp>
        <p:nvSpPr>
          <p:cNvPr id="3" name="テキスト プレースホルダー 2">
            <a:extLst>
              <a:ext uri="{FF2B5EF4-FFF2-40B4-BE49-F238E27FC236}">
                <a16:creationId xmlns:a16="http://schemas.microsoft.com/office/drawing/2014/main" id="{796C1B9A-FBCE-3D49-A6EB-8F2576F8A384}"/>
              </a:ext>
            </a:extLst>
          </p:cNvPr>
          <p:cNvSpPr>
            <a:spLocks noGrp="1"/>
          </p:cNvSpPr>
          <p:nvPr>
            <p:ph type="body" sz="quarter" idx="12"/>
          </p:nvPr>
        </p:nvSpPr>
        <p:spPr/>
        <p:txBody>
          <a:bodyPr>
            <a:noAutofit/>
          </a:bodyPr>
          <a:lstStyle/>
          <a:p>
            <a:pPr marL="355600" indent="-347663">
              <a:lnSpc>
                <a:spcPct val="100000"/>
              </a:lnSpc>
              <a:buClr>
                <a:schemeClr val="accent5"/>
              </a:buClr>
            </a:pPr>
            <a:r>
              <a:rPr lang="ja-JP" altLang="en-US">
                <a:solidFill>
                  <a:srgbClr val="000000"/>
                </a:solidFill>
              </a:rPr>
              <a:t>微生物、動植物など様々な実験材料が使われる。</a:t>
            </a:r>
          </a:p>
          <a:p>
            <a:pPr marL="355600" indent="-347663">
              <a:lnSpc>
                <a:spcPct val="100000"/>
              </a:lnSpc>
              <a:buClr>
                <a:schemeClr val="accent5"/>
              </a:buClr>
            </a:pPr>
            <a:r>
              <a:rPr lang="ja-JP" altLang="en-US">
                <a:solidFill>
                  <a:srgbClr val="000000"/>
                </a:solidFill>
              </a:rPr>
              <a:t>人や環境に有害な、あるいは倫理的な配慮が必要な生物などを扱う場合があるため、無許可で実験室に立ち入らない。</a:t>
            </a:r>
          </a:p>
          <a:p>
            <a:pPr marL="355600" indent="-347663">
              <a:lnSpc>
                <a:spcPct val="100000"/>
              </a:lnSpc>
              <a:buClr>
                <a:schemeClr val="accent5"/>
              </a:buClr>
            </a:pPr>
            <a:r>
              <a:rPr lang="ja-JP" altLang="en-US">
                <a:solidFill>
                  <a:srgbClr val="000000"/>
                </a:solidFill>
              </a:rPr>
              <a:t>実験従事に先立ち、教育訓練等を受け、生物等の特性や実験の性質を十分に理解する必要がある。</a:t>
            </a:r>
            <a:endParaRPr lang="ja-JP" altLang="en-US" dirty="0"/>
          </a:p>
        </p:txBody>
      </p:sp>
      <p:sp>
        <p:nvSpPr>
          <p:cNvPr id="12" name="縦書きテキスト プレースホルダー 2">
            <a:extLst>
              <a:ext uri="{FF2B5EF4-FFF2-40B4-BE49-F238E27FC236}">
                <a16:creationId xmlns:a16="http://schemas.microsoft.com/office/drawing/2014/main" id="{99CA16D0-D0A0-DD48-B886-0D1EC995F275}"/>
              </a:ext>
            </a:extLst>
          </p:cNvPr>
          <p:cNvSpPr txBox="1">
            <a:spLocks/>
          </p:cNvSpPr>
          <p:nvPr/>
        </p:nvSpPr>
        <p:spPr>
          <a:xfrm>
            <a:off x="7956000" y="0"/>
            <a:ext cx="1188000" cy="755759"/>
          </a:xfrm>
          <a:prstGeom prst="rect">
            <a:avLst/>
          </a:prstGeom>
        </p:spPr>
        <p:txBody>
          <a:bodyPr lIns="108000" tIns="288000" rIns="108000" anchor="ctr" anchorCtr="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sz="2400" b="1" dirty="0">
                <a:solidFill>
                  <a:schemeClr val="bg1"/>
                </a:solidFill>
              </a:rPr>
              <a:t>p.</a:t>
            </a:r>
            <a:r>
              <a:rPr lang="en-US" altLang="ja-JP" b="1" dirty="0">
                <a:solidFill>
                  <a:schemeClr val="bg1"/>
                </a:solidFill>
              </a:rPr>
              <a:t>80</a:t>
            </a:r>
            <a:endParaRPr lang="ja-JP" altLang="en-US" b="1">
              <a:solidFill>
                <a:schemeClr val="bg1"/>
              </a:solidFill>
            </a:endParaRPr>
          </a:p>
        </p:txBody>
      </p:sp>
      <p:sp>
        <p:nvSpPr>
          <p:cNvPr id="14" name="テキスト ボックス 13">
            <a:extLst>
              <a:ext uri="{FF2B5EF4-FFF2-40B4-BE49-F238E27FC236}">
                <a16:creationId xmlns:a16="http://schemas.microsoft.com/office/drawing/2014/main" id="{89DFFA8B-CEA1-FB4C-A9CF-13E7CCD1C03E}"/>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424202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par>
                                <p:cTn id="11" presetID="9" presetClass="emph" presetSubtype="0" nodeType="withEffect">
                                  <p:stCondLst>
                                    <p:cond delay="0"/>
                                  </p:stCondLst>
                                  <p:childTnLst>
                                    <p:set>
                                      <p:cBhvr>
                                        <p:cTn id="12" dur="indefinite"/>
                                        <p:tgtEl>
                                          <p:spTgt spid="3">
                                            <p:txEl>
                                              <p:pRg st="2" end="2"/>
                                            </p:txEl>
                                          </p:spTgt>
                                        </p:tgtEl>
                                        <p:attrNameLst>
                                          <p:attrName>style.opacity</p:attrName>
                                        </p:attrNameLst>
                                      </p:cBhvr>
                                      <p:to>
                                        <p:strVal val="0.25"/>
                                      </p:to>
                                    </p:set>
                                    <p:animEffect filter="image" prLst="opacity: 0.25">
                                      <p:cBhvr rctx="IE">
                                        <p:cTn id="13" dur="indefinite"/>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3">
                                            <p:txEl>
                                              <p:pRg st="0" end="0"/>
                                            </p:txEl>
                                          </p:spTgt>
                                        </p:tgtEl>
                                        <p:attrNameLst>
                                          <p:attrName>style.opacity</p:attrName>
                                        </p:attrNameLst>
                                      </p:cBhvr>
                                      <p:to>
                                        <p:strVal val="0.75"/>
                                      </p:to>
                                    </p:set>
                                    <p:animEffect filter="image" prLst="opacity: 0.75">
                                      <p:cBhvr rctx="IE">
                                        <p:cTn id="18" dur="indefinite"/>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3">
                                            <p:txEl>
                                              <p:pRg st="1" end="1"/>
                                            </p:txEl>
                                          </p:spTgt>
                                        </p:tgtEl>
                                        <p:attrNameLst>
                                          <p:attrName>style.opacity</p:attrName>
                                        </p:attrNameLst>
                                      </p:cBhvr>
                                      <p:to>
                                        <p:strVal val="0.75"/>
                                      </p:to>
                                    </p:set>
                                    <p:animEffect filter="image" prLst="opacity: 0.75">
                                      <p:cBhvr rctx="IE">
                                        <p:cTn id="23" dur="indefinite"/>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p:cTn id="27" dur="indefinite"/>
                                        <p:tgtEl>
                                          <p:spTgt spid="3">
                                            <p:txEl>
                                              <p:pRg st="2" end="2"/>
                                            </p:txEl>
                                          </p:spTgt>
                                        </p:tgtEl>
                                        <p:attrNameLst>
                                          <p:attrName>style.opacity</p:attrName>
                                        </p:attrNameLst>
                                      </p:cBhvr>
                                      <p:to>
                                        <p:strVal val="0.75"/>
                                      </p:to>
                                    </p:set>
                                    <p:animEffect filter="image" prLst="opacity: 0.75">
                                      <p:cBhvr rctx="IE">
                                        <p:cTn id="28" dur="indefinite"/>
                                        <p:tgtEl>
                                          <p:spTgt spid="3">
                                            <p:txEl>
                                              <p:pRg st="2" end="2"/>
                                            </p:txEl>
                                          </p:spTgt>
                                        </p:tgtEl>
                                      </p:cBhvr>
                                    </p:animEffect>
                                  </p:childTnLst>
                                </p:cTn>
                              </p:par>
                            </p:childTnLst>
                          </p:cTn>
                        </p:par>
                        <p:par>
                          <p:cTn id="29" fill="hold">
                            <p:stCondLst>
                              <p:cond delay="0"/>
                            </p:stCondLst>
                            <p:childTnLst>
                              <p:par>
                                <p:cTn id="30" presetID="10"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subTitle" idx="1"/>
          </p:nvPr>
        </p:nvSpPr>
        <p:spPr/>
        <p:txBody>
          <a:bodyPr wrap="square">
            <a:spAutoFit/>
          </a:bodyPr>
          <a:lstStyle/>
          <a:p>
            <a:r>
              <a:rPr lang="ja-JP" altLang="en-US" b="1">
                <a:latin typeface="+mn-ea"/>
              </a:rPr>
              <a:t>放射線・放射性同位元素等に関しての</a:t>
            </a:r>
            <a:r>
              <a:rPr lang="ja-JP" altLang="en-US" b="1">
                <a:solidFill>
                  <a:srgbClr val="000000"/>
                </a:solidFill>
              </a:rPr>
              <a:t>一般的注意事項</a:t>
            </a:r>
            <a:endParaRPr lang="en-US" altLang="ja-JP" b="1" dirty="0">
              <a:solidFill>
                <a:srgbClr val="000000"/>
              </a:solidFill>
            </a:endParaRPr>
          </a:p>
        </p:txBody>
      </p:sp>
      <p:sp>
        <p:nvSpPr>
          <p:cNvPr id="18" name="テキスト プレースホルダー 17">
            <a:extLst>
              <a:ext uri="{FF2B5EF4-FFF2-40B4-BE49-F238E27FC236}">
                <a16:creationId xmlns:a16="http://schemas.microsoft.com/office/drawing/2014/main" id="{43B97939-3F1C-F54A-B755-68308E7BE120}"/>
              </a:ext>
            </a:extLst>
          </p:cNvPr>
          <p:cNvSpPr>
            <a:spLocks noGrp="1"/>
          </p:cNvSpPr>
          <p:nvPr>
            <p:ph type="body" sz="quarter" idx="16"/>
          </p:nvPr>
        </p:nvSpPr>
        <p:spPr/>
        <p:txBody>
          <a:bodyPr/>
          <a:lstStyle/>
          <a:p>
            <a:r>
              <a:rPr kumimoji="1" lang="en-US" altLang="ja-JP" dirty="0"/>
              <a:t>-5</a:t>
            </a:r>
            <a:endParaRPr kumimoji="1" lang="ja-JP" altLang="en-US"/>
          </a:p>
        </p:txBody>
      </p:sp>
      <p:sp>
        <p:nvSpPr>
          <p:cNvPr id="20" name="テキスト プレースホルダー 19">
            <a:extLst>
              <a:ext uri="{FF2B5EF4-FFF2-40B4-BE49-F238E27FC236}">
                <a16:creationId xmlns:a16="http://schemas.microsoft.com/office/drawing/2014/main" id="{7191797C-FE62-AD4A-87A7-0DE6A31B1E47}"/>
              </a:ext>
            </a:extLst>
          </p:cNvPr>
          <p:cNvSpPr>
            <a:spLocks noGrp="1"/>
          </p:cNvSpPr>
          <p:nvPr>
            <p:ph type="body" sz="quarter" idx="18"/>
          </p:nvPr>
        </p:nvSpPr>
        <p:spPr/>
        <p:txBody>
          <a:bodyPr/>
          <a:lstStyle/>
          <a:p>
            <a:r>
              <a:rPr kumimoji="1" lang="en-US" altLang="ja-JP" sz="3200" dirty="0">
                <a:solidFill>
                  <a:schemeClr val="accent5"/>
                </a:solidFill>
              </a:rPr>
              <a:t>❸</a:t>
            </a:r>
            <a:endParaRPr kumimoji="1" lang="ja-JP" altLang="en-US" sz="3200">
              <a:solidFill>
                <a:schemeClr val="accent5"/>
              </a:solidFill>
            </a:endParaRPr>
          </a:p>
        </p:txBody>
      </p:sp>
      <p:sp>
        <p:nvSpPr>
          <p:cNvPr id="19" name="テキスト プレースホルダー 18">
            <a:extLst>
              <a:ext uri="{FF2B5EF4-FFF2-40B4-BE49-F238E27FC236}">
                <a16:creationId xmlns:a16="http://schemas.microsoft.com/office/drawing/2014/main" id="{809E9F3A-B5DC-A84B-9766-A950B299D675}"/>
              </a:ext>
            </a:extLst>
          </p:cNvPr>
          <p:cNvSpPr>
            <a:spLocks noGrp="1"/>
          </p:cNvSpPr>
          <p:nvPr>
            <p:ph type="body" orient="vert" sz="quarter" idx="10"/>
          </p:nvPr>
        </p:nvSpPr>
        <p:spPr/>
        <p:txBody>
          <a:bodyPr>
            <a:normAutofit/>
          </a:bodyPr>
          <a:lstStyle/>
          <a:p>
            <a:r>
              <a:rPr kumimoji="1" lang="en-US" altLang="ja-JP" sz="4400" b="1" dirty="0">
                <a:solidFill>
                  <a:schemeClr val="accent5"/>
                </a:solidFill>
              </a:rPr>
              <a:t>❸</a:t>
            </a:r>
            <a:endParaRPr kumimoji="1" lang="ja-JP" altLang="en-US" sz="4400" b="1">
              <a:solidFill>
                <a:schemeClr val="accent5"/>
              </a:solidFill>
            </a:endParaRP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spAutoFit/>
          </a:bodyPr>
          <a:lstStyle/>
          <a:p>
            <a:r>
              <a:rPr lang="ja-JP" altLang="en-US" b="1">
                <a:solidFill>
                  <a:srgbClr val="000000"/>
                </a:solidFill>
              </a:rPr>
              <a:t>実験</a:t>
            </a:r>
            <a:r>
              <a:rPr lang="ja-JP" altLang="en-US" b="1" dirty="0">
                <a:solidFill>
                  <a:srgbClr val="000000"/>
                </a:solidFill>
              </a:rPr>
              <a:t>室内に</a:t>
            </a:r>
            <a:r>
              <a:rPr lang="ja-JP" altLang="en-US" b="1">
                <a:solidFill>
                  <a:srgbClr val="000000"/>
                </a:solidFill>
              </a:rPr>
              <a:t>おけるリスク</a:t>
            </a:r>
            <a:endParaRPr kumimoji="1" lang="ja-JP" altLang="en-US" dirty="0"/>
          </a:p>
        </p:txBody>
      </p:sp>
      <p:sp>
        <p:nvSpPr>
          <p:cNvPr id="3" name="テキスト プレースホルダー 2">
            <a:extLst>
              <a:ext uri="{FF2B5EF4-FFF2-40B4-BE49-F238E27FC236}">
                <a16:creationId xmlns:a16="http://schemas.microsoft.com/office/drawing/2014/main" id="{796C1B9A-FBCE-3D49-A6EB-8F2576F8A384}"/>
              </a:ext>
            </a:extLst>
          </p:cNvPr>
          <p:cNvSpPr>
            <a:spLocks noGrp="1"/>
          </p:cNvSpPr>
          <p:nvPr>
            <p:ph type="body" sz="quarter" idx="12"/>
          </p:nvPr>
        </p:nvSpPr>
        <p:spPr>
          <a:xfrm>
            <a:off x="468000" y="1978379"/>
            <a:ext cx="8208057" cy="341632"/>
          </a:xfrm>
        </p:spPr>
        <p:txBody>
          <a:bodyPr>
            <a:noAutofit/>
          </a:bodyPr>
          <a:lstStyle/>
          <a:p>
            <a:pPr marL="355600" indent="-347663">
              <a:lnSpc>
                <a:spcPct val="100000"/>
              </a:lnSpc>
              <a:buClr>
                <a:schemeClr val="accent5"/>
              </a:buClr>
            </a:pPr>
            <a:r>
              <a:rPr lang="ja-JP" altLang="en-US">
                <a:solidFill>
                  <a:srgbClr val="000000"/>
                </a:solidFill>
                <a:latin typeface="+mn-ea"/>
                <a:ea typeface="+mn-ea"/>
              </a:rPr>
              <a:t>放射線、放射性同位元素等は環境や人へ影響を与える。</a:t>
            </a:r>
          </a:p>
          <a:p>
            <a:pPr marL="355600" indent="-347663">
              <a:lnSpc>
                <a:spcPct val="100000"/>
              </a:lnSpc>
              <a:buClr>
                <a:schemeClr val="accent5"/>
              </a:buClr>
            </a:pPr>
            <a:r>
              <a:rPr lang="ja-JP" altLang="en-US">
                <a:solidFill>
                  <a:srgbClr val="000000"/>
                </a:solidFill>
                <a:latin typeface="+mn-ea"/>
                <a:ea typeface="+mn-ea"/>
              </a:rPr>
              <a:t>あらかじめ認められた指定の場所（管理区域）で取り扱わなければならない。</a:t>
            </a:r>
          </a:p>
          <a:p>
            <a:pPr marL="355600" indent="-347663">
              <a:lnSpc>
                <a:spcPct val="100000"/>
              </a:lnSpc>
              <a:buClr>
                <a:schemeClr val="accent5"/>
              </a:buClr>
            </a:pPr>
            <a:r>
              <a:rPr lang="ja-JP" altLang="en-US">
                <a:solidFill>
                  <a:srgbClr val="000000"/>
                </a:solidFill>
                <a:latin typeface="+mn-ea"/>
                <a:ea typeface="+mn-ea"/>
              </a:rPr>
              <a:t>被ばくをできるだけ少なくするように努めなければならない。</a:t>
            </a:r>
            <a:endParaRPr lang="ja-JP" altLang="en-US" kern="0" dirty="0">
              <a:latin typeface="+mn-ea"/>
              <a:ea typeface="+mn-ea"/>
            </a:endParaRPr>
          </a:p>
        </p:txBody>
      </p:sp>
      <p:sp>
        <p:nvSpPr>
          <p:cNvPr id="12" name="縦書きテキスト プレースホルダー 2">
            <a:extLst>
              <a:ext uri="{FF2B5EF4-FFF2-40B4-BE49-F238E27FC236}">
                <a16:creationId xmlns:a16="http://schemas.microsoft.com/office/drawing/2014/main" id="{E031EF7D-1BB4-7D43-A7A4-79DAB73344C7}"/>
              </a:ext>
            </a:extLst>
          </p:cNvPr>
          <p:cNvSpPr txBox="1">
            <a:spLocks/>
          </p:cNvSpPr>
          <p:nvPr/>
        </p:nvSpPr>
        <p:spPr>
          <a:xfrm>
            <a:off x="7956000" y="0"/>
            <a:ext cx="1188000" cy="755759"/>
          </a:xfrm>
          <a:prstGeom prst="rect">
            <a:avLst/>
          </a:prstGeom>
        </p:spPr>
        <p:txBody>
          <a:bodyPr lIns="108000" tIns="288000" rIns="108000" anchor="ctr" anchorCtr="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sz="2400" b="1" dirty="0">
                <a:solidFill>
                  <a:schemeClr val="bg1"/>
                </a:solidFill>
              </a:rPr>
              <a:t>p.</a:t>
            </a:r>
            <a:r>
              <a:rPr lang="en-US" altLang="ja-JP" b="1" dirty="0">
                <a:solidFill>
                  <a:schemeClr val="bg1"/>
                </a:solidFill>
              </a:rPr>
              <a:t>81</a:t>
            </a:r>
            <a:endParaRPr lang="ja-JP" altLang="en-US" b="1">
              <a:solidFill>
                <a:schemeClr val="bg1"/>
              </a:solidFill>
            </a:endParaRPr>
          </a:p>
        </p:txBody>
      </p:sp>
      <p:sp>
        <p:nvSpPr>
          <p:cNvPr id="13" name="テキスト ボックス 12">
            <a:extLst>
              <a:ext uri="{FF2B5EF4-FFF2-40B4-BE49-F238E27FC236}">
                <a16:creationId xmlns:a16="http://schemas.microsoft.com/office/drawing/2014/main" id="{509F32B9-EFD8-8949-9265-6D147D1CF93F}"/>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81619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par>
                                <p:cTn id="11" presetID="9" presetClass="emph" presetSubtype="0" nodeType="withEffect">
                                  <p:stCondLst>
                                    <p:cond delay="0"/>
                                  </p:stCondLst>
                                  <p:childTnLst>
                                    <p:set>
                                      <p:cBhvr>
                                        <p:cTn id="12" dur="indefinite"/>
                                        <p:tgtEl>
                                          <p:spTgt spid="3">
                                            <p:txEl>
                                              <p:pRg st="2" end="2"/>
                                            </p:txEl>
                                          </p:spTgt>
                                        </p:tgtEl>
                                        <p:attrNameLst>
                                          <p:attrName>style.opacity</p:attrName>
                                        </p:attrNameLst>
                                      </p:cBhvr>
                                      <p:to>
                                        <p:strVal val="0.25"/>
                                      </p:to>
                                    </p:set>
                                    <p:animEffect filter="image" prLst="opacity: 0.25">
                                      <p:cBhvr rctx="IE">
                                        <p:cTn id="13" dur="indefinite"/>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3">
                                            <p:txEl>
                                              <p:pRg st="0" end="0"/>
                                            </p:txEl>
                                          </p:spTgt>
                                        </p:tgtEl>
                                        <p:attrNameLst>
                                          <p:attrName>style.opacity</p:attrName>
                                        </p:attrNameLst>
                                      </p:cBhvr>
                                      <p:to>
                                        <p:strVal val="0.75"/>
                                      </p:to>
                                    </p:set>
                                    <p:animEffect filter="image" prLst="opacity: 0.75">
                                      <p:cBhvr rctx="IE">
                                        <p:cTn id="18" dur="indefinite"/>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3">
                                            <p:txEl>
                                              <p:pRg st="1" end="1"/>
                                            </p:txEl>
                                          </p:spTgt>
                                        </p:tgtEl>
                                        <p:attrNameLst>
                                          <p:attrName>style.opacity</p:attrName>
                                        </p:attrNameLst>
                                      </p:cBhvr>
                                      <p:to>
                                        <p:strVal val="0.75"/>
                                      </p:to>
                                    </p:set>
                                    <p:animEffect filter="image" prLst="opacity: 0.75">
                                      <p:cBhvr rctx="IE">
                                        <p:cTn id="23" dur="indefinite"/>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p:cTn id="27" dur="indefinite"/>
                                        <p:tgtEl>
                                          <p:spTgt spid="3">
                                            <p:txEl>
                                              <p:pRg st="2" end="2"/>
                                            </p:txEl>
                                          </p:spTgt>
                                        </p:tgtEl>
                                        <p:attrNameLst>
                                          <p:attrName>style.opacity</p:attrName>
                                        </p:attrNameLst>
                                      </p:cBhvr>
                                      <p:to>
                                        <p:strVal val="0.75"/>
                                      </p:to>
                                    </p:set>
                                    <p:animEffect filter="image" prLst="opacity: 0.75">
                                      <p:cBhvr rctx="IE">
                                        <p:cTn id="28" dur="indefinite"/>
                                        <p:tgtEl>
                                          <p:spTgt spid="3">
                                            <p:txEl>
                                              <p:pRg st="2" end="2"/>
                                            </p:txEl>
                                          </p:spTgt>
                                        </p:tgtEl>
                                      </p:cBhvr>
                                    </p:animEffect>
                                  </p:childTnLst>
                                </p:cTn>
                              </p:par>
                            </p:childTnLst>
                          </p:cTn>
                        </p:par>
                        <p:par>
                          <p:cTn id="29" fill="hold">
                            <p:stCondLst>
                              <p:cond delay="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B21912EA-1512-5743-8E85-C3973062C2D6}"/>
              </a:ext>
            </a:extLst>
          </p:cNvPr>
          <p:cNvGrpSpPr/>
          <p:nvPr/>
        </p:nvGrpSpPr>
        <p:grpSpPr>
          <a:xfrm>
            <a:off x="2497588" y="2943054"/>
            <a:ext cx="4791801" cy="3767603"/>
            <a:chOff x="2497588" y="2943054"/>
            <a:chExt cx="4791801" cy="3767603"/>
          </a:xfrm>
        </p:grpSpPr>
        <p:grpSp>
          <p:nvGrpSpPr>
            <p:cNvPr id="21" name="グループ化 20">
              <a:extLst>
                <a:ext uri="{FF2B5EF4-FFF2-40B4-BE49-F238E27FC236}">
                  <a16:creationId xmlns:a16="http://schemas.microsoft.com/office/drawing/2014/main" id="{23E66D26-04AD-0642-BD24-C5B7C79A279A}"/>
                </a:ext>
              </a:extLst>
            </p:cNvPr>
            <p:cNvGrpSpPr/>
            <p:nvPr/>
          </p:nvGrpSpPr>
          <p:grpSpPr>
            <a:xfrm>
              <a:off x="2608869" y="2943054"/>
              <a:ext cx="4680520" cy="3383683"/>
              <a:chOff x="3365094" y="3429000"/>
              <a:chExt cx="2832684" cy="2047829"/>
            </a:xfrm>
          </p:grpSpPr>
          <p:sp>
            <p:nvSpPr>
              <p:cNvPr id="15" name="三角形 14">
                <a:extLst>
                  <a:ext uri="{FF2B5EF4-FFF2-40B4-BE49-F238E27FC236}">
                    <a16:creationId xmlns:a16="http://schemas.microsoft.com/office/drawing/2014/main" id="{AA01CF8F-25F3-204C-AEDB-D19AED0AF5F8}"/>
                  </a:ext>
                </a:extLst>
              </p:cNvPr>
              <p:cNvSpPr/>
              <p:nvPr/>
            </p:nvSpPr>
            <p:spPr>
              <a:xfrm>
                <a:off x="3365094" y="3429000"/>
                <a:ext cx="2375484" cy="2047829"/>
              </a:xfrm>
              <a:prstGeom prst="triangle">
                <a:avLst/>
              </a:prstGeom>
              <a:solidFill>
                <a:srgbClr val="FEE150"/>
              </a:solidFill>
              <a:ln w="158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highlight>
                    <a:srgbClr val="FFFF00"/>
                  </a:highlight>
                </a:endParaRPr>
              </a:p>
            </p:txBody>
          </p:sp>
          <p:pic>
            <p:nvPicPr>
              <p:cNvPr id="20" name="図 19">
                <a:extLst>
                  <a:ext uri="{FF2B5EF4-FFF2-40B4-BE49-F238E27FC236}">
                    <a16:creationId xmlns:a16="http://schemas.microsoft.com/office/drawing/2014/main" id="{1F38C6EE-E173-FF47-9B87-8731DACCF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878" y="4376717"/>
                <a:ext cx="977900" cy="431800"/>
              </a:xfrm>
              <a:prstGeom prst="rect">
                <a:avLst/>
              </a:prstGeom>
            </p:spPr>
          </p:pic>
        </p:grpSp>
        <p:sp>
          <p:nvSpPr>
            <p:cNvPr id="5" name="テキスト ボックス 4">
              <a:extLst>
                <a:ext uri="{FF2B5EF4-FFF2-40B4-BE49-F238E27FC236}">
                  <a16:creationId xmlns:a16="http://schemas.microsoft.com/office/drawing/2014/main" id="{B57BB44E-182E-6045-A3D5-8D5536D8193A}"/>
                </a:ext>
              </a:extLst>
            </p:cNvPr>
            <p:cNvSpPr txBox="1"/>
            <p:nvPr/>
          </p:nvSpPr>
          <p:spPr>
            <a:xfrm>
              <a:off x="2497588" y="6310547"/>
              <a:ext cx="4142481" cy="400110"/>
            </a:xfrm>
            <a:prstGeom prst="rect">
              <a:avLst/>
            </a:prstGeom>
            <a:noFill/>
          </p:spPr>
          <p:txBody>
            <a:bodyPr wrap="none" rtlCol="0">
              <a:spAutoFit/>
            </a:bodyPr>
            <a:lstStyle/>
            <a:p>
              <a:pPr algn="l"/>
              <a:r>
                <a:rPr lang="ja-JP" altLang="en-US" sz="2000">
                  <a:latin typeface="Meiryo UI" panose="020B0604030504040204" pitchFamily="34" charset="-128"/>
                  <a:ea typeface="Meiryo UI" panose="020B0604030504040204" pitchFamily="34" charset="-128"/>
                </a:rPr>
                <a:t>注：この比率の数字自体は変わり得る</a:t>
              </a:r>
              <a:endParaRPr kumimoji="1" lang="ja-JP" altLang="en-US" sz="2000">
                <a:latin typeface="Meiryo UI" panose="020B0604030504040204" pitchFamily="34" charset="-128"/>
                <a:ea typeface="Meiryo UI" panose="020B0604030504040204" pitchFamily="34" charset="-128"/>
              </a:endParaRPr>
            </a:p>
          </p:txBody>
        </p:sp>
      </p:grpSp>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orient="vert" sz="quarter" idx="10"/>
          </p:nvPr>
        </p:nvSpPr>
        <p:spPr/>
        <p:txBody>
          <a:bodyPr>
            <a:normAutofit/>
          </a:bodyPr>
          <a:lstStyle/>
          <a:p>
            <a:pPr marL="174625" indent="-174625"/>
            <a:r>
              <a:rPr lang="ja-JP" altLang="en-US">
                <a:solidFill>
                  <a:srgbClr val="F18300"/>
                </a:solidFill>
                <a:latin typeface="PBunkyuMdGoStd-EB"/>
              </a:rPr>
              <a:t>❸</a:t>
            </a:r>
            <a:endParaRPr kumimoji="1" lang="ja-JP" altLang="en-US" dirty="0"/>
          </a:p>
        </p:txBody>
      </p:sp>
      <p:sp>
        <p:nvSpPr>
          <p:cNvPr id="2" name="タイトル 1">
            <a:extLst>
              <a:ext uri="{FF2B5EF4-FFF2-40B4-BE49-F238E27FC236}">
                <a16:creationId xmlns:a16="http://schemas.microsoft.com/office/drawing/2014/main" id="{7BD60A25-C99D-4F8E-975B-CAFBD88EA209}"/>
              </a:ext>
            </a:extLst>
          </p:cNvPr>
          <p:cNvSpPr>
            <a:spLocks noGrp="1"/>
          </p:cNvSpPr>
          <p:nvPr>
            <p:ph type="ctrTitle"/>
          </p:nvPr>
        </p:nvSpPr>
        <p:spPr/>
        <p:txBody>
          <a:bodyPr/>
          <a:lstStyle/>
          <a:p>
            <a:r>
              <a:rPr lang="ja-JP" altLang="en-US" b="1">
                <a:solidFill>
                  <a:srgbClr val="000000"/>
                </a:solidFill>
              </a:rPr>
              <a:t>ハインリッヒ</a:t>
            </a:r>
            <a:r>
              <a:rPr lang="ja-JP" altLang="en-US" b="1" dirty="0">
                <a:solidFill>
                  <a:srgbClr val="000000"/>
                </a:solidFill>
              </a:rPr>
              <a:t>の法則</a:t>
            </a:r>
            <a:endParaRPr kumimoji="1" lang="ja-JP" altLang="en-US" dirty="0"/>
          </a:p>
        </p:txBody>
      </p:sp>
      <p:grpSp>
        <p:nvGrpSpPr>
          <p:cNvPr id="8" name="グループ化 7">
            <a:extLst>
              <a:ext uri="{FF2B5EF4-FFF2-40B4-BE49-F238E27FC236}">
                <a16:creationId xmlns:a16="http://schemas.microsoft.com/office/drawing/2014/main" id="{EDAB59E7-DBEF-1347-97FD-EB7422AFD4C5}"/>
              </a:ext>
            </a:extLst>
          </p:cNvPr>
          <p:cNvGrpSpPr/>
          <p:nvPr/>
        </p:nvGrpSpPr>
        <p:grpSpPr>
          <a:xfrm>
            <a:off x="3877099" y="2943054"/>
            <a:ext cx="2855141" cy="1336080"/>
            <a:chOff x="4134195" y="3429000"/>
            <a:chExt cx="1727952" cy="808605"/>
          </a:xfrm>
        </p:grpSpPr>
        <p:sp>
          <p:nvSpPr>
            <p:cNvPr id="16" name="三角形 15">
              <a:extLst>
                <a:ext uri="{FF2B5EF4-FFF2-40B4-BE49-F238E27FC236}">
                  <a16:creationId xmlns:a16="http://schemas.microsoft.com/office/drawing/2014/main" id="{115900F8-5D01-E940-8D2C-84F3AC81AF58}"/>
                </a:ext>
              </a:extLst>
            </p:cNvPr>
            <p:cNvSpPr/>
            <p:nvPr/>
          </p:nvSpPr>
          <p:spPr>
            <a:xfrm>
              <a:off x="4134195" y="3429000"/>
              <a:ext cx="837282" cy="721794"/>
            </a:xfrm>
            <a:prstGeom prst="triangle">
              <a:avLst/>
            </a:prstGeom>
            <a:solidFill>
              <a:srgbClr val="EE8322"/>
            </a:solidFill>
            <a:ln w="158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4DF4E4A0-2607-6540-9033-787EE4388D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6947" y="3805805"/>
              <a:ext cx="965200" cy="431800"/>
            </a:xfrm>
            <a:prstGeom prst="rect">
              <a:avLst/>
            </a:prstGeom>
          </p:spPr>
        </p:pic>
      </p:grpSp>
      <p:grpSp>
        <p:nvGrpSpPr>
          <p:cNvPr id="6" name="グループ化 5">
            <a:extLst>
              <a:ext uri="{FF2B5EF4-FFF2-40B4-BE49-F238E27FC236}">
                <a16:creationId xmlns:a16="http://schemas.microsoft.com/office/drawing/2014/main" id="{44F67126-6ED4-B646-B8F3-08F62825D3A8}"/>
              </a:ext>
            </a:extLst>
          </p:cNvPr>
          <p:cNvGrpSpPr/>
          <p:nvPr/>
        </p:nvGrpSpPr>
        <p:grpSpPr>
          <a:xfrm>
            <a:off x="4315036" y="2789708"/>
            <a:ext cx="1968891" cy="713475"/>
            <a:chOff x="4315036" y="2789708"/>
            <a:chExt cx="1968891" cy="713475"/>
          </a:xfrm>
        </p:grpSpPr>
        <p:sp>
          <p:nvSpPr>
            <p:cNvPr id="17" name="三角形 16">
              <a:extLst>
                <a:ext uri="{FF2B5EF4-FFF2-40B4-BE49-F238E27FC236}">
                  <a16:creationId xmlns:a16="http://schemas.microsoft.com/office/drawing/2014/main" id="{578A37F3-1645-714B-9725-F741884B92A2}"/>
                </a:ext>
              </a:extLst>
            </p:cNvPr>
            <p:cNvSpPr/>
            <p:nvPr/>
          </p:nvSpPr>
          <p:spPr>
            <a:xfrm>
              <a:off x="4315036" y="2943054"/>
              <a:ext cx="507587" cy="437574"/>
            </a:xfrm>
            <a:prstGeom prst="triangle">
              <a:avLst/>
            </a:prstGeom>
            <a:solidFill>
              <a:srgbClr val="B74140"/>
            </a:solidFill>
            <a:ln w="158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8F98827D-6584-DE45-836E-3954A75D7B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9100" y="2789708"/>
              <a:ext cx="1594827" cy="713475"/>
            </a:xfrm>
            <a:prstGeom prst="rect">
              <a:avLst/>
            </a:prstGeom>
          </p:spPr>
        </p:pic>
      </p:grpSp>
      <p:sp>
        <p:nvSpPr>
          <p:cNvPr id="23" name="テキスト プレースホルダー 23">
            <a:extLst>
              <a:ext uri="{FF2B5EF4-FFF2-40B4-BE49-F238E27FC236}">
                <a16:creationId xmlns:a16="http://schemas.microsoft.com/office/drawing/2014/main" id="{7A0EECA0-CA34-F141-A882-ED3D91B36118}"/>
              </a:ext>
            </a:extLst>
          </p:cNvPr>
          <p:cNvSpPr txBox="1">
            <a:spLocks/>
          </p:cNvSpPr>
          <p:nvPr/>
        </p:nvSpPr>
        <p:spPr>
          <a:xfrm>
            <a:off x="7956375" y="0"/>
            <a:ext cx="1188000" cy="871141"/>
          </a:xfrm>
          <a:prstGeom prst="rect">
            <a:avLst/>
          </a:prstGeom>
        </p:spPr>
        <p:txBody>
          <a:bodyPr vert="horz" wrap="square" lIns="108000" tIns="288000" rIns="108000" bIns="180000" rtlCol="0">
            <a:sp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dirty="0"/>
              <a:t>p.</a:t>
            </a:r>
            <a:r>
              <a:rPr lang="en-US" altLang="ja-JP" sz="2800" dirty="0"/>
              <a:t>3</a:t>
            </a:r>
            <a:endParaRPr lang="ja-JP" altLang="en-US" sz="2800"/>
          </a:p>
        </p:txBody>
      </p:sp>
      <p:sp>
        <p:nvSpPr>
          <p:cNvPr id="22" name="テキスト プレースホルダー 6">
            <a:extLst>
              <a:ext uri="{FF2B5EF4-FFF2-40B4-BE49-F238E27FC236}">
                <a16:creationId xmlns:a16="http://schemas.microsoft.com/office/drawing/2014/main" id="{48BA2BEB-0C0D-564D-8EAE-865409115936}"/>
              </a:ext>
            </a:extLst>
          </p:cNvPr>
          <p:cNvSpPr txBox="1">
            <a:spLocks/>
          </p:cNvSpPr>
          <p:nvPr/>
        </p:nvSpPr>
        <p:spPr>
          <a:xfrm>
            <a:off x="468000" y="1080000"/>
            <a:ext cx="8208057" cy="341632"/>
          </a:xfrm>
          <a:prstGeom prst="rect">
            <a:avLst/>
          </a:prstGeom>
        </p:spPr>
        <p:txBody>
          <a:bodyPr vert="horz" wrap="square" lIns="36000" tIns="0" rIns="144000" bIns="0" rtlCol="0">
            <a:noAutofit/>
          </a:bodyPr>
          <a:lstStyle>
            <a:lvl1pPr marL="349191" indent="-457189" algn="l" defTabSz="914354" rtl="0" eaLnBrk="1" latinLnBrk="0" hangingPunct="1">
              <a:lnSpc>
                <a:spcPct val="90000"/>
              </a:lnSpc>
              <a:spcBef>
                <a:spcPts val="1200"/>
              </a:spcBef>
              <a:buClr>
                <a:srgbClr val="EE8322"/>
              </a:buClr>
              <a:buFont typeface="Wingdings" pitchFamily="2" charset="2"/>
              <a:buChar char="n"/>
              <a:defRPr kumimoji="1" sz="2400" b="0" i="0" kern="1200">
                <a:solidFill>
                  <a:schemeClr val="tx1"/>
                </a:solidFill>
                <a:latin typeface="+mj-ea"/>
                <a:ea typeface="+mj-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447675" indent="-442913" algn="l" defTabSz="914354" rtl="0" eaLnBrk="1" latinLnBrk="0" hangingPunct="1">
              <a:lnSpc>
                <a:spcPct val="90000"/>
              </a:lnSpc>
              <a:spcBef>
                <a:spcPts val="500"/>
              </a:spcBef>
              <a:buClr>
                <a:schemeClr val="accent1"/>
              </a:buClr>
              <a:buFont typeface="Wingdings" pitchFamily="2" charset="2"/>
              <a:buChar char="n"/>
              <a:tabLst>
                <a:tab pos="2620963" algn="l"/>
              </a:tabLst>
              <a:defRPr kumimoji="1" sz="24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49263" indent="-449263" fontAlgn="auto">
              <a:lnSpc>
                <a:spcPct val="100000"/>
              </a:lnSpc>
              <a:spcAft>
                <a:spcPts val="0"/>
              </a:spcAft>
            </a:pPr>
            <a:r>
              <a:rPr lang="ja-JP" altLang="en-US">
                <a:latin typeface="+mn-ea"/>
                <a:ea typeface="+mn-ea"/>
              </a:rPr>
              <a:t>ひとつの重大事故の背景には、</a:t>
            </a:r>
            <a:r>
              <a:rPr lang="en-US" altLang="ja-JP" dirty="0">
                <a:latin typeface="+mn-ea"/>
                <a:ea typeface="+mn-ea"/>
              </a:rPr>
              <a:t>29</a:t>
            </a:r>
            <a:r>
              <a:rPr lang="ja-JP" altLang="en-US">
                <a:latin typeface="+mn-ea"/>
                <a:ea typeface="+mn-ea"/>
              </a:rPr>
              <a:t>の軽微な事故と</a:t>
            </a:r>
            <a:r>
              <a:rPr lang="en-US" altLang="ja-JP" dirty="0">
                <a:latin typeface="+mn-ea"/>
                <a:ea typeface="+mn-ea"/>
              </a:rPr>
              <a:t>300</a:t>
            </a:r>
            <a:r>
              <a:rPr lang="ja-JP" altLang="en-US">
                <a:latin typeface="+mn-ea"/>
                <a:ea typeface="+mn-ea"/>
              </a:rPr>
              <a:t>の事故に至らない危険な状態（ヒヤリハット）がある。</a:t>
            </a:r>
          </a:p>
          <a:p>
            <a:pPr marL="449263" indent="-449263" fontAlgn="auto">
              <a:lnSpc>
                <a:spcPct val="100000"/>
              </a:lnSpc>
              <a:spcAft>
                <a:spcPts val="0"/>
              </a:spcAft>
            </a:pPr>
            <a:r>
              <a:rPr lang="ja-JP" altLang="en-US">
                <a:latin typeface="+mn-ea"/>
                <a:ea typeface="+mn-ea"/>
              </a:rPr>
              <a:t>ヒヤリハット等の情報を把握し、その対応策を講じることが重大事故を防ぐ上で有効である。</a:t>
            </a:r>
          </a:p>
        </p:txBody>
      </p:sp>
      <p:sp>
        <p:nvSpPr>
          <p:cNvPr id="26" name="テキスト ボックス 25">
            <a:extLst>
              <a:ext uri="{FF2B5EF4-FFF2-40B4-BE49-F238E27FC236}">
                <a16:creationId xmlns:a16="http://schemas.microsoft.com/office/drawing/2014/main" id="{A8341673-2643-C549-BDBC-718A22AFD676}"/>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152405444"/>
      </p:ext>
    </p:extLst>
  </p:cSld>
  <p:clrMapOvr>
    <a:masterClrMapping/>
  </p:clrMapOvr>
  <mc:AlternateContent xmlns:mc="http://schemas.openxmlformats.org/markup-compatibility/2006" xmlns:p14="http://schemas.microsoft.com/office/powerpoint/2010/main">
    <mc:Choice Requires="p14">
      <p:transition spd="slow" p14:dur="2000" advTm="25976"/>
    </mc:Choice>
    <mc:Fallback xmlns="">
      <p:transition spd="slow" advTm="25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2">
                                            <p:txEl>
                                              <p:pRg st="0" end="0"/>
                                            </p:txEl>
                                          </p:spTgt>
                                        </p:tgtEl>
                                        <p:attrNameLst>
                                          <p:attrName>style.opacity</p:attrName>
                                        </p:attrNameLst>
                                      </p:cBhvr>
                                      <p:to>
                                        <p:strVal val="0.25"/>
                                      </p:to>
                                    </p:set>
                                    <p:animEffect filter="image" prLst="opacity: 0.25">
                                      <p:cBhvr rctx="IE">
                                        <p:cTn id="7" dur="indefinite"/>
                                        <p:tgtEl>
                                          <p:spTgt spid="22">
                                            <p:txEl>
                                              <p:pRg st="0" end="0"/>
                                            </p:txEl>
                                          </p:spTgt>
                                        </p:tgtEl>
                                      </p:cBhvr>
                                    </p:animEffect>
                                  </p:childTnLst>
                                </p:cTn>
                              </p:par>
                              <p:par>
                                <p:cTn id="8" presetID="9" presetClass="emph" presetSubtype="0" nodeType="withEffect">
                                  <p:stCondLst>
                                    <p:cond delay="0"/>
                                  </p:stCondLst>
                                  <p:childTnLst>
                                    <p:set>
                                      <p:cBhvr>
                                        <p:cTn id="9" dur="indefinite"/>
                                        <p:tgtEl>
                                          <p:spTgt spid="22">
                                            <p:txEl>
                                              <p:pRg st="1" end="1"/>
                                            </p:txEl>
                                          </p:spTgt>
                                        </p:tgtEl>
                                        <p:attrNameLst>
                                          <p:attrName>style.opacity</p:attrName>
                                        </p:attrNameLst>
                                      </p:cBhvr>
                                      <p:to>
                                        <p:strVal val="0.25"/>
                                      </p:to>
                                    </p:set>
                                    <p:animEffect filter="image" prLst="opacity: 0.25">
                                      <p:cBhvr rctx="IE">
                                        <p:cTn id="10" dur="indefinite"/>
                                        <p:tgtEl>
                                          <p:spTgt spid="2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22">
                                            <p:txEl>
                                              <p:pRg st="0" end="0"/>
                                            </p:txEl>
                                          </p:spTgt>
                                        </p:tgtEl>
                                        <p:attrNameLst>
                                          <p:attrName>style.opacity</p:attrName>
                                        </p:attrNameLst>
                                      </p:cBhvr>
                                      <p:to>
                                        <p:strVal val="0.75"/>
                                      </p:to>
                                    </p:set>
                                    <p:animEffect filter="image" prLst="opacity: 0.75">
                                      <p:cBhvr rctx="IE">
                                        <p:cTn id="15" dur="indefinite"/>
                                        <p:tgtEl>
                                          <p:spTgt spid="22">
                                            <p:txEl>
                                              <p:pRg st="0" end="0"/>
                                            </p:txEl>
                                          </p:spTgt>
                                        </p:tgtEl>
                                      </p:cBhvr>
                                    </p:animEffect>
                                  </p:childTnLst>
                                </p:cTn>
                              </p:par>
                              <p:par>
                                <p:cTn id="16" presetID="9" presetClass="entr" presetSubtype="0" fill="hold" nodeType="with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1000"/>
                                        <p:tgtEl>
                                          <p:spTgt spid="6"/>
                                        </p:tgtEl>
                                      </p:cBhvr>
                                    </p:animEffect>
                                  </p:childTnLst>
                                </p:cTn>
                              </p:par>
                              <p:par>
                                <p:cTn id="19" presetID="9" presetClass="entr" presetSubtype="0" fill="hold" nodeType="withEffect">
                                  <p:stCondLst>
                                    <p:cond delay="150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1000"/>
                                        <p:tgtEl>
                                          <p:spTgt spid="8"/>
                                        </p:tgtEl>
                                      </p:cBhvr>
                                    </p:animEffect>
                                  </p:childTnLst>
                                </p:cTn>
                              </p:par>
                              <p:par>
                                <p:cTn id="22" presetID="10" presetClass="entr" presetSubtype="0" fill="hold" nodeType="withEffect">
                                  <p:stCondLst>
                                    <p:cond delay="25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p:cTn id="28" dur="indefinite"/>
                                        <p:tgtEl>
                                          <p:spTgt spid="22">
                                            <p:txEl>
                                              <p:pRg st="1" end="1"/>
                                            </p:txEl>
                                          </p:spTgt>
                                        </p:tgtEl>
                                        <p:attrNameLst>
                                          <p:attrName>style.opacity</p:attrName>
                                        </p:attrNameLst>
                                      </p:cBhvr>
                                      <p:to>
                                        <p:strVal val="0.75"/>
                                      </p:to>
                                    </p:set>
                                    <p:animEffect filter="image" prLst="opacity: 0.75">
                                      <p:cBhvr rctx="IE">
                                        <p:cTn id="29" dur="indefinite"/>
                                        <p:tgtEl>
                                          <p:spTgt spid="22">
                                            <p:txEl>
                                              <p:pRg st="1" end="1"/>
                                            </p:txEl>
                                          </p:spTgt>
                                        </p:tgtEl>
                                      </p:cBhvr>
                                    </p:animEffect>
                                  </p:childTnLst>
                                </p:cTn>
                              </p:par>
                            </p:childTnLst>
                          </p:cTn>
                        </p:par>
                        <p:par>
                          <p:cTn id="30" fill="hold">
                            <p:stCondLst>
                              <p:cond delay="0"/>
                            </p:stCondLst>
                            <p:childTnLst>
                              <p:par>
                                <p:cTn id="31" presetID="10" presetClass="entr" presetSubtype="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extLst>
    <p:ext uri="{E180D4A7-C9FB-4DFB-919C-405C955672EB}">
      <p14:showEvtLst xmlns:p14="http://schemas.microsoft.com/office/powerpoint/2010/main">
        <p14:playEvt time="31" objId="12"/>
        <p14:stopEvt time="3609" objId="12"/>
        <p14:playEvt time="3942" objId="13"/>
        <p14:stopEvt time="15634" objId="13"/>
        <p14:playEvt time="16051" objId="24"/>
        <p14:stopEvt time="25207" objId="24"/>
      </p14:showEvtLst>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subTitle" idx="1"/>
          </p:nvPr>
        </p:nvSpPr>
        <p:spPr/>
        <p:txBody>
          <a:bodyPr>
            <a:spAutoFit/>
          </a:bodyPr>
          <a:lstStyle/>
          <a:p>
            <a:r>
              <a:rPr lang="ja-JP" altLang="en-US" b="1">
                <a:solidFill>
                  <a:srgbClr val="000000"/>
                </a:solidFill>
              </a:rPr>
              <a:t>事故等に対する補償</a:t>
            </a:r>
            <a:endParaRPr lang="en-US" altLang="ja-JP" b="1" dirty="0">
              <a:solidFill>
                <a:srgbClr val="000000"/>
              </a:solidFill>
            </a:endParaRPr>
          </a:p>
        </p:txBody>
      </p:sp>
      <p:sp>
        <p:nvSpPr>
          <p:cNvPr id="18" name="テキスト プレースホルダー 17">
            <a:extLst>
              <a:ext uri="{FF2B5EF4-FFF2-40B4-BE49-F238E27FC236}">
                <a16:creationId xmlns:a16="http://schemas.microsoft.com/office/drawing/2014/main" id="{FAA87366-D8F1-6D43-8950-F032C252C510}"/>
              </a:ext>
            </a:extLst>
          </p:cNvPr>
          <p:cNvSpPr>
            <a:spLocks noGrp="1"/>
          </p:cNvSpPr>
          <p:nvPr>
            <p:ph type="body" sz="quarter" idx="18"/>
          </p:nvPr>
        </p:nvSpPr>
        <p:spPr/>
        <p:txBody>
          <a:bodyPr/>
          <a:lstStyle/>
          <a:p>
            <a:r>
              <a:rPr kumimoji="1" lang="ja-JP" altLang="en-US" sz="3200" b="1">
                <a:solidFill>
                  <a:schemeClr val="accent5"/>
                </a:solidFill>
              </a:rPr>
              <a:t>❹</a:t>
            </a:r>
          </a:p>
        </p:txBody>
      </p:sp>
      <p:sp>
        <p:nvSpPr>
          <p:cNvPr id="5" name="縦書きテキスト プレースホルダー 4">
            <a:extLst>
              <a:ext uri="{FF2B5EF4-FFF2-40B4-BE49-F238E27FC236}">
                <a16:creationId xmlns:a16="http://schemas.microsoft.com/office/drawing/2014/main" id="{FD322E85-5A6C-8847-AE44-974D652D7FD1}"/>
              </a:ext>
            </a:extLst>
          </p:cNvPr>
          <p:cNvSpPr>
            <a:spLocks noGrp="1"/>
          </p:cNvSpPr>
          <p:nvPr>
            <p:ph type="body" orient="vert" sz="quarter" idx="10"/>
          </p:nvPr>
        </p:nvSpPr>
        <p:spPr/>
        <p:txBody>
          <a:bodyPr/>
          <a:lstStyle/>
          <a:p>
            <a:r>
              <a:rPr lang="ja-JP" altLang="en-US"/>
              <a:t>❹</a:t>
            </a: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Autofit/>
          </a:bodyPr>
          <a:lstStyle/>
          <a:p>
            <a:r>
              <a:rPr lang="ja-JP" altLang="en-US" b="1">
                <a:solidFill>
                  <a:srgbClr val="000000"/>
                </a:solidFill>
              </a:rPr>
              <a:t>傷害</a:t>
            </a:r>
            <a:r>
              <a:rPr lang="ja-JP" altLang="en-US" b="1" dirty="0">
                <a:solidFill>
                  <a:srgbClr val="000000"/>
                </a:solidFill>
              </a:rPr>
              <a:t>保険、労災</a:t>
            </a:r>
            <a:r>
              <a:rPr lang="ja-JP" altLang="en-US" b="1">
                <a:solidFill>
                  <a:srgbClr val="000000"/>
                </a:solidFill>
              </a:rPr>
              <a:t>保険など</a:t>
            </a:r>
            <a:endParaRPr kumimoji="1" lang="ja-JP" altLang="en-US" dirty="0"/>
          </a:p>
        </p:txBody>
      </p:sp>
      <p:sp>
        <p:nvSpPr>
          <p:cNvPr id="7" name="テキスト プレースホルダー 6">
            <a:extLst>
              <a:ext uri="{FF2B5EF4-FFF2-40B4-BE49-F238E27FC236}">
                <a16:creationId xmlns:a16="http://schemas.microsoft.com/office/drawing/2014/main" id="{AE2EF75F-1C71-5940-A775-7295A0D197D8}"/>
              </a:ext>
            </a:extLst>
          </p:cNvPr>
          <p:cNvSpPr>
            <a:spLocks noGrp="1"/>
          </p:cNvSpPr>
          <p:nvPr>
            <p:ph type="body" sz="quarter" idx="12"/>
          </p:nvPr>
        </p:nvSpPr>
        <p:spPr/>
        <p:txBody>
          <a:bodyPr>
            <a:noAutofit/>
          </a:bodyPr>
          <a:lstStyle/>
          <a:p>
            <a:pPr marL="355600" indent="-347663">
              <a:lnSpc>
                <a:spcPct val="100000"/>
              </a:lnSpc>
              <a:buClr>
                <a:schemeClr val="accent5"/>
              </a:buClr>
            </a:pPr>
            <a:r>
              <a:rPr lang="ja-JP" altLang="en-US">
                <a:solidFill>
                  <a:srgbClr val="000000"/>
                </a:solidFill>
              </a:rPr>
              <a:t>学生は「学研災」および「付帯賠責」へ加入する必要がある。</a:t>
            </a:r>
          </a:p>
          <a:p>
            <a:pPr marL="355600" indent="-347663">
              <a:lnSpc>
                <a:spcPct val="100000"/>
              </a:lnSpc>
              <a:buClr>
                <a:schemeClr val="accent5"/>
              </a:buClr>
            </a:pPr>
            <a:r>
              <a:rPr lang="ja-JP" altLang="en-US">
                <a:solidFill>
                  <a:srgbClr val="000000"/>
                </a:solidFill>
              </a:rPr>
              <a:t>本学から給与が支給される教職員は、労働者災害補償保険の適用を受けることができる。</a:t>
            </a:r>
          </a:p>
          <a:p>
            <a:pPr marL="355600" indent="-347663">
              <a:lnSpc>
                <a:spcPct val="100000"/>
              </a:lnSpc>
              <a:buClr>
                <a:schemeClr val="accent5"/>
              </a:buClr>
            </a:pPr>
            <a:r>
              <a:rPr lang="ja-JP" altLang="en-US">
                <a:solidFill>
                  <a:srgbClr val="000000"/>
                </a:solidFill>
              </a:rPr>
              <a:t>海外におけるリスクには海外用の保険が有効であり、またフィールドワークのために渡航する場合は海外傷害保険をかけなければならない。</a:t>
            </a:r>
            <a:endParaRPr lang="ja-JP" altLang="en-US"/>
          </a:p>
        </p:txBody>
      </p:sp>
      <p:sp>
        <p:nvSpPr>
          <p:cNvPr id="15" name="テキスト プレースホルダー 23">
            <a:extLst>
              <a:ext uri="{FF2B5EF4-FFF2-40B4-BE49-F238E27FC236}">
                <a16:creationId xmlns:a16="http://schemas.microsoft.com/office/drawing/2014/main" id="{84B0F86C-290D-4A43-B39E-2A8E3FD0B7E5}"/>
              </a:ext>
            </a:extLst>
          </p:cNvPr>
          <p:cNvSpPr txBox="1">
            <a:spLocks/>
          </p:cNvSpPr>
          <p:nvPr/>
        </p:nvSpPr>
        <p:spPr>
          <a:xfrm>
            <a:off x="7956374" y="0"/>
            <a:ext cx="1224137" cy="1258939"/>
          </a:xfrm>
          <a:prstGeom prst="rect">
            <a:avLst/>
          </a:prstGeom>
        </p:spPr>
        <p:txBody>
          <a:bodyPr vert="horz" wrap="square" lIns="108000" tIns="288000" rIns="108000" bIns="180000" rtlCol="0">
            <a:sp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82-</a:t>
            </a:r>
          </a:p>
          <a:p>
            <a:pPr fontAlgn="auto">
              <a:spcBef>
                <a:spcPts val="0"/>
              </a:spcBef>
              <a:spcAft>
                <a:spcPts val="0"/>
              </a:spcAft>
            </a:pPr>
            <a:r>
              <a:rPr lang="en-US" altLang="ja-JP" sz="2800" dirty="0"/>
              <a:t>   83</a:t>
            </a:r>
            <a:endParaRPr lang="ja-JP" altLang="en-US" sz="2800"/>
          </a:p>
        </p:txBody>
      </p:sp>
      <p:sp>
        <p:nvSpPr>
          <p:cNvPr id="22" name="テキスト プレースホルダー 14">
            <a:extLst>
              <a:ext uri="{FF2B5EF4-FFF2-40B4-BE49-F238E27FC236}">
                <a16:creationId xmlns:a16="http://schemas.microsoft.com/office/drawing/2014/main" id="{8787B5BF-036C-974E-A7B7-12DC683F0159}"/>
              </a:ext>
            </a:extLst>
          </p:cNvPr>
          <p:cNvSpPr>
            <a:spLocks noGrp="1"/>
          </p:cNvSpPr>
          <p:nvPr>
            <p:ph type="body" sz="quarter" idx="16"/>
          </p:nvPr>
        </p:nvSpPr>
        <p:spPr/>
        <p:txBody>
          <a:bodyPr/>
          <a:lstStyle/>
          <a:p>
            <a:r>
              <a:rPr kumimoji="1" lang="en-US" altLang="ja-JP" dirty="0"/>
              <a:t>-1</a:t>
            </a:r>
            <a:endParaRPr kumimoji="1" lang="ja-JP" altLang="en-US"/>
          </a:p>
        </p:txBody>
      </p:sp>
      <p:sp>
        <p:nvSpPr>
          <p:cNvPr id="19" name="テキスト ボックス 18">
            <a:extLst>
              <a:ext uri="{FF2B5EF4-FFF2-40B4-BE49-F238E27FC236}">
                <a16:creationId xmlns:a16="http://schemas.microsoft.com/office/drawing/2014/main" id="{4542D74A-1AEE-304C-8B83-2FE13152C297}"/>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514911574"/>
      </p:ext>
    </p:extLst>
  </p:cSld>
  <p:clrMapOvr>
    <a:masterClrMapping/>
  </p:clrMapOvr>
  <mc:AlternateContent xmlns:mc="http://schemas.openxmlformats.org/markup-compatibility/2006" xmlns:p14="http://schemas.microsoft.com/office/powerpoint/2010/main">
    <mc:Choice Requires="p14">
      <p:transition spd="slow" p14:dur="2000" advTm="35705"/>
    </mc:Choice>
    <mc:Fallback xmlns="">
      <p:transition spd="slow" advTm="35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7">
                                            <p:txEl>
                                              <p:pRg st="0" end="0"/>
                                            </p:txEl>
                                          </p:spTgt>
                                        </p:tgtEl>
                                        <p:attrNameLst>
                                          <p:attrName>style.opacity</p:attrName>
                                        </p:attrNameLst>
                                      </p:cBhvr>
                                      <p:to>
                                        <p:strVal val="0.25"/>
                                      </p:to>
                                    </p:set>
                                    <p:animEffect filter="image" prLst="opacity: 0.25">
                                      <p:cBhvr rctx="IE">
                                        <p:cTn id="7" dur="indefinite"/>
                                        <p:tgtEl>
                                          <p:spTgt spid="7">
                                            <p:txEl>
                                              <p:pRg st="0" end="0"/>
                                            </p:txEl>
                                          </p:spTgt>
                                        </p:tgtEl>
                                      </p:cBhvr>
                                    </p:animEffect>
                                  </p:childTnLst>
                                </p:cTn>
                              </p:par>
                              <p:par>
                                <p:cTn id="8" presetID="9" presetClass="emph" presetSubtype="0" nodeType="withEffect">
                                  <p:stCondLst>
                                    <p:cond delay="0"/>
                                  </p:stCondLst>
                                  <p:childTnLst>
                                    <p:set>
                                      <p:cBhvr>
                                        <p:cTn id="9" dur="indefinite"/>
                                        <p:tgtEl>
                                          <p:spTgt spid="7">
                                            <p:txEl>
                                              <p:pRg st="1" end="1"/>
                                            </p:txEl>
                                          </p:spTgt>
                                        </p:tgtEl>
                                        <p:attrNameLst>
                                          <p:attrName>style.opacity</p:attrName>
                                        </p:attrNameLst>
                                      </p:cBhvr>
                                      <p:to>
                                        <p:strVal val="0.25"/>
                                      </p:to>
                                    </p:set>
                                    <p:animEffect filter="image" prLst="opacity: 0.25">
                                      <p:cBhvr rctx="IE">
                                        <p:cTn id="10" dur="indefinite"/>
                                        <p:tgtEl>
                                          <p:spTgt spid="7">
                                            <p:txEl>
                                              <p:pRg st="1" end="1"/>
                                            </p:txEl>
                                          </p:spTgt>
                                        </p:tgtEl>
                                      </p:cBhvr>
                                    </p:animEffect>
                                  </p:childTnLst>
                                </p:cTn>
                              </p:par>
                              <p:par>
                                <p:cTn id="11" presetID="9" presetClass="emph" presetSubtype="0" nodeType="withEffect">
                                  <p:stCondLst>
                                    <p:cond delay="0"/>
                                  </p:stCondLst>
                                  <p:childTnLst>
                                    <p:set>
                                      <p:cBhvr>
                                        <p:cTn id="12" dur="indefinite"/>
                                        <p:tgtEl>
                                          <p:spTgt spid="7">
                                            <p:txEl>
                                              <p:pRg st="2" end="2"/>
                                            </p:txEl>
                                          </p:spTgt>
                                        </p:tgtEl>
                                        <p:attrNameLst>
                                          <p:attrName>style.opacity</p:attrName>
                                        </p:attrNameLst>
                                      </p:cBhvr>
                                      <p:to>
                                        <p:strVal val="0.25"/>
                                      </p:to>
                                    </p:set>
                                    <p:animEffect filter="image" prLst="opacity: 0.25">
                                      <p:cBhvr rctx="IE">
                                        <p:cTn id="13" dur="indefinite"/>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7">
                                            <p:txEl>
                                              <p:pRg st="0" end="0"/>
                                            </p:txEl>
                                          </p:spTgt>
                                        </p:tgtEl>
                                        <p:attrNameLst>
                                          <p:attrName>style.opacity</p:attrName>
                                        </p:attrNameLst>
                                      </p:cBhvr>
                                      <p:to>
                                        <p:strVal val="0.75"/>
                                      </p:to>
                                    </p:set>
                                    <p:animEffect filter="image" prLst="opacity: 0.75">
                                      <p:cBhvr rctx="IE">
                                        <p:cTn id="18" dur="indefinite"/>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7">
                                            <p:txEl>
                                              <p:pRg st="1" end="1"/>
                                            </p:txEl>
                                          </p:spTgt>
                                        </p:tgtEl>
                                        <p:attrNameLst>
                                          <p:attrName>style.opacity</p:attrName>
                                        </p:attrNameLst>
                                      </p:cBhvr>
                                      <p:to>
                                        <p:strVal val="0.75"/>
                                      </p:to>
                                    </p:set>
                                    <p:animEffect filter="image" prLst="opacity: 0.75">
                                      <p:cBhvr rctx="IE">
                                        <p:cTn id="23" dur="indefinite"/>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p:cTn id="27" dur="indefinite"/>
                                        <p:tgtEl>
                                          <p:spTgt spid="7">
                                            <p:txEl>
                                              <p:pRg st="2" end="2"/>
                                            </p:txEl>
                                          </p:spTgt>
                                        </p:tgtEl>
                                        <p:attrNameLst>
                                          <p:attrName>style.opacity</p:attrName>
                                        </p:attrNameLst>
                                      </p:cBhvr>
                                      <p:to>
                                        <p:strVal val="0.75"/>
                                      </p:to>
                                    </p:set>
                                    <p:animEffect filter="image" prLst="opacity: 0.75">
                                      <p:cBhvr rctx="IE">
                                        <p:cTn id="28" dur="indefinite"/>
                                        <p:tgtEl>
                                          <p:spTgt spid="7">
                                            <p:txEl>
                                              <p:pRg st="2" end="2"/>
                                            </p:txEl>
                                          </p:spTgt>
                                        </p:tgtEl>
                                      </p:cBhvr>
                                    </p:animEffect>
                                  </p:childTnLst>
                                </p:cTn>
                              </p:par>
                            </p:childTnLst>
                          </p:cTn>
                        </p:par>
                        <p:par>
                          <p:cTn id="29" fill="hold">
                            <p:stCondLst>
                              <p:cond delay="0"/>
                            </p:stCondLst>
                            <p:childTnLst>
                              <p:par>
                                <p:cTn id="30" presetID="10"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extLst>
    <p:ext uri="{E180D4A7-C9FB-4DFB-919C-405C955672EB}">
      <p14:showEvtLst xmlns:p14="http://schemas.microsoft.com/office/powerpoint/2010/main">
        <p14:playEvt time="29" objId="9"/>
        <p14:playEvt time="4970" objId="17"/>
        <p14:stopEvt time="5132" objId="9"/>
        <p14:playEvt time="9939" objId="14"/>
        <p14:stopEvt time="10090" objId="17"/>
        <p14:playEvt time="21999" objId="20"/>
        <p14:stopEvt time="22140" objId="14"/>
        <p14:stopEvt time="34606" objId="20"/>
      </p14:showEvtLst>
    </p:ext>
  </p:extLs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F251DBA5-FA84-5747-A931-AA476863A880}"/>
              </a:ext>
            </a:extLst>
          </p:cNvPr>
          <p:cNvGrpSpPr/>
          <p:nvPr/>
        </p:nvGrpSpPr>
        <p:grpSpPr>
          <a:xfrm>
            <a:off x="4801642" y="2954753"/>
            <a:ext cx="3519678" cy="3682997"/>
            <a:chOff x="4801642" y="2954753"/>
            <a:chExt cx="3519678" cy="3682997"/>
          </a:xfrm>
        </p:grpSpPr>
        <p:pic>
          <p:nvPicPr>
            <p:cNvPr id="8" name="図 7" descr="スクリーンショットの画面&#10;&#10;自動的に生成された説明">
              <a:extLst>
                <a:ext uri="{FF2B5EF4-FFF2-40B4-BE49-F238E27FC236}">
                  <a16:creationId xmlns:a16="http://schemas.microsoft.com/office/drawing/2014/main" id="{B8C5506F-F9F4-364D-BE1A-CCE1DE216B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4480" y="3429000"/>
              <a:ext cx="2196840" cy="3208750"/>
            </a:xfrm>
            <a:prstGeom prst="rect">
              <a:avLst/>
            </a:prstGeom>
          </p:spPr>
        </p:pic>
        <p:sp>
          <p:nvSpPr>
            <p:cNvPr id="23" name="正方形/長方形 22">
              <a:extLst>
                <a:ext uri="{FF2B5EF4-FFF2-40B4-BE49-F238E27FC236}">
                  <a16:creationId xmlns:a16="http://schemas.microsoft.com/office/drawing/2014/main" id="{D9A2D87F-1F19-A14A-921E-EFF8DC323DDE}"/>
                </a:ext>
              </a:extLst>
            </p:cNvPr>
            <p:cNvSpPr/>
            <p:nvPr/>
          </p:nvSpPr>
          <p:spPr>
            <a:xfrm>
              <a:off x="4801642" y="2954753"/>
              <a:ext cx="3171921" cy="869469"/>
            </a:xfrm>
            <a:prstGeom prst="rect">
              <a:avLst/>
            </a:prstGeom>
            <a:noFill/>
            <a:effectLst>
              <a:softEdge rad="0"/>
            </a:effectLst>
          </p:spPr>
          <p:txBody>
            <a:bodyPr wrap="square">
              <a:spAutoFit/>
            </a:bodyPr>
            <a:lstStyle/>
            <a:p>
              <a:pPr algn="l">
                <a:lnSpc>
                  <a:spcPct val="130000"/>
                </a:lnSpc>
              </a:pPr>
              <a:r>
                <a:rPr lang="ja-JP" altLang="ja-JP" sz="2000">
                  <a:latin typeface="+mj-ea"/>
                </a:rPr>
                <a:t>参照</a:t>
              </a:r>
              <a:r>
                <a:rPr lang="en-US" altLang="ja-JP" sz="2000" dirty="0">
                  <a:latin typeface="+mj-ea"/>
                </a:rPr>
                <a:t>: </a:t>
              </a:r>
              <a:r>
                <a:rPr lang="ja-JP" altLang="en-US" sz="2000">
                  <a:latin typeface="+mj-ea"/>
                </a:rPr>
                <a:t>安全の手引</a:t>
              </a:r>
              <a:r>
                <a:rPr lang="en-US" altLang="ja-JP" sz="2000" dirty="0">
                  <a:latin typeface="+mj-ea"/>
                </a:rPr>
                <a:t>p.22-23</a:t>
              </a:r>
              <a:r>
                <a:rPr lang="ja-JP" altLang="en-US" sz="2000">
                  <a:latin typeface="+mj-ea"/>
                  <a:ea typeface="+mj-ea"/>
                </a:rPr>
                <a:t>　</a:t>
              </a:r>
              <a:r>
                <a:rPr lang="en-US" altLang="ja-JP" sz="2000" dirty="0">
                  <a:latin typeface="+mj-ea"/>
                  <a:ea typeface="+mj-ea"/>
                </a:rPr>
                <a:t>  </a:t>
              </a:r>
              <a:r>
                <a:rPr lang="ja-JP" altLang="ja-JP" sz="2000">
                  <a:latin typeface="+mj-ea"/>
                  <a:ea typeface="+mj-ea"/>
                </a:rPr>
                <a:t>第</a:t>
              </a:r>
              <a:r>
                <a:rPr lang="en-US" altLang="ja-JP" sz="2000" dirty="0">
                  <a:latin typeface="+mj-ea"/>
                  <a:ea typeface="+mj-ea"/>
                </a:rPr>
                <a:t>2</a:t>
              </a:r>
              <a:r>
                <a:rPr lang="ja-JP" altLang="ja-JP" sz="2000">
                  <a:latin typeface="+mj-ea"/>
                  <a:ea typeface="+mj-ea"/>
                </a:rPr>
                <a:t>章</a:t>
              </a:r>
              <a:r>
                <a:rPr lang="en-US" altLang="ja-JP" sz="2000" dirty="0">
                  <a:latin typeface="+mj-ea"/>
                  <a:ea typeface="+mj-ea"/>
                </a:rPr>
                <a:t>7</a:t>
              </a:r>
              <a:r>
                <a:rPr lang="ja-JP" altLang="ja-JP" sz="2000">
                  <a:latin typeface="+mj-ea"/>
                  <a:ea typeface="+mj-ea"/>
                </a:rPr>
                <a:t>節</a:t>
              </a:r>
              <a:endParaRPr lang="ja-JP" altLang="en-US" sz="2000">
                <a:latin typeface="+mj-ea"/>
                <a:ea typeface="+mj-ea"/>
              </a:endParaRPr>
            </a:p>
          </p:txBody>
        </p:sp>
      </p:grpSp>
      <p:grpSp>
        <p:nvGrpSpPr>
          <p:cNvPr id="25" name="グループ化 24">
            <a:extLst>
              <a:ext uri="{FF2B5EF4-FFF2-40B4-BE49-F238E27FC236}">
                <a16:creationId xmlns:a16="http://schemas.microsoft.com/office/drawing/2014/main" id="{CBEE8476-249A-F04E-8A08-CEB0A08F54F3}"/>
              </a:ext>
            </a:extLst>
          </p:cNvPr>
          <p:cNvGrpSpPr/>
          <p:nvPr/>
        </p:nvGrpSpPr>
        <p:grpSpPr>
          <a:xfrm>
            <a:off x="504416" y="2969983"/>
            <a:ext cx="4078433" cy="6338901"/>
            <a:chOff x="4281611" y="1758099"/>
            <a:chExt cx="4689032" cy="7287924"/>
          </a:xfrm>
        </p:grpSpPr>
        <p:sp>
          <p:nvSpPr>
            <p:cNvPr id="10" name="正方形/長方形 9">
              <a:extLst>
                <a:ext uri="{FF2B5EF4-FFF2-40B4-BE49-F238E27FC236}">
                  <a16:creationId xmlns:a16="http://schemas.microsoft.com/office/drawing/2014/main" id="{928EBD84-9FF9-FF4D-AF2E-907DC9FC42D2}"/>
                </a:ext>
              </a:extLst>
            </p:cNvPr>
            <p:cNvSpPr/>
            <p:nvPr/>
          </p:nvSpPr>
          <p:spPr>
            <a:xfrm>
              <a:off x="4429883" y="1758099"/>
              <a:ext cx="4392488" cy="5271301"/>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C1AA24A9-A134-194E-8D77-5E0FD83B45C5}"/>
                </a:ext>
              </a:extLst>
            </p:cNvPr>
            <p:cNvGrpSpPr/>
            <p:nvPr/>
          </p:nvGrpSpPr>
          <p:grpSpPr>
            <a:xfrm>
              <a:off x="4281611" y="1856438"/>
              <a:ext cx="4689032" cy="7189585"/>
              <a:chOff x="4435667" y="1824162"/>
              <a:chExt cx="4689032" cy="7189585"/>
            </a:xfrm>
          </p:grpSpPr>
          <p:grpSp>
            <p:nvGrpSpPr>
              <p:cNvPr id="15" name="グループ化 14">
                <a:extLst>
                  <a:ext uri="{FF2B5EF4-FFF2-40B4-BE49-F238E27FC236}">
                    <a16:creationId xmlns:a16="http://schemas.microsoft.com/office/drawing/2014/main" id="{BBD68D7A-C91A-D84E-AE54-3C27CADE737D}"/>
                  </a:ext>
                </a:extLst>
              </p:cNvPr>
              <p:cNvGrpSpPr/>
              <p:nvPr/>
            </p:nvGrpSpPr>
            <p:grpSpPr>
              <a:xfrm>
                <a:off x="4609634" y="1824162"/>
                <a:ext cx="4317220" cy="6746047"/>
                <a:chOff x="4607990" y="1824162"/>
                <a:chExt cx="4317220" cy="6746047"/>
              </a:xfrm>
            </p:grpSpPr>
            <p:pic>
              <p:nvPicPr>
                <p:cNvPr id="9" name="図 8" descr="文字と写真のスクリーンショット&#10;&#10;自動的に生成された説明">
                  <a:extLst>
                    <a:ext uri="{FF2B5EF4-FFF2-40B4-BE49-F238E27FC236}">
                      <a16:creationId xmlns:a16="http://schemas.microsoft.com/office/drawing/2014/main" id="{642D78EA-FD98-E04D-856D-DD6F45B328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57" t="5425" r="5593"/>
                <a:stretch/>
              </p:blipFill>
              <p:spPr>
                <a:xfrm>
                  <a:off x="4607990" y="1824162"/>
                  <a:ext cx="4317220" cy="6746047"/>
                </a:xfrm>
                <a:prstGeom prst="rect">
                  <a:avLst/>
                </a:prstGeom>
              </p:spPr>
            </p:pic>
            <p:sp>
              <p:nvSpPr>
                <p:cNvPr id="11" name="正方形/長方形 10">
                  <a:extLst>
                    <a:ext uri="{FF2B5EF4-FFF2-40B4-BE49-F238E27FC236}">
                      <a16:creationId xmlns:a16="http://schemas.microsoft.com/office/drawing/2014/main" id="{5E9494E2-6CEE-6A48-A150-AB3059F07A87}"/>
                    </a:ext>
                  </a:extLst>
                </p:cNvPr>
                <p:cNvSpPr/>
                <p:nvPr/>
              </p:nvSpPr>
              <p:spPr>
                <a:xfrm>
                  <a:off x="4643410" y="1824162"/>
                  <a:ext cx="936104" cy="230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正方形/長方形 16">
                <a:extLst>
                  <a:ext uri="{FF2B5EF4-FFF2-40B4-BE49-F238E27FC236}">
                    <a16:creationId xmlns:a16="http://schemas.microsoft.com/office/drawing/2014/main" id="{74D47FF2-7938-5348-A027-E4389C43D2E0}"/>
                  </a:ext>
                </a:extLst>
              </p:cNvPr>
              <p:cNvSpPr/>
              <p:nvPr/>
            </p:nvSpPr>
            <p:spPr>
              <a:xfrm>
                <a:off x="4435667" y="6674934"/>
                <a:ext cx="4689032" cy="2338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subTitle" idx="1"/>
          </p:nvPr>
        </p:nvSpPr>
        <p:spPr/>
        <p:txBody>
          <a:bodyPr>
            <a:spAutoFit/>
          </a:bodyPr>
          <a:lstStyle/>
          <a:p>
            <a:r>
              <a:rPr lang="ja-JP" altLang="en-US" b="1">
                <a:solidFill>
                  <a:srgbClr val="000000"/>
                </a:solidFill>
              </a:rPr>
              <a:t>労働基準監督署への報告</a:t>
            </a:r>
            <a:endParaRPr lang="en-US" altLang="ja-JP" b="1" dirty="0">
              <a:solidFill>
                <a:srgbClr val="000000"/>
              </a:solidFill>
            </a:endParaRPr>
          </a:p>
        </p:txBody>
      </p:sp>
      <p:sp>
        <p:nvSpPr>
          <p:cNvPr id="16" name="テキスト プレースホルダー 15">
            <a:extLst>
              <a:ext uri="{FF2B5EF4-FFF2-40B4-BE49-F238E27FC236}">
                <a16:creationId xmlns:a16="http://schemas.microsoft.com/office/drawing/2014/main" id="{0F7B8BD6-BDB4-3249-BD24-A8E8526D35D5}"/>
              </a:ext>
            </a:extLst>
          </p:cNvPr>
          <p:cNvSpPr>
            <a:spLocks noGrp="1"/>
          </p:cNvSpPr>
          <p:nvPr>
            <p:ph type="body" sz="quarter" idx="16"/>
          </p:nvPr>
        </p:nvSpPr>
        <p:spPr/>
        <p:txBody>
          <a:bodyPr/>
          <a:lstStyle/>
          <a:p>
            <a:r>
              <a:rPr kumimoji="1" lang="en-US" altLang="ja-JP" dirty="0"/>
              <a:t>-2</a:t>
            </a:r>
            <a:endParaRPr kumimoji="1" lang="ja-JP" altLang="en-US"/>
          </a:p>
        </p:txBody>
      </p:sp>
      <p:sp>
        <p:nvSpPr>
          <p:cNvPr id="18" name="テキスト プレースホルダー 17">
            <a:extLst>
              <a:ext uri="{FF2B5EF4-FFF2-40B4-BE49-F238E27FC236}">
                <a16:creationId xmlns:a16="http://schemas.microsoft.com/office/drawing/2014/main" id="{FAA87366-D8F1-6D43-8950-F032C252C510}"/>
              </a:ext>
            </a:extLst>
          </p:cNvPr>
          <p:cNvSpPr>
            <a:spLocks noGrp="1"/>
          </p:cNvSpPr>
          <p:nvPr>
            <p:ph type="body" sz="quarter" idx="18"/>
          </p:nvPr>
        </p:nvSpPr>
        <p:spPr/>
        <p:txBody>
          <a:bodyPr/>
          <a:lstStyle/>
          <a:p>
            <a:r>
              <a:rPr kumimoji="1" lang="ja-JP" altLang="en-US" sz="3200" b="1">
                <a:solidFill>
                  <a:schemeClr val="accent5"/>
                </a:solidFill>
              </a:rPr>
              <a:t>❹</a:t>
            </a:r>
          </a:p>
        </p:txBody>
      </p:sp>
      <p:sp>
        <p:nvSpPr>
          <p:cNvPr id="6" name="タイトル 5">
            <a:extLst>
              <a:ext uri="{FF2B5EF4-FFF2-40B4-BE49-F238E27FC236}">
                <a16:creationId xmlns:a16="http://schemas.microsoft.com/office/drawing/2014/main" id="{82F3EE64-5539-403F-AA05-2F8841B6FF8B}"/>
              </a:ext>
            </a:extLst>
          </p:cNvPr>
          <p:cNvSpPr>
            <a:spLocks noGrp="1"/>
          </p:cNvSpPr>
          <p:nvPr>
            <p:ph type="ctrTitle"/>
          </p:nvPr>
        </p:nvSpPr>
        <p:spPr/>
        <p:txBody>
          <a:bodyPr>
            <a:noAutofit/>
          </a:bodyPr>
          <a:lstStyle/>
          <a:p>
            <a:r>
              <a:rPr lang="ja-JP" altLang="en-US" b="1">
                <a:solidFill>
                  <a:srgbClr val="000000"/>
                </a:solidFill>
              </a:rPr>
              <a:t>傷害</a:t>
            </a:r>
            <a:r>
              <a:rPr lang="ja-JP" altLang="en-US" b="1" dirty="0">
                <a:solidFill>
                  <a:srgbClr val="000000"/>
                </a:solidFill>
              </a:rPr>
              <a:t>保険、労災</a:t>
            </a:r>
            <a:r>
              <a:rPr lang="ja-JP" altLang="en-US" b="1">
                <a:solidFill>
                  <a:srgbClr val="000000"/>
                </a:solidFill>
              </a:rPr>
              <a:t>保険など</a:t>
            </a:r>
            <a:endParaRPr kumimoji="1" lang="ja-JP" altLang="en-US" dirty="0"/>
          </a:p>
        </p:txBody>
      </p:sp>
      <p:sp>
        <p:nvSpPr>
          <p:cNvPr id="7" name="テキスト プレースホルダー 6">
            <a:extLst>
              <a:ext uri="{FF2B5EF4-FFF2-40B4-BE49-F238E27FC236}">
                <a16:creationId xmlns:a16="http://schemas.microsoft.com/office/drawing/2014/main" id="{AE2EF75F-1C71-5940-A775-7295A0D197D8}"/>
              </a:ext>
            </a:extLst>
          </p:cNvPr>
          <p:cNvSpPr>
            <a:spLocks noGrp="1"/>
          </p:cNvSpPr>
          <p:nvPr>
            <p:ph type="body" sz="quarter" idx="12"/>
          </p:nvPr>
        </p:nvSpPr>
        <p:spPr>
          <a:xfrm>
            <a:off x="468000" y="1758099"/>
            <a:ext cx="8208055" cy="1238853"/>
          </a:xfrm>
        </p:spPr>
        <p:txBody>
          <a:bodyPr>
            <a:noAutofit/>
          </a:bodyPr>
          <a:lstStyle/>
          <a:p>
            <a:pPr marL="355600" indent="-355600">
              <a:lnSpc>
                <a:spcPct val="100000"/>
              </a:lnSpc>
              <a:buClr>
                <a:schemeClr val="accent5"/>
              </a:buClr>
            </a:pPr>
            <a:r>
              <a:rPr lang="ja-JP" altLang="en-US">
                <a:solidFill>
                  <a:srgbClr val="000000"/>
                </a:solidFill>
                <a:latin typeface="+mn-ea"/>
              </a:rPr>
              <a:t>遅滞なく報告書を所轄労働基準監督署へ提出しなければならない事故等がある。報告は本学から行われるので事故連絡は非常に重要となる。</a:t>
            </a:r>
            <a:endParaRPr lang="ja-JP" altLang="en-US" kern="0" dirty="0">
              <a:latin typeface="+mn-ea"/>
            </a:endParaRPr>
          </a:p>
        </p:txBody>
      </p:sp>
      <p:sp>
        <p:nvSpPr>
          <p:cNvPr id="19" name="テキスト プレースホルダー 23">
            <a:extLst>
              <a:ext uri="{FF2B5EF4-FFF2-40B4-BE49-F238E27FC236}">
                <a16:creationId xmlns:a16="http://schemas.microsoft.com/office/drawing/2014/main" id="{1129DBD6-ACEE-7E49-B5B3-09789EB81511}"/>
              </a:ext>
            </a:extLst>
          </p:cNvPr>
          <p:cNvSpPr txBox="1">
            <a:spLocks/>
          </p:cNvSpPr>
          <p:nvPr/>
        </p:nvSpPr>
        <p:spPr>
          <a:xfrm>
            <a:off x="7956000" y="0"/>
            <a:ext cx="1368528" cy="689383"/>
          </a:xfrm>
          <a:prstGeom prst="rect">
            <a:avLst/>
          </a:prstGeom>
        </p:spPr>
        <p:txBody>
          <a:bodyPr vert="horz" wrap="square" lIns="108000" tIns="288000" rIns="108000" bIns="0" rtlCol="0">
            <a:sp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84</a:t>
            </a:r>
            <a:endParaRPr lang="ja-JP" altLang="en-US" sz="2800"/>
          </a:p>
        </p:txBody>
      </p:sp>
      <p:sp>
        <p:nvSpPr>
          <p:cNvPr id="14" name="テキスト ボックス 13">
            <a:extLst>
              <a:ext uri="{FF2B5EF4-FFF2-40B4-BE49-F238E27FC236}">
                <a16:creationId xmlns:a16="http://schemas.microsoft.com/office/drawing/2014/main" id="{2ED172C8-D38F-4B45-9DAC-5EF2A67FAB00}"/>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
        <p:nvSpPr>
          <p:cNvPr id="22" name="フッター プレースホルダー 1">
            <a:extLst>
              <a:ext uri="{FF2B5EF4-FFF2-40B4-BE49-F238E27FC236}">
                <a16:creationId xmlns:a16="http://schemas.microsoft.com/office/drawing/2014/main" id="{CDFD0468-2DCF-3149-BA0A-0648CA9C17E1}"/>
              </a:ext>
            </a:extLst>
          </p:cNvPr>
          <p:cNvSpPr txBox="1">
            <a:spLocks/>
          </p:cNvSpPr>
          <p:nvPr/>
        </p:nvSpPr>
        <p:spPr>
          <a:xfrm>
            <a:off x="6932952" y="6381228"/>
            <a:ext cx="1998903" cy="166593"/>
          </a:xfrm>
          <a:prstGeom prst="rect">
            <a:avLst/>
          </a:prstGeom>
          <a:solidFill>
            <a:schemeClr val="bg1"/>
          </a:solidFill>
        </p:spPr>
        <p:txBody>
          <a:bodyPr vert="horz" lIns="0" tIns="36000" rIns="0" bIns="0" rtlCol="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fontAlgn="auto">
              <a:spcAft>
                <a:spcPts val="0"/>
              </a:spcAft>
            </a:pPr>
            <a:r>
              <a:rPr lang="ja-JP" altLang="en-US" sz="1400">
                <a:solidFill>
                  <a:schemeClr val="tx1">
                    <a:lumMod val="65000"/>
                    <a:lumOff val="35000"/>
                  </a:schemeClr>
                </a:solidFill>
              </a:rPr>
              <a:t>北海道大学安全衛生本部</a:t>
            </a:r>
          </a:p>
          <a:p>
            <a:pPr fontAlgn="auto">
              <a:spcAft>
                <a:spcPts val="0"/>
              </a:spcAft>
            </a:pPr>
            <a:endParaRPr lang="ja-JP" altLang="en-US" sz="1400"/>
          </a:p>
        </p:txBody>
      </p:sp>
      <p:sp>
        <p:nvSpPr>
          <p:cNvPr id="21" name="縦書きテキスト プレースホルダー 4">
            <a:extLst>
              <a:ext uri="{FF2B5EF4-FFF2-40B4-BE49-F238E27FC236}">
                <a16:creationId xmlns:a16="http://schemas.microsoft.com/office/drawing/2014/main" id="{57FC41AB-4B37-7446-9F94-3BB485710929}"/>
              </a:ext>
            </a:extLst>
          </p:cNvPr>
          <p:cNvSpPr>
            <a:spLocks noGrp="1"/>
          </p:cNvSpPr>
          <p:nvPr>
            <p:ph type="body" orient="vert" sz="quarter" idx="10"/>
          </p:nvPr>
        </p:nvSpPr>
        <p:spPr>
          <a:xfrm>
            <a:off x="341982" y="273446"/>
            <a:ext cx="633265" cy="726976"/>
          </a:xfrm>
        </p:spPr>
        <p:txBody>
          <a:bodyPr/>
          <a:lstStyle/>
          <a:p>
            <a:r>
              <a:rPr lang="ja-JP" altLang="en-US"/>
              <a:t>❹</a:t>
            </a:r>
          </a:p>
        </p:txBody>
      </p:sp>
    </p:spTree>
    <p:extLst>
      <p:ext uri="{BB962C8B-B14F-4D97-AF65-F5344CB8AC3E}">
        <p14:creationId xmlns:p14="http://schemas.microsoft.com/office/powerpoint/2010/main" val="263836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7">
                                            <p:txEl>
                                              <p:pRg st="0" end="0"/>
                                            </p:txEl>
                                          </p:spTgt>
                                        </p:tgtEl>
                                        <p:attrNameLst>
                                          <p:attrName>style.opacity</p:attrName>
                                        </p:attrNameLst>
                                      </p:cBhvr>
                                      <p:to>
                                        <p:strVal val="0.25"/>
                                      </p:to>
                                    </p:set>
                                    <p:animEffect filter="image" prLst="opacity: 0.25">
                                      <p:cBhvr rctx="IE">
                                        <p:cTn id="7" dur="indefinite"/>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p:cTn id="11" dur="indefinite"/>
                                        <p:tgtEl>
                                          <p:spTgt spid="7">
                                            <p:txEl>
                                              <p:pRg st="0" end="0"/>
                                            </p:txEl>
                                          </p:spTgt>
                                        </p:tgtEl>
                                        <p:attrNameLst>
                                          <p:attrName>style.opacity</p:attrName>
                                        </p:attrNameLst>
                                      </p:cBhvr>
                                      <p:to>
                                        <p:strVal val="0.75"/>
                                      </p:to>
                                    </p:set>
                                    <p:animEffect filter="image" prLst="opacity: 0.75">
                                      <p:cBhvr rctx="IE">
                                        <p:cTn id="12" dur="indefinite"/>
                                        <p:tgtEl>
                                          <p:spTgt spid="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タイトル 21">
            <a:extLst>
              <a:ext uri="{FF2B5EF4-FFF2-40B4-BE49-F238E27FC236}">
                <a16:creationId xmlns:a16="http://schemas.microsoft.com/office/drawing/2014/main" id="{F47BD050-8267-414D-A00E-C046E86B3206}"/>
              </a:ext>
            </a:extLst>
          </p:cNvPr>
          <p:cNvSpPr>
            <a:spLocks noGrp="1"/>
          </p:cNvSpPr>
          <p:nvPr>
            <p:ph type="ctrTitle"/>
          </p:nvPr>
        </p:nvSpPr>
        <p:spPr>
          <a:xfrm>
            <a:off x="468000" y="360000"/>
            <a:ext cx="7420912" cy="923330"/>
          </a:xfrm>
        </p:spPr>
        <p:txBody>
          <a:bodyPr lIns="180000"/>
          <a:lstStyle/>
          <a:p>
            <a:r>
              <a:rPr kumimoji="1" lang="ja-JP" altLang="en-US" sz="2600"/>
              <a:t>労働安全法に定める免許、技能講習、特別講習について（学内限定）</a:t>
            </a:r>
          </a:p>
        </p:txBody>
      </p:sp>
      <p:pic>
        <p:nvPicPr>
          <p:cNvPr id="2" name="図 1">
            <a:extLst>
              <a:ext uri="{FF2B5EF4-FFF2-40B4-BE49-F238E27FC236}">
                <a16:creationId xmlns:a16="http://schemas.microsoft.com/office/drawing/2014/main" id="{529D4C3B-0B96-49A4-9903-179A4ED2CBE8}"/>
              </a:ext>
            </a:extLst>
          </p:cNvPr>
          <p:cNvPicPr>
            <a:picLocks noChangeAspect="1"/>
          </p:cNvPicPr>
          <p:nvPr/>
        </p:nvPicPr>
        <p:blipFill rotWithShape="1">
          <a:blip r:embed="rId3"/>
          <a:srcRect t="44610" b="1470"/>
          <a:stretch/>
        </p:blipFill>
        <p:spPr>
          <a:xfrm>
            <a:off x="1197109" y="2584861"/>
            <a:ext cx="6819943" cy="1193864"/>
          </a:xfrm>
          <a:prstGeom prst="rect">
            <a:avLst/>
          </a:prstGeom>
          <a:ln>
            <a:solidFill>
              <a:srgbClr val="0070C0"/>
            </a:solidFill>
          </a:ln>
        </p:spPr>
      </p:pic>
      <p:sp>
        <p:nvSpPr>
          <p:cNvPr id="24" name="テキスト ボックス 23">
            <a:extLst>
              <a:ext uri="{FF2B5EF4-FFF2-40B4-BE49-F238E27FC236}">
                <a16:creationId xmlns:a16="http://schemas.microsoft.com/office/drawing/2014/main" id="{FEE4B2F0-689C-9D44-9ADD-AF678288815E}"/>
              </a:ext>
            </a:extLst>
          </p:cNvPr>
          <p:cNvSpPr txBox="1"/>
          <p:nvPr/>
        </p:nvSpPr>
        <p:spPr>
          <a:xfrm>
            <a:off x="1121859" y="1397714"/>
            <a:ext cx="6807924" cy="1200329"/>
          </a:xfrm>
          <a:prstGeom prst="rect">
            <a:avLst/>
          </a:prstGeom>
          <a:noFill/>
        </p:spPr>
        <p:txBody>
          <a:bodyPr wrap="square" rtlCol="0">
            <a:spAutoFit/>
          </a:bodyPr>
          <a:lstStyle/>
          <a:p>
            <a:pPr algn="l"/>
            <a:r>
              <a:rPr kumimoji="1" lang="ja-JP" altLang="en-US" sz="2400">
                <a:latin typeface="+mn-ea"/>
                <a:ea typeface="+mn-ea"/>
              </a:rPr>
              <a:t>教育研究等の業務遂行に当たり労働安全衛生法に定められた免許の取得、あるいは技能講習、特別教育の受講が必要となる場合がある。</a:t>
            </a:r>
            <a:endParaRPr kumimoji="1" lang="en-US" altLang="ja-JP" sz="2400" dirty="0">
              <a:latin typeface="+mn-ea"/>
              <a:ea typeface="+mn-ea"/>
            </a:endParaRPr>
          </a:p>
        </p:txBody>
      </p:sp>
      <p:sp>
        <p:nvSpPr>
          <p:cNvPr id="13" name="テキスト プレースホルダー 23">
            <a:extLst>
              <a:ext uri="{FF2B5EF4-FFF2-40B4-BE49-F238E27FC236}">
                <a16:creationId xmlns:a16="http://schemas.microsoft.com/office/drawing/2014/main" id="{878C5CF1-DA7C-4340-AD89-84260AD3467E}"/>
              </a:ext>
            </a:extLst>
          </p:cNvPr>
          <p:cNvSpPr txBox="1">
            <a:spLocks/>
          </p:cNvSpPr>
          <p:nvPr/>
        </p:nvSpPr>
        <p:spPr>
          <a:xfrm>
            <a:off x="7956000" y="0"/>
            <a:ext cx="1188000" cy="1077182"/>
          </a:xfrm>
          <a:prstGeom prst="rect">
            <a:avLst/>
          </a:prstGeom>
        </p:spPr>
        <p:txBody>
          <a:bodyPr vert="horz" wrap="square" lIns="108000" tIns="288000" rIns="108000" bIns="0" rtlCol="0">
            <a:sp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85-</a:t>
            </a:r>
          </a:p>
          <a:p>
            <a:pPr fontAlgn="auto">
              <a:spcBef>
                <a:spcPts val="0"/>
              </a:spcBef>
              <a:spcAft>
                <a:spcPts val="0"/>
              </a:spcAft>
            </a:pPr>
            <a:r>
              <a:rPr lang="en-US" altLang="ja-JP" dirty="0"/>
              <a:t>   </a:t>
            </a:r>
            <a:r>
              <a:rPr lang="en-US" altLang="ja-JP" sz="2800" dirty="0"/>
              <a:t>86</a:t>
            </a:r>
            <a:endParaRPr lang="ja-JP" altLang="en-US" sz="2800"/>
          </a:p>
        </p:txBody>
      </p:sp>
      <p:grpSp>
        <p:nvGrpSpPr>
          <p:cNvPr id="3" name="グループ化 2">
            <a:extLst>
              <a:ext uri="{FF2B5EF4-FFF2-40B4-BE49-F238E27FC236}">
                <a16:creationId xmlns:a16="http://schemas.microsoft.com/office/drawing/2014/main" id="{5CE230A6-13CC-6C43-87EB-FB3B1F8EEAED}"/>
              </a:ext>
            </a:extLst>
          </p:cNvPr>
          <p:cNvGrpSpPr/>
          <p:nvPr/>
        </p:nvGrpSpPr>
        <p:grpSpPr>
          <a:xfrm>
            <a:off x="1197109" y="3905825"/>
            <a:ext cx="6615251" cy="2459930"/>
            <a:chOff x="1197109" y="3905825"/>
            <a:chExt cx="6615251" cy="2459930"/>
          </a:xfrm>
        </p:grpSpPr>
        <p:pic>
          <p:nvPicPr>
            <p:cNvPr id="8" name="図 7">
              <a:extLst>
                <a:ext uri="{FF2B5EF4-FFF2-40B4-BE49-F238E27FC236}">
                  <a16:creationId xmlns:a16="http://schemas.microsoft.com/office/drawing/2014/main" id="{E1A6DDBE-ACBE-CE43-98F2-62373957F03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847" t="7924" r="4847" b="53297"/>
            <a:stretch/>
          </p:blipFill>
          <p:spPr>
            <a:xfrm>
              <a:off x="1534768" y="3905825"/>
              <a:ext cx="6074463" cy="2435296"/>
            </a:xfrm>
            <a:prstGeom prst="rect">
              <a:avLst/>
            </a:prstGeom>
            <a:ln>
              <a:solidFill>
                <a:schemeClr val="tx1">
                  <a:lumMod val="50000"/>
                  <a:lumOff val="50000"/>
                </a:schemeClr>
              </a:solidFill>
            </a:ln>
          </p:spPr>
        </p:pic>
        <p:sp>
          <p:nvSpPr>
            <p:cNvPr id="4" name="正方形/長方形 3">
              <a:extLst>
                <a:ext uri="{FF2B5EF4-FFF2-40B4-BE49-F238E27FC236}">
                  <a16:creationId xmlns:a16="http://schemas.microsoft.com/office/drawing/2014/main" id="{B2283556-E9EA-1F40-8286-F159AAC69814}"/>
                </a:ext>
              </a:extLst>
            </p:cNvPr>
            <p:cNvSpPr/>
            <p:nvPr/>
          </p:nvSpPr>
          <p:spPr>
            <a:xfrm>
              <a:off x="1197109" y="6111553"/>
              <a:ext cx="6615251" cy="254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a:extLst>
              <a:ext uri="{FF2B5EF4-FFF2-40B4-BE49-F238E27FC236}">
                <a16:creationId xmlns:a16="http://schemas.microsoft.com/office/drawing/2014/main" id="{F39CEE10-67C9-D740-964A-7C9F7991E977}"/>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403078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4">
                                            <p:txEl>
                                              <p:pRg st="0" end="0"/>
                                            </p:txEl>
                                          </p:spTgt>
                                        </p:tgtEl>
                                        <p:attrNameLst>
                                          <p:attrName>style.opacity</p:attrName>
                                        </p:attrNameLst>
                                      </p:cBhvr>
                                      <p:to>
                                        <p:strVal val="0.25"/>
                                      </p:to>
                                    </p:set>
                                    <p:animEffect filter="image" prLst="opacity: 0.25">
                                      <p:cBhvr rctx="IE">
                                        <p:cTn id="7" dur="indefinite"/>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p:cTn id="11" dur="indefinite"/>
                                        <p:tgtEl>
                                          <p:spTgt spid="24">
                                            <p:txEl>
                                              <p:pRg st="0" end="0"/>
                                            </p:txEl>
                                          </p:spTgt>
                                        </p:tgtEl>
                                        <p:attrNameLst>
                                          <p:attrName>style.opacity</p:attrName>
                                        </p:attrNameLst>
                                      </p:cBhvr>
                                      <p:to>
                                        <p:strVal val="0.75"/>
                                      </p:to>
                                    </p:set>
                                    <p:animEffect filter="image" prLst="opacity: 0.75">
                                      <p:cBhvr rctx="IE">
                                        <p:cTn id="12" dur="indefinite"/>
                                        <p:tgtEl>
                                          <p:spTgt spid="2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 地図 が含まれている画像&#10;&#10;自動的に生成された説明">
            <a:extLst>
              <a:ext uri="{FF2B5EF4-FFF2-40B4-BE49-F238E27FC236}">
                <a16:creationId xmlns:a16="http://schemas.microsoft.com/office/drawing/2014/main" id="{DE010849-4964-FD41-940B-F101DF4E2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029" y="1405413"/>
            <a:ext cx="8504175" cy="5241704"/>
          </a:xfrm>
          <a:prstGeom prst="rect">
            <a:avLst/>
          </a:prstGeom>
        </p:spPr>
      </p:pic>
      <p:sp>
        <p:nvSpPr>
          <p:cNvPr id="2" name="タイトル 1">
            <a:extLst>
              <a:ext uri="{FF2B5EF4-FFF2-40B4-BE49-F238E27FC236}">
                <a16:creationId xmlns:a16="http://schemas.microsoft.com/office/drawing/2014/main" id="{24161DE9-C793-4233-B7B5-1DB7FCD3CFBF}"/>
              </a:ext>
            </a:extLst>
          </p:cNvPr>
          <p:cNvSpPr>
            <a:spLocks noGrp="1"/>
          </p:cNvSpPr>
          <p:nvPr>
            <p:ph type="ctrTitle"/>
          </p:nvPr>
        </p:nvSpPr>
        <p:spPr>
          <a:xfrm>
            <a:off x="468000" y="360000"/>
            <a:ext cx="8208056" cy="406453"/>
          </a:xfrm>
        </p:spPr>
        <p:txBody>
          <a:bodyPr lIns="180000">
            <a:spAutoFit/>
          </a:bodyPr>
          <a:lstStyle/>
          <a:p>
            <a:r>
              <a:rPr kumimoji="1" lang="ja-JP" altLang="en-US" sz="2600" b="1" dirty="0"/>
              <a:t>ここに一番</a:t>
            </a:r>
            <a:r>
              <a:rPr kumimoji="1" lang="ja-JP" altLang="en-US" sz="2600" b="1"/>
              <a:t>近い</a:t>
            </a:r>
            <a:r>
              <a:rPr kumimoji="1" lang="en-US" altLang="ja-JP" sz="2600" b="1" dirty="0"/>
              <a:t>AED</a:t>
            </a:r>
            <a:endParaRPr kumimoji="1" lang="ja-JP" altLang="en-US" sz="2600" b="1" u="sng" dirty="0"/>
          </a:p>
        </p:txBody>
      </p:sp>
      <p:sp>
        <p:nvSpPr>
          <p:cNvPr id="11" name="テキスト プレースホルダー 23">
            <a:extLst>
              <a:ext uri="{FF2B5EF4-FFF2-40B4-BE49-F238E27FC236}">
                <a16:creationId xmlns:a16="http://schemas.microsoft.com/office/drawing/2014/main" id="{97080537-1EAC-B148-B34B-B35845AC3340}"/>
              </a:ext>
            </a:extLst>
          </p:cNvPr>
          <p:cNvSpPr txBox="1">
            <a:spLocks/>
          </p:cNvSpPr>
          <p:nvPr/>
        </p:nvSpPr>
        <p:spPr>
          <a:xfrm>
            <a:off x="7956000" y="0"/>
            <a:ext cx="1188000" cy="1077182"/>
          </a:xfrm>
          <a:prstGeom prst="rect">
            <a:avLst/>
          </a:prstGeom>
        </p:spPr>
        <p:txBody>
          <a:bodyPr vert="horz" wrap="square" lIns="108000" tIns="288000" rIns="108000" bIns="0" rtlCol="0">
            <a:sp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Bef>
                <a:spcPts val="0"/>
              </a:spcBef>
              <a:spcAft>
                <a:spcPts val="0"/>
              </a:spcAft>
            </a:pPr>
            <a:r>
              <a:rPr lang="en-US" altLang="ja-JP" dirty="0"/>
              <a:t>p.</a:t>
            </a:r>
            <a:r>
              <a:rPr lang="en-US" altLang="ja-JP" sz="2800" dirty="0"/>
              <a:t>87-</a:t>
            </a:r>
          </a:p>
          <a:p>
            <a:pPr fontAlgn="auto">
              <a:spcBef>
                <a:spcPts val="0"/>
              </a:spcBef>
              <a:spcAft>
                <a:spcPts val="0"/>
              </a:spcAft>
            </a:pPr>
            <a:r>
              <a:rPr lang="en-US" altLang="ja-JP" dirty="0"/>
              <a:t>   </a:t>
            </a:r>
            <a:r>
              <a:rPr lang="en-US" altLang="ja-JP" sz="2800" dirty="0"/>
              <a:t>90</a:t>
            </a:r>
            <a:endParaRPr lang="ja-JP" altLang="en-US" sz="2800"/>
          </a:p>
        </p:txBody>
      </p:sp>
      <p:sp>
        <p:nvSpPr>
          <p:cNvPr id="8" name="テキスト ボックス 7">
            <a:extLst>
              <a:ext uri="{FF2B5EF4-FFF2-40B4-BE49-F238E27FC236}">
                <a16:creationId xmlns:a16="http://schemas.microsoft.com/office/drawing/2014/main" id="{8897347B-DAEE-FD4D-8DA9-4890A7C9DC77}"/>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pic>
        <p:nvPicPr>
          <p:cNvPr id="12" name="図 11" descr="文字の書かれた紙&#10;&#10;自動的に生成された説明">
            <a:extLst>
              <a:ext uri="{FF2B5EF4-FFF2-40B4-BE49-F238E27FC236}">
                <a16:creationId xmlns:a16="http://schemas.microsoft.com/office/drawing/2014/main" id="{137E2809-6402-2142-9CA7-B5F98EC8D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276872"/>
            <a:ext cx="3125634" cy="2785020"/>
          </a:xfrm>
          <a:prstGeom prst="rect">
            <a:avLst/>
          </a:prstGeom>
        </p:spPr>
      </p:pic>
      <p:sp>
        <p:nvSpPr>
          <p:cNvPr id="9" name="タイトル 1">
            <a:extLst>
              <a:ext uri="{FF2B5EF4-FFF2-40B4-BE49-F238E27FC236}">
                <a16:creationId xmlns:a16="http://schemas.microsoft.com/office/drawing/2014/main" id="{AED2BDD0-51E0-4840-8F0C-4ADED9E8BA68}"/>
              </a:ext>
            </a:extLst>
          </p:cNvPr>
          <p:cNvSpPr txBox="1">
            <a:spLocks/>
          </p:cNvSpPr>
          <p:nvPr/>
        </p:nvSpPr>
        <p:spPr>
          <a:xfrm>
            <a:off x="336264" y="818052"/>
            <a:ext cx="8208056" cy="370101"/>
          </a:xfrm>
          <a:prstGeom prst="rect">
            <a:avLst/>
          </a:prstGeom>
        </p:spPr>
        <p:txBody>
          <a:bodyPr vert="horz" wrap="square" lIns="180000" tIns="0" rIns="0" bIns="0" rtlCol="0" anchor="ctr" anchorCtr="0">
            <a:spAutoFit/>
          </a:bodyPr>
          <a:lstStyle>
            <a:lvl1pPr marL="0" marR="0" indent="0" algn="l" defTabSz="914354" rtl="0" eaLnBrk="1" fontAlgn="auto" latinLnBrk="0" hangingPunct="1">
              <a:lnSpc>
                <a:spcPct val="90000"/>
              </a:lnSpc>
              <a:spcBef>
                <a:spcPct val="0"/>
              </a:spcBef>
              <a:spcAft>
                <a:spcPts val="0"/>
              </a:spcAft>
              <a:buClrTx/>
              <a:buSzTx/>
              <a:buFontTx/>
              <a:buNone/>
              <a:tabLst/>
              <a:defRPr kumimoji="1" sz="3200" b="1" i="0" kern="1200">
                <a:solidFill>
                  <a:srgbClr val="1C1C1C"/>
                </a:solidFill>
                <a:latin typeface="+mj-ea"/>
                <a:ea typeface="+mj-ea"/>
                <a:cs typeface="+mj-cs"/>
              </a:defRPr>
            </a:lvl1pPr>
          </a:lstStyle>
          <a:p>
            <a:r>
              <a:rPr lang="ja-JP" altLang="en-US" sz="2600" dirty="0">
                <a:solidFill>
                  <a:schemeClr val="accent3"/>
                </a:solidFill>
                <a:latin typeface="+mn-ea"/>
              </a:rPr>
              <a:t>「　法学部研究棟　１階ホール」</a:t>
            </a:r>
            <a:endParaRPr lang="ja-JP" altLang="en-US" sz="2600" u="sng" dirty="0"/>
          </a:p>
        </p:txBody>
      </p:sp>
    </p:spTree>
    <p:extLst>
      <p:ext uri="{BB962C8B-B14F-4D97-AF65-F5344CB8AC3E}">
        <p14:creationId xmlns:p14="http://schemas.microsoft.com/office/powerpoint/2010/main" val="415780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13B4A4-DF58-4AAE-A366-70D6634B8B2E}"/>
              </a:ext>
            </a:extLst>
          </p:cNvPr>
          <p:cNvSpPr>
            <a:spLocks noGrp="1"/>
          </p:cNvSpPr>
          <p:nvPr>
            <p:ph type="title" idx="4294967295"/>
          </p:nvPr>
        </p:nvSpPr>
        <p:spPr>
          <a:xfrm>
            <a:off x="1399825" y="2809598"/>
            <a:ext cx="6628559" cy="1238801"/>
          </a:xfrm>
        </p:spPr>
        <p:txBody>
          <a:bodyPr wrap="square">
            <a:spAutoFit/>
          </a:bodyPr>
          <a:lstStyle/>
          <a:p>
            <a:pPr>
              <a:lnSpc>
                <a:spcPct val="150000"/>
              </a:lnSpc>
              <a:spcBef>
                <a:spcPts val="1200"/>
              </a:spcBef>
            </a:pPr>
            <a:r>
              <a:rPr lang="ja-JP" altLang="en-US" sz="2800" dirty="0"/>
              <a:t>「安全の手引第</a:t>
            </a:r>
            <a:r>
              <a:rPr lang="en-US" altLang="ja-JP" sz="2800" dirty="0"/>
              <a:t>2</a:t>
            </a:r>
            <a:r>
              <a:rPr lang="ja-JP" altLang="en-US" sz="2800" dirty="0"/>
              <a:t>版」を様々な事故の未然防止に役立ててください。</a:t>
            </a:r>
            <a:endParaRPr kumimoji="1" lang="ja-JP" altLang="en-US" sz="2800" dirty="0"/>
          </a:p>
        </p:txBody>
      </p:sp>
    </p:spTree>
    <p:extLst>
      <p:ext uri="{BB962C8B-B14F-4D97-AF65-F5344CB8AC3E}">
        <p14:creationId xmlns:p14="http://schemas.microsoft.com/office/powerpoint/2010/main" val="3453267859"/>
      </p:ext>
    </p:extLst>
  </p:cSld>
  <p:clrMapOvr>
    <a:masterClrMapping/>
  </p:clrMapOvr>
  <mc:AlternateContent xmlns:mc="http://schemas.openxmlformats.org/markup-compatibility/2006" xmlns:p14="http://schemas.microsoft.com/office/powerpoint/2010/main">
    <mc:Choice Requires="p14">
      <p:transition spd="slow" p14:dur="2000" advTm="34991"/>
    </mc:Choice>
    <mc:Fallback xmlns="">
      <p:transition spd="slow" advTm="349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24" objId="7"/>
        <p14:stopEvt time="17069" objId="7"/>
        <p14:playEvt time="17416" objId="4"/>
        <p14:stopEvt time="29016" objId="4"/>
      </p14:showEvtLst>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AD37566C-D356-9142-B753-13E2121E7DF8}"/>
              </a:ext>
            </a:extLst>
          </p:cNvPr>
          <p:cNvSpPr/>
          <p:nvPr/>
        </p:nvSpPr>
        <p:spPr>
          <a:xfrm>
            <a:off x="-9443" y="-8767"/>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　　</a:t>
            </a:r>
          </a:p>
        </p:txBody>
      </p:sp>
      <p:pic>
        <p:nvPicPr>
          <p:cNvPr id="6" name="sound3" descr="sound3">
            <a:hlinkClick r:id="" action="ppaction://media"/>
            <a:extLst>
              <a:ext uri="{FF2B5EF4-FFF2-40B4-BE49-F238E27FC236}">
                <a16:creationId xmlns:a16="http://schemas.microsoft.com/office/drawing/2014/main" id="{CAEBDAE9-407C-6448-B040-BDADD5A40F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6536" y="6093296"/>
            <a:ext cx="812800" cy="812800"/>
          </a:xfrm>
          <a:prstGeom prst="rect">
            <a:avLst/>
          </a:prstGeom>
        </p:spPr>
      </p:pic>
      <p:pic>
        <p:nvPicPr>
          <p:cNvPr id="9" name="図 8" descr="ノートパソコン, コンピュータ, テーブル が含まれている画像&#10;&#10;自動的に生成された説明">
            <a:extLst>
              <a:ext uri="{FF2B5EF4-FFF2-40B4-BE49-F238E27FC236}">
                <a16:creationId xmlns:a16="http://schemas.microsoft.com/office/drawing/2014/main" id="{C5421497-E810-F148-8E38-B6041B8758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6049" y="2852936"/>
            <a:ext cx="4251901" cy="1152128"/>
          </a:xfrm>
          <a:prstGeom prst="rect">
            <a:avLst/>
          </a:prstGeom>
        </p:spPr>
      </p:pic>
    </p:spTree>
    <p:extLst>
      <p:ext uri="{BB962C8B-B14F-4D97-AF65-F5344CB8AC3E}">
        <p14:creationId xmlns:p14="http://schemas.microsoft.com/office/powerpoint/2010/main" val="396988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6" fill="hold"/>
                                        <p:tgtEl>
                                          <p:spTgt spid="6"/>
                                        </p:tgtEl>
                                      </p:cBhvr>
                                    </p:cmd>
                                  </p:childTnLst>
                                </p:cTn>
                              </p:par>
                              <p:par>
                                <p:cTn id="7" presetID="10" presetClass="entr" presetSubtype="0" fill="hold" nodeType="withEffect">
                                  <p:stCondLst>
                                    <p:cond delay="10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orient="vert" sz="quarter" idx="10"/>
          </p:nvPr>
        </p:nvSpPr>
        <p:spPr/>
        <p:txBody>
          <a:bodyPr>
            <a:normAutofit/>
          </a:bodyPr>
          <a:lstStyle/>
          <a:p>
            <a:r>
              <a:rPr lang="ja-JP" altLang="en-US">
                <a:solidFill>
                  <a:srgbClr val="F18300"/>
                </a:solidFill>
              </a:rPr>
              <a:t>❹</a:t>
            </a:r>
            <a:endParaRPr kumimoji="1" lang="ja-JP" altLang="en-US" dirty="0"/>
          </a:p>
        </p:txBody>
      </p:sp>
      <p:sp>
        <p:nvSpPr>
          <p:cNvPr id="2" name="タイトル 1">
            <a:extLst>
              <a:ext uri="{FF2B5EF4-FFF2-40B4-BE49-F238E27FC236}">
                <a16:creationId xmlns:a16="http://schemas.microsoft.com/office/drawing/2014/main" id="{7BD60A25-C99D-4F8E-975B-CAFBD88EA209}"/>
              </a:ext>
            </a:extLst>
          </p:cNvPr>
          <p:cNvSpPr>
            <a:spLocks noGrp="1"/>
          </p:cNvSpPr>
          <p:nvPr>
            <p:ph type="ctrTitle"/>
          </p:nvPr>
        </p:nvSpPr>
        <p:spPr/>
        <p:txBody>
          <a:bodyPr lIns="468000">
            <a:normAutofit/>
          </a:bodyPr>
          <a:lstStyle/>
          <a:p>
            <a:r>
              <a:rPr lang="ja-JP" altLang="en-US" b="1">
                <a:solidFill>
                  <a:srgbClr val="000000"/>
                </a:solidFill>
              </a:rPr>
              <a:t>リスクアセスメント</a:t>
            </a:r>
            <a:endParaRPr kumimoji="1" lang="ja-JP" altLang="en-US" dirty="0"/>
          </a:p>
        </p:txBody>
      </p:sp>
      <p:sp>
        <p:nvSpPr>
          <p:cNvPr id="6" name="テキスト プレースホルダー 5">
            <a:extLst>
              <a:ext uri="{FF2B5EF4-FFF2-40B4-BE49-F238E27FC236}">
                <a16:creationId xmlns:a16="http://schemas.microsoft.com/office/drawing/2014/main" id="{F03AF346-ABED-5B49-8B7E-B43F8062EAC2}"/>
              </a:ext>
            </a:extLst>
          </p:cNvPr>
          <p:cNvSpPr>
            <a:spLocks noGrp="1"/>
          </p:cNvSpPr>
          <p:nvPr>
            <p:ph type="body" sz="quarter" idx="12"/>
          </p:nvPr>
        </p:nvSpPr>
        <p:spPr/>
        <p:txBody>
          <a:bodyPr lIns="36000" rIns="144000"/>
          <a:lstStyle/>
          <a:p>
            <a:pPr marL="355600" indent="-347663">
              <a:lnSpc>
                <a:spcPct val="100000"/>
              </a:lnSpc>
            </a:pPr>
            <a:r>
              <a:rPr lang="ja-JP" altLang="en-US">
                <a:solidFill>
                  <a:srgbClr val="000000"/>
                </a:solidFill>
                <a:latin typeface="+mn-ea"/>
              </a:rPr>
              <a:t>リスクアセスメントはハザードを特定し、リスクの</a:t>
            </a:r>
            <a:br>
              <a:rPr lang="en-US" altLang="ja-JP" dirty="0">
                <a:solidFill>
                  <a:srgbClr val="000000"/>
                </a:solidFill>
                <a:latin typeface="+mn-ea"/>
              </a:rPr>
            </a:br>
            <a:r>
              <a:rPr lang="ja-JP" altLang="en-US">
                <a:solidFill>
                  <a:srgbClr val="000000"/>
                </a:solidFill>
                <a:latin typeface="+mn-ea"/>
              </a:rPr>
              <a:t>程度を見積もる。</a:t>
            </a:r>
          </a:p>
          <a:p>
            <a:pPr marL="355600" indent="-347663">
              <a:lnSpc>
                <a:spcPct val="100000"/>
              </a:lnSpc>
            </a:pPr>
            <a:r>
              <a:rPr lang="ja-JP" altLang="en-US">
                <a:solidFill>
                  <a:srgbClr val="000000"/>
                </a:solidFill>
                <a:latin typeface="+mn-ea"/>
              </a:rPr>
              <a:t>各リスクの評価に応じて優先順位を付け効率的にリスクの低減・除去を図る。</a:t>
            </a:r>
          </a:p>
          <a:p>
            <a:pPr marL="355600" indent="-347663">
              <a:lnSpc>
                <a:spcPct val="100000"/>
              </a:lnSpc>
            </a:pPr>
            <a:r>
              <a:rPr lang="ja-JP" altLang="en-US">
                <a:solidFill>
                  <a:srgbClr val="000000"/>
                </a:solidFill>
                <a:latin typeface="+mn-ea"/>
              </a:rPr>
              <a:t>リスクアセスメントは作業内容や作業者が変わるたびに実施すると効果的である。</a:t>
            </a:r>
            <a:endParaRPr lang="ja-JP" altLang="en-US">
              <a:latin typeface="+mn-ea"/>
            </a:endParaRPr>
          </a:p>
        </p:txBody>
      </p:sp>
      <p:sp>
        <p:nvSpPr>
          <p:cNvPr id="5" name="テキスト ボックス 4">
            <a:extLst>
              <a:ext uri="{FF2B5EF4-FFF2-40B4-BE49-F238E27FC236}">
                <a16:creationId xmlns:a16="http://schemas.microsoft.com/office/drawing/2014/main" id="{58DA6802-2761-8648-9273-B368AFAE5F71}"/>
              </a:ext>
            </a:extLst>
          </p:cNvPr>
          <p:cNvSpPr txBox="1"/>
          <p:nvPr/>
        </p:nvSpPr>
        <p:spPr>
          <a:xfrm>
            <a:off x="4042911" y="4078580"/>
            <a:ext cx="4515466" cy="1938992"/>
          </a:xfrm>
          <a:prstGeom prst="rect">
            <a:avLst/>
          </a:prstGeom>
          <a:noFill/>
        </p:spPr>
        <p:txBody>
          <a:bodyPr wrap="square" rtlCol="0">
            <a:spAutoFit/>
          </a:bodyPr>
          <a:lstStyle/>
          <a:p>
            <a:pPr algn="l" rtl="0" fontAlgn="base">
              <a:spcBef>
                <a:spcPct val="0"/>
              </a:spcBef>
              <a:spcAft>
                <a:spcPct val="0"/>
              </a:spcAft>
            </a:pPr>
            <a:r>
              <a:rPr kumimoji="1" lang="ja-JP" altLang="en-US" sz="2000">
                <a:latin typeface="+mn-ea"/>
                <a:ea typeface="+mn-ea"/>
              </a:rPr>
              <a:t>ハザードの特定：</a:t>
            </a:r>
            <a:endParaRPr kumimoji="1" lang="en-US" altLang="ja-JP" sz="2000" dirty="0">
              <a:latin typeface="+mn-ea"/>
              <a:ea typeface="+mn-ea"/>
            </a:endParaRPr>
          </a:p>
          <a:p>
            <a:pPr algn="l" rtl="0" fontAlgn="base">
              <a:spcBef>
                <a:spcPct val="0"/>
              </a:spcBef>
              <a:spcAft>
                <a:spcPct val="0"/>
              </a:spcAft>
            </a:pPr>
            <a:r>
              <a:rPr lang="ja-JP" altLang="en-US" sz="2000">
                <a:latin typeface="+mn-ea"/>
                <a:ea typeface="+mn-ea"/>
              </a:rPr>
              <a:t>高いところの重量物</a:t>
            </a:r>
            <a:endParaRPr lang="en-US" altLang="ja-JP" sz="2000" dirty="0">
              <a:latin typeface="+mn-ea"/>
              <a:ea typeface="+mn-ea"/>
            </a:endParaRPr>
          </a:p>
          <a:p>
            <a:pPr algn="l" rtl="0" fontAlgn="base">
              <a:spcBef>
                <a:spcPct val="0"/>
              </a:spcBef>
              <a:spcAft>
                <a:spcPct val="0"/>
              </a:spcAft>
            </a:pPr>
            <a:endParaRPr kumimoji="1" lang="en-US" altLang="ja-JP" sz="2000" dirty="0">
              <a:latin typeface="+mn-ea"/>
              <a:ea typeface="+mn-ea"/>
            </a:endParaRPr>
          </a:p>
          <a:p>
            <a:pPr algn="l" rtl="0" fontAlgn="base">
              <a:spcBef>
                <a:spcPct val="0"/>
              </a:spcBef>
              <a:spcAft>
                <a:spcPct val="0"/>
              </a:spcAft>
            </a:pPr>
            <a:r>
              <a:rPr lang="ja-JP" altLang="en-US" sz="2000">
                <a:latin typeface="+mn-ea"/>
                <a:ea typeface="+mn-ea"/>
              </a:rPr>
              <a:t>リスク程度の見積：</a:t>
            </a:r>
            <a:endParaRPr lang="en-US" altLang="ja-JP" sz="2000" dirty="0">
              <a:latin typeface="+mn-ea"/>
              <a:ea typeface="+mn-ea"/>
            </a:endParaRPr>
          </a:p>
          <a:p>
            <a:pPr algn="l" rtl="0" fontAlgn="base">
              <a:spcBef>
                <a:spcPct val="0"/>
              </a:spcBef>
              <a:spcAft>
                <a:spcPct val="0"/>
              </a:spcAft>
            </a:pPr>
            <a:r>
              <a:rPr kumimoji="1" lang="ja-JP" altLang="en-US" sz="2000">
                <a:latin typeface="+mn-ea"/>
                <a:ea typeface="+mn-ea"/>
              </a:rPr>
              <a:t>地震時に落下してケガをさせるおそれあり</a:t>
            </a:r>
          </a:p>
        </p:txBody>
      </p:sp>
      <p:sp>
        <p:nvSpPr>
          <p:cNvPr id="15" name="テキスト プレースホルダー 23">
            <a:extLst>
              <a:ext uri="{FF2B5EF4-FFF2-40B4-BE49-F238E27FC236}">
                <a16:creationId xmlns:a16="http://schemas.microsoft.com/office/drawing/2014/main" id="{401A2C93-78A7-1443-BA50-0F7242FE7400}"/>
              </a:ext>
            </a:extLst>
          </p:cNvPr>
          <p:cNvSpPr txBox="1">
            <a:spLocks/>
          </p:cNvSpPr>
          <p:nvPr/>
        </p:nvSpPr>
        <p:spPr>
          <a:xfrm>
            <a:off x="7956375" y="0"/>
            <a:ext cx="1188000" cy="871141"/>
          </a:xfrm>
          <a:prstGeom prst="rect">
            <a:avLst/>
          </a:prstGeom>
        </p:spPr>
        <p:txBody>
          <a:bodyPr vert="horz" wrap="square" lIns="108000" tIns="288000" rIns="108000" bIns="180000" rtlCol="0">
            <a:sp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dirty="0"/>
              <a:t>p.</a:t>
            </a:r>
            <a:r>
              <a:rPr lang="en-US" altLang="ja-JP" sz="2800" dirty="0"/>
              <a:t>4</a:t>
            </a:r>
            <a:endParaRPr lang="ja-JP" altLang="en-US" sz="2800"/>
          </a:p>
        </p:txBody>
      </p:sp>
      <p:pic>
        <p:nvPicPr>
          <p:cNvPr id="8" name="図 7" descr="抽象, スクリーンショット が含まれている画像&#10;&#10;自動的に生成された説明">
            <a:extLst>
              <a:ext uri="{FF2B5EF4-FFF2-40B4-BE49-F238E27FC236}">
                <a16:creationId xmlns:a16="http://schemas.microsoft.com/office/drawing/2014/main" id="{79E5D670-C815-514E-8AEB-E6952903C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344" y="4078580"/>
            <a:ext cx="2551577" cy="3591108"/>
          </a:xfrm>
          <a:prstGeom prst="rect">
            <a:avLst/>
          </a:prstGeom>
        </p:spPr>
      </p:pic>
      <p:sp>
        <p:nvSpPr>
          <p:cNvPr id="3" name="円/楕円 2">
            <a:extLst>
              <a:ext uri="{FF2B5EF4-FFF2-40B4-BE49-F238E27FC236}">
                <a16:creationId xmlns:a16="http://schemas.microsoft.com/office/drawing/2014/main" id="{5225EB91-3BB8-F649-88C8-BFF79B616A5D}"/>
              </a:ext>
            </a:extLst>
          </p:cNvPr>
          <p:cNvSpPr/>
          <p:nvPr/>
        </p:nvSpPr>
        <p:spPr>
          <a:xfrm>
            <a:off x="320919" y="3919769"/>
            <a:ext cx="3168352" cy="11069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796E5839-364B-8142-9B4A-080AB6BFB3A3}"/>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Tree>
    <p:extLst>
      <p:ext uri="{BB962C8B-B14F-4D97-AF65-F5344CB8AC3E}">
        <p14:creationId xmlns:p14="http://schemas.microsoft.com/office/powerpoint/2010/main" val="2993662124"/>
      </p:ext>
    </p:extLst>
  </p:cSld>
  <p:clrMapOvr>
    <a:masterClrMapping/>
  </p:clrMapOvr>
  <mc:AlternateContent xmlns:mc="http://schemas.openxmlformats.org/markup-compatibility/2006" xmlns:p14="http://schemas.microsoft.com/office/powerpoint/2010/main">
    <mc:Choice Requires="p14">
      <p:transition spd="slow" p14:dur="2000" advTm="28211"/>
    </mc:Choice>
    <mc:Fallback xmlns="">
      <p:transition spd="slow" advTm="28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6">
                                            <p:txEl>
                                              <p:pRg st="0" end="0"/>
                                            </p:txEl>
                                          </p:spTgt>
                                        </p:tgtEl>
                                        <p:attrNameLst>
                                          <p:attrName>style.opacity</p:attrName>
                                        </p:attrNameLst>
                                      </p:cBhvr>
                                      <p:to>
                                        <p:strVal val="0.25"/>
                                      </p:to>
                                    </p:set>
                                    <p:animEffect filter="image" prLst="opacity: 0.25">
                                      <p:cBhvr rctx="IE">
                                        <p:cTn id="7" dur="indefinite"/>
                                        <p:tgtEl>
                                          <p:spTgt spid="6">
                                            <p:txEl>
                                              <p:pRg st="0" end="0"/>
                                            </p:txEl>
                                          </p:spTgt>
                                        </p:tgtEl>
                                      </p:cBhvr>
                                    </p:animEffect>
                                  </p:childTnLst>
                                </p:cTn>
                              </p:par>
                              <p:par>
                                <p:cTn id="8" presetID="9" presetClass="emph" presetSubtype="0" nodeType="withEffect">
                                  <p:stCondLst>
                                    <p:cond delay="0"/>
                                  </p:stCondLst>
                                  <p:childTnLst>
                                    <p:set>
                                      <p:cBhvr>
                                        <p:cTn id="9" dur="indefinite"/>
                                        <p:tgtEl>
                                          <p:spTgt spid="6">
                                            <p:txEl>
                                              <p:pRg st="1" end="1"/>
                                            </p:txEl>
                                          </p:spTgt>
                                        </p:tgtEl>
                                        <p:attrNameLst>
                                          <p:attrName>style.opacity</p:attrName>
                                        </p:attrNameLst>
                                      </p:cBhvr>
                                      <p:to>
                                        <p:strVal val="0.25"/>
                                      </p:to>
                                    </p:set>
                                    <p:animEffect filter="image" prLst="opacity: 0.25">
                                      <p:cBhvr rctx="IE">
                                        <p:cTn id="10" dur="indefinite"/>
                                        <p:tgtEl>
                                          <p:spTgt spid="6">
                                            <p:txEl>
                                              <p:pRg st="1" end="1"/>
                                            </p:txEl>
                                          </p:spTgt>
                                        </p:tgtEl>
                                      </p:cBhvr>
                                    </p:animEffect>
                                  </p:childTnLst>
                                </p:cTn>
                              </p:par>
                              <p:par>
                                <p:cTn id="11" presetID="9" presetClass="emph" presetSubtype="0" nodeType="withEffect">
                                  <p:stCondLst>
                                    <p:cond delay="0"/>
                                  </p:stCondLst>
                                  <p:childTnLst>
                                    <p:set>
                                      <p:cBhvr>
                                        <p:cTn id="12" dur="indefinite"/>
                                        <p:tgtEl>
                                          <p:spTgt spid="6">
                                            <p:txEl>
                                              <p:pRg st="2" end="2"/>
                                            </p:txEl>
                                          </p:spTgt>
                                        </p:tgtEl>
                                        <p:attrNameLst>
                                          <p:attrName>style.opacity</p:attrName>
                                        </p:attrNameLst>
                                      </p:cBhvr>
                                      <p:to>
                                        <p:strVal val="0.25"/>
                                      </p:to>
                                    </p:set>
                                    <p:animEffect filter="image" prLst="opacity: 0.25">
                                      <p:cBhvr rctx="IE">
                                        <p:cTn id="13" dur="indefinite"/>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6">
                                            <p:txEl>
                                              <p:pRg st="0" end="0"/>
                                            </p:txEl>
                                          </p:spTgt>
                                        </p:tgtEl>
                                        <p:attrNameLst>
                                          <p:attrName>style.opacity</p:attrName>
                                        </p:attrNameLst>
                                      </p:cBhvr>
                                      <p:to>
                                        <p:strVal val="0.75"/>
                                      </p:to>
                                    </p:set>
                                    <p:animEffect filter="image" prLst="opacity: 0.75">
                                      <p:cBhvr rctx="IE">
                                        <p:cTn id="18" dur="indefinite"/>
                                        <p:tgtEl>
                                          <p:spTgt spid="6">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nodeType="clickEffect">
                                  <p:stCondLst>
                                    <p:cond delay="0"/>
                                  </p:stCondLst>
                                  <p:childTnLst>
                                    <p:set>
                                      <p:cBhvr>
                                        <p:cTn id="31" dur="indefinite"/>
                                        <p:tgtEl>
                                          <p:spTgt spid="6">
                                            <p:txEl>
                                              <p:pRg st="1" end="1"/>
                                            </p:txEl>
                                          </p:spTgt>
                                        </p:tgtEl>
                                        <p:attrNameLst>
                                          <p:attrName>style.opacity</p:attrName>
                                        </p:attrNameLst>
                                      </p:cBhvr>
                                      <p:to>
                                        <p:strVal val="0.75"/>
                                      </p:to>
                                    </p:set>
                                    <p:animEffect filter="image" prLst="opacity: 0.75">
                                      <p:cBhvr rctx="IE">
                                        <p:cTn id="32" dur="indefinite"/>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nodeType="clickEffect">
                                  <p:stCondLst>
                                    <p:cond delay="0"/>
                                  </p:stCondLst>
                                  <p:childTnLst>
                                    <p:set>
                                      <p:cBhvr>
                                        <p:cTn id="36" dur="indefinite"/>
                                        <p:tgtEl>
                                          <p:spTgt spid="6">
                                            <p:txEl>
                                              <p:pRg st="2" end="2"/>
                                            </p:txEl>
                                          </p:spTgt>
                                        </p:tgtEl>
                                        <p:attrNameLst>
                                          <p:attrName>style.opacity</p:attrName>
                                        </p:attrNameLst>
                                      </p:cBhvr>
                                      <p:to>
                                        <p:strVal val="0.75"/>
                                      </p:to>
                                    </p:set>
                                    <p:animEffect filter="image" prLst="opacity: 0.75">
                                      <p:cBhvr rctx="IE">
                                        <p:cTn id="37" dur="indefinite"/>
                                        <p:tgtEl>
                                          <p:spTgt spid="6">
                                            <p:txEl>
                                              <p:pRg st="2" end="2"/>
                                            </p:txEl>
                                          </p:spTgt>
                                        </p:tgtEl>
                                      </p:cBhvr>
                                    </p:animEffect>
                                  </p:childTnLst>
                                </p:cTn>
                              </p:par>
                            </p:childTnLst>
                          </p:cTn>
                        </p:par>
                        <p:par>
                          <p:cTn id="38" fill="hold">
                            <p:stCondLst>
                              <p:cond delay="0"/>
                            </p:stCondLst>
                            <p:childTnLst>
                              <p:par>
                                <p:cTn id="39" presetID="10"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17" grpId="0" animBg="1"/>
    </p:bldLst>
  </p:timing>
  <p:extLst>
    <p:ext uri="{E180D4A7-C9FB-4DFB-919C-405C955672EB}">
      <p14:showEvtLst xmlns:p14="http://schemas.microsoft.com/office/powerpoint/2010/main">
        <p14:playEvt time="27" objId="9"/>
        <p14:playEvt time="3340" objId="12"/>
        <p14:stopEvt time="3510" objId="9"/>
        <p14:playEvt time="9820" objId="13"/>
        <p14:stopEvt time="9962" objId="12"/>
        <p14:playEvt time="19557" objId="14"/>
        <p14:stopEvt time="19676" objId="13"/>
        <p14:stopEvt time="26941" objId="1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7CBAC1F2-4982-4B06-B7A7-20F3516F6546}"/>
              </a:ext>
            </a:extLst>
          </p:cNvPr>
          <p:cNvSpPr>
            <a:spLocks noGrp="1"/>
          </p:cNvSpPr>
          <p:nvPr>
            <p:ph type="body" orient="vert" sz="quarter" idx="10"/>
          </p:nvPr>
        </p:nvSpPr>
        <p:spPr/>
        <p:txBody>
          <a:bodyPr>
            <a:normAutofit/>
          </a:bodyPr>
          <a:lstStyle/>
          <a:p>
            <a:r>
              <a:rPr lang="ja-JP" altLang="en-US">
                <a:solidFill>
                  <a:srgbClr val="F18300"/>
                </a:solidFill>
              </a:rPr>
              <a:t>❺</a:t>
            </a:r>
            <a:endParaRPr kumimoji="1" lang="ja-JP" altLang="en-US" dirty="0"/>
          </a:p>
        </p:txBody>
      </p:sp>
      <p:sp>
        <p:nvSpPr>
          <p:cNvPr id="2" name="タイトル 1">
            <a:extLst>
              <a:ext uri="{FF2B5EF4-FFF2-40B4-BE49-F238E27FC236}">
                <a16:creationId xmlns:a16="http://schemas.microsoft.com/office/drawing/2014/main" id="{7BD60A25-C99D-4F8E-975B-CAFBD88EA209}"/>
              </a:ext>
            </a:extLst>
          </p:cNvPr>
          <p:cNvSpPr>
            <a:spLocks noGrp="1"/>
          </p:cNvSpPr>
          <p:nvPr>
            <p:ph type="ctrTitle"/>
          </p:nvPr>
        </p:nvSpPr>
        <p:spPr/>
        <p:txBody>
          <a:bodyPr>
            <a:normAutofit/>
          </a:bodyPr>
          <a:lstStyle/>
          <a:p>
            <a:r>
              <a:rPr lang="ja-JP" altLang="en-US">
                <a:solidFill>
                  <a:srgbClr val="000000"/>
                </a:solidFill>
              </a:rPr>
              <a:t>リスクコミュニケーション</a:t>
            </a:r>
            <a:endParaRPr kumimoji="1" lang="ja-JP" altLang="en-US" dirty="0"/>
          </a:p>
        </p:txBody>
      </p:sp>
      <p:sp>
        <p:nvSpPr>
          <p:cNvPr id="6" name="テキスト プレースホルダー 5">
            <a:extLst>
              <a:ext uri="{FF2B5EF4-FFF2-40B4-BE49-F238E27FC236}">
                <a16:creationId xmlns:a16="http://schemas.microsoft.com/office/drawing/2014/main" id="{F03AF346-ABED-5B49-8B7E-B43F8062EAC2}"/>
              </a:ext>
            </a:extLst>
          </p:cNvPr>
          <p:cNvSpPr>
            <a:spLocks noGrp="1"/>
          </p:cNvSpPr>
          <p:nvPr>
            <p:ph type="body" sz="quarter" idx="12"/>
          </p:nvPr>
        </p:nvSpPr>
        <p:spPr/>
        <p:txBody>
          <a:bodyPr/>
          <a:lstStyle/>
          <a:p>
            <a:pPr marL="355600" indent="-347663">
              <a:lnSpc>
                <a:spcPct val="100000"/>
              </a:lnSpc>
            </a:pPr>
            <a:r>
              <a:rPr lang="ja-JP" altLang="en-US">
                <a:solidFill>
                  <a:srgbClr val="000000"/>
                </a:solidFill>
                <a:latin typeface="+mn-ea"/>
                <a:ea typeface="+mn-ea"/>
              </a:rPr>
              <a:t>人は得体の知れないものを過剰に恐れる傾向がある。</a:t>
            </a:r>
          </a:p>
          <a:p>
            <a:pPr marL="355600" indent="-347663">
              <a:lnSpc>
                <a:spcPct val="100000"/>
              </a:lnSpc>
            </a:pPr>
            <a:r>
              <a:rPr lang="ja-JP" altLang="en-US">
                <a:solidFill>
                  <a:srgbClr val="000000"/>
                </a:solidFill>
                <a:latin typeface="+mn-ea"/>
                <a:ea typeface="+mn-ea"/>
              </a:rPr>
              <a:t>リスクコミュニケーションは利害関係者で情報を共有し、合意形成を行うことである。</a:t>
            </a:r>
          </a:p>
          <a:p>
            <a:pPr marL="355600" indent="-347663">
              <a:lnSpc>
                <a:spcPct val="100000"/>
              </a:lnSpc>
            </a:pPr>
            <a:r>
              <a:rPr lang="ja-JP" altLang="en-US">
                <a:solidFill>
                  <a:srgbClr val="000000"/>
                </a:solidFill>
                <a:latin typeface="+mn-ea"/>
                <a:ea typeface="+mn-ea"/>
              </a:rPr>
              <a:t>直観的に分かり難いリスクにこそリスクコミュニケーションが必要である。</a:t>
            </a:r>
            <a:endParaRPr lang="ja-JP" altLang="en-US" kern="0" dirty="0">
              <a:solidFill>
                <a:srgbClr val="000000"/>
              </a:solidFill>
              <a:latin typeface="+mn-ea"/>
              <a:ea typeface="+mn-ea"/>
            </a:endParaRPr>
          </a:p>
        </p:txBody>
      </p:sp>
      <p:sp>
        <p:nvSpPr>
          <p:cNvPr id="13" name="テキスト プレースホルダー 23">
            <a:extLst>
              <a:ext uri="{FF2B5EF4-FFF2-40B4-BE49-F238E27FC236}">
                <a16:creationId xmlns:a16="http://schemas.microsoft.com/office/drawing/2014/main" id="{95FDF922-2623-4D4B-B27E-E415C1AAD5D4}"/>
              </a:ext>
            </a:extLst>
          </p:cNvPr>
          <p:cNvSpPr txBox="1">
            <a:spLocks/>
          </p:cNvSpPr>
          <p:nvPr/>
        </p:nvSpPr>
        <p:spPr>
          <a:xfrm>
            <a:off x="7956375" y="0"/>
            <a:ext cx="1188000" cy="871141"/>
          </a:xfrm>
          <a:prstGeom prst="rect">
            <a:avLst/>
          </a:prstGeom>
        </p:spPr>
        <p:txBody>
          <a:bodyPr vert="horz" wrap="square" lIns="108000" tIns="288000" rIns="108000" bIns="180000" rtlCol="0">
            <a:spAutoFit/>
          </a:bodyPr>
          <a:lstStyle>
            <a:lvl1pPr marL="0" indent="0" algn="l" defTabSz="914354" rtl="0" eaLnBrk="1" latinLnBrk="0" hangingPunct="1">
              <a:lnSpc>
                <a:spcPct val="90000"/>
              </a:lnSpc>
              <a:spcBef>
                <a:spcPts val="1200"/>
              </a:spcBef>
              <a:buClr>
                <a:srgbClr val="EE8322"/>
              </a:buClr>
              <a:buFont typeface="Wingdings" pitchFamily="2" charset="2"/>
              <a:buNone/>
              <a:defRPr kumimoji="1" sz="2400" b="1" i="0" kern="1200">
                <a:solidFill>
                  <a:schemeClr val="bg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pPr>
            <a:r>
              <a:rPr lang="en-US" altLang="ja-JP" dirty="0"/>
              <a:t>p.</a:t>
            </a:r>
            <a:r>
              <a:rPr lang="en-US" altLang="ja-JP" sz="2800" dirty="0"/>
              <a:t>5</a:t>
            </a:r>
            <a:endParaRPr lang="ja-JP" altLang="en-US" sz="2800"/>
          </a:p>
        </p:txBody>
      </p:sp>
      <p:pic>
        <p:nvPicPr>
          <p:cNvPr id="5" name="図 4" descr="部屋 が含まれている画像&#10;&#10;自動的に生成された説明">
            <a:extLst>
              <a:ext uri="{FF2B5EF4-FFF2-40B4-BE49-F238E27FC236}">
                <a16:creationId xmlns:a16="http://schemas.microsoft.com/office/drawing/2014/main" id="{F2708E4F-9D8C-BC4D-B50C-6ED30CC2D0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3429000"/>
            <a:ext cx="5904656" cy="3339519"/>
          </a:xfrm>
          <a:prstGeom prst="rect">
            <a:avLst/>
          </a:prstGeom>
        </p:spPr>
      </p:pic>
      <p:sp>
        <p:nvSpPr>
          <p:cNvPr id="15" name="テキスト ボックス 14">
            <a:extLst>
              <a:ext uri="{FF2B5EF4-FFF2-40B4-BE49-F238E27FC236}">
                <a16:creationId xmlns:a16="http://schemas.microsoft.com/office/drawing/2014/main" id="{1245792D-47A3-A74E-A115-23AADC99646E}"/>
              </a:ext>
            </a:extLst>
          </p:cNvPr>
          <p:cNvSpPr txBox="1"/>
          <p:nvPr/>
        </p:nvSpPr>
        <p:spPr>
          <a:xfrm>
            <a:off x="7932404" y="5844688"/>
            <a:ext cx="812800" cy="369332"/>
          </a:xfrm>
          <a:prstGeom prst="rect">
            <a:avLst/>
          </a:prstGeom>
          <a:solidFill>
            <a:schemeClr val="bg2">
              <a:lumMod val="50000"/>
            </a:schemeClr>
          </a:solidFill>
          <a:ln w="63500">
            <a:solidFill>
              <a:srgbClr val="FCBE40"/>
            </a:solidFill>
          </a:ln>
        </p:spPr>
        <p:txBody>
          <a:bodyPr wrap="square" rtlCol="0">
            <a:spAutoFit/>
          </a:bodyPr>
          <a:lstStyle/>
          <a:p>
            <a:pPr algn="ctr"/>
            <a:r>
              <a:rPr kumimoji="1" lang="ja-JP" altLang="en-US">
                <a:solidFill>
                  <a:schemeClr val="bg1"/>
                </a:solidFill>
              </a:rPr>
              <a:t>次へ</a:t>
            </a:r>
          </a:p>
        </p:txBody>
      </p:sp>
      <p:sp>
        <p:nvSpPr>
          <p:cNvPr id="16" name="フッター プレースホルダー 1">
            <a:extLst>
              <a:ext uri="{FF2B5EF4-FFF2-40B4-BE49-F238E27FC236}">
                <a16:creationId xmlns:a16="http://schemas.microsoft.com/office/drawing/2014/main" id="{A5FDEF21-070B-D147-878B-CFC55377430B}"/>
              </a:ext>
            </a:extLst>
          </p:cNvPr>
          <p:cNvSpPr txBox="1">
            <a:spLocks/>
          </p:cNvSpPr>
          <p:nvPr/>
        </p:nvSpPr>
        <p:spPr>
          <a:xfrm>
            <a:off x="6845372" y="6362179"/>
            <a:ext cx="1998903" cy="241415"/>
          </a:xfrm>
          <a:prstGeom prst="rect">
            <a:avLst/>
          </a:prstGeom>
          <a:solidFill>
            <a:schemeClr val="bg1">
              <a:alpha val="70000"/>
            </a:schemeClr>
          </a:solidFill>
        </p:spPr>
        <p:txBody>
          <a:bodyPr vert="horz" lIns="0" tIns="36000" rIns="0" bIns="0" rtlCol="0">
            <a:noAutofit/>
          </a:bodyPr>
          <a:lstStyle>
            <a:lvl1pPr marL="0" indent="0" algn="l" defTabSz="914354" rtl="0" eaLnBrk="1" latinLnBrk="0" hangingPunct="1">
              <a:lnSpc>
                <a:spcPct val="90000"/>
              </a:lnSpc>
              <a:spcBef>
                <a:spcPts val="1000"/>
              </a:spcBef>
              <a:buFont typeface="Arial" panose="020B0604020202020204" pitchFamily="34" charset="0"/>
              <a:buNone/>
              <a:defRPr kumimoji="1" sz="2800" b="0" i="0" kern="1200">
                <a:solidFill>
                  <a:schemeClr val="tx1"/>
                </a:solidFill>
                <a:latin typeface="+mn-ea"/>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fontAlgn="auto">
              <a:spcAft>
                <a:spcPts val="0"/>
              </a:spcAft>
            </a:pPr>
            <a:r>
              <a:rPr lang="ja-JP" altLang="en-US" sz="1400">
                <a:solidFill>
                  <a:schemeClr val="tx1">
                    <a:lumMod val="65000"/>
                    <a:lumOff val="35000"/>
                  </a:schemeClr>
                </a:solidFill>
              </a:rPr>
              <a:t>北海道大学安全衛生本部</a:t>
            </a:r>
          </a:p>
          <a:p>
            <a:pPr algn="r" fontAlgn="auto">
              <a:spcAft>
                <a:spcPts val="0"/>
              </a:spcAft>
            </a:pPr>
            <a:endParaRPr lang="ja-JP" altLang="en-US" sz="1400"/>
          </a:p>
        </p:txBody>
      </p:sp>
    </p:spTree>
    <p:extLst>
      <p:ext uri="{BB962C8B-B14F-4D97-AF65-F5344CB8AC3E}">
        <p14:creationId xmlns:p14="http://schemas.microsoft.com/office/powerpoint/2010/main" val="2547022623"/>
      </p:ext>
    </p:extLst>
  </p:cSld>
  <p:clrMapOvr>
    <a:masterClrMapping/>
  </p:clrMapOvr>
  <mc:AlternateContent xmlns:mc="http://schemas.openxmlformats.org/markup-compatibility/2006" xmlns:p14="http://schemas.microsoft.com/office/powerpoint/2010/main">
    <mc:Choice Requires="p14">
      <p:transition spd="slow" p14:dur="2000" advTm="24356"/>
    </mc:Choice>
    <mc:Fallback xmlns="">
      <p:transition spd="slow" advTm="24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6">
                                            <p:txEl>
                                              <p:pRg st="0" end="0"/>
                                            </p:txEl>
                                          </p:spTgt>
                                        </p:tgtEl>
                                        <p:attrNameLst>
                                          <p:attrName>style.opacity</p:attrName>
                                        </p:attrNameLst>
                                      </p:cBhvr>
                                      <p:to>
                                        <p:strVal val="0.25"/>
                                      </p:to>
                                    </p:set>
                                    <p:animEffect filter="image" prLst="opacity: 0.25">
                                      <p:cBhvr rctx="IE">
                                        <p:cTn id="7" dur="indefinite"/>
                                        <p:tgtEl>
                                          <p:spTgt spid="6">
                                            <p:txEl>
                                              <p:pRg st="0" end="0"/>
                                            </p:txEl>
                                          </p:spTgt>
                                        </p:tgtEl>
                                      </p:cBhvr>
                                    </p:animEffect>
                                  </p:childTnLst>
                                </p:cTn>
                              </p:par>
                              <p:par>
                                <p:cTn id="8" presetID="9" presetClass="emph" presetSubtype="0" nodeType="withEffect">
                                  <p:stCondLst>
                                    <p:cond delay="0"/>
                                  </p:stCondLst>
                                  <p:childTnLst>
                                    <p:set>
                                      <p:cBhvr>
                                        <p:cTn id="9" dur="indefinite"/>
                                        <p:tgtEl>
                                          <p:spTgt spid="6">
                                            <p:txEl>
                                              <p:pRg st="1" end="1"/>
                                            </p:txEl>
                                          </p:spTgt>
                                        </p:tgtEl>
                                        <p:attrNameLst>
                                          <p:attrName>style.opacity</p:attrName>
                                        </p:attrNameLst>
                                      </p:cBhvr>
                                      <p:to>
                                        <p:strVal val="0.25"/>
                                      </p:to>
                                    </p:set>
                                    <p:animEffect filter="image" prLst="opacity: 0.25">
                                      <p:cBhvr rctx="IE">
                                        <p:cTn id="10" dur="indefinite"/>
                                        <p:tgtEl>
                                          <p:spTgt spid="6">
                                            <p:txEl>
                                              <p:pRg st="1" end="1"/>
                                            </p:txEl>
                                          </p:spTgt>
                                        </p:tgtEl>
                                      </p:cBhvr>
                                    </p:animEffect>
                                  </p:childTnLst>
                                </p:cTn>
                              </p:par>
                              <p:par>
                                <p:cTn id="11" presetID="9" presetClass="emph" presetSubtype="0" nodeType="withEffect">
                                  <p:stCondLst>
                                    <p:cond delay="0"/>
                                  </p:stCondLst>
                                  <p:childTnLst>
                                    <p:set>
                                      <p:cBhvr>
                                        <p:cTn id="12" dur="indefinite"/>
                                        <p:tgtEl>
                                          <p:spTgt spid="6">
                                            <p:txEl>
                                              <p:pRg st="2" end="2"/>
                                            </p:txEl>
                                          </p:spTgt>
                                        </p:tgtEl>
                                        <p:attrNameLst>
                                          <p:attrName>style.opacity</p:attrName>
                                        </p:attrNameLst>
                                      </p:cBhvr>
                                      <p:to>
                                        <p:strVal val="0.25"/>
                                      </p:to>
                                    </p:set>
                                    <p:animEffect filter="image" prLst="opacity: 0.25">
                                      <p:cBhvr rctx="IE">
                                        <p:cTn id="13" dur="indefinite"/>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6">
                                            <p:txEl>
                                              <p:pRg st="0" end="0"/>
                                            </p:txEl>
                                          </p:spTgt>
                                        </p:tgtEl>
                                        <p:attrNameLst>
                                          <p:attrName>style.opacity</p:attrName>
                                        </p:attrNameLst>
                                      </p:cBhvr>
                                      <p:to>
                                        <p:strVal val="0.75"/>
                                      </p:to>
                                    </p:set>
                                    <p:animEffect filter="image" prLst="opacity: 0.75">
                                      <p:cBhvr rctx="IE">
                                        <p:cTn id="18" dur="indefinite"/>
                                        <p:tgtEl>
                                          <p:spTgt spid="6">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6">
                                            <p:txEl>
                                              <p:pRg st="1" end="1"/>
                                            </p:txEl>
                                          </p:spTgt>
                                        </p:tgtEl>
                                        <p:attrNameLst>
                                          <p:attrName>style.opacity</p:attrName>
                                        </p:attrNameLst>
                                      </p:cBhvr>
                                      <p:to>
                                        <p:strVal val="0.75"/>
                                      </p:to>
                                    </p:set>
                                    <p:animEffect filter="image" prLst="opacity: 0.75">
                                      <p:cBhvr rctx="IE">
                                        <p:cTn id="26" dur="indefinite"/>
                                        <p:tgtEl>
                                          <p:spTgt spid="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6">
                                            <p:txEl>
                                              <p:pRg st="2" end="2"/>
                                            </p:txEl>
                                          </p:spTgt>
                                        </p:tgtEl>
                                        <p:attrNameLst>
                                          <p:attrName>style.opacity</p:attrName>
                                        </p:attrNameLst>
                                      </p:cBhvr>
                                      <p:to>
                                        <p:strVal val="0.75"/>
                                      </p:to>
                                    </p:set>
                                    <p:animEffect filter="image" prLst="opacity: 0.75">
                                      <p:cBhvr rctx="IE">
                                        <p:cTn id="31" dur="indefinite"/>
                                        <p:tgtEl>
                                          <p:spTgt spid="6">
                                            <p:txEl>
                                              <p:pRg st="2" end="2"/>
                                            </p:txEl>
                                          </p:spTgt>
                                        </p:tgtEl>
                                      </p:cBhvr>
                                    </p:animEffect>
                                  </p:childTnLst>
                                </p:cTn>
                              </p:par>
                            </p:childTnLst>
                          </p:cTn>
                        </p:par>
                        <p:par>
                          <p:cTn id="32" fill="hold">
                            <p:stCondLst>
                              <p:cond delay="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extLst>
    <p:ext uri="{E180D4A7-C9FB-4DFB-919C-405C955672EB}">
      <p14:showEvtLst xmlns:p14="http://schemas.microsoft.com/office/powerpoint/2010/main">
        <p14:playEvt time="27" objId="10"/>
        <p14:playEvt time="3294" objId="11"/>
        <p14:stopEvt time="3437" objId="10"/>
        <p14:playEvt time="8563" objId="12"/>
        <p14:stopEvt time="8729" objId="11"/>
        <p14:playEvt time="16911" objId="14"/>
        <p14:stopEvt time="17054" objId="12"/>
        <p14:stopEvt time="23761" objId="14"/>
      </p14:showEvtLst>
    </p:ext>
  </p:extLst>
</p:sld>
</file>

<file path=ppt/theme/theme1.xml><?xml version="1.0" encoding="utf-8"?>
<a:theme xmlns:a="http://schemas.openxmlformats.org/drawingml/2006/main" name="安全衛生日本語">
  <a:themeElements>
    <a:clrScheme name="ユーザー定義 1">
      <a:dk1>
        <a:srgbClr val="000000"/>
      </a:dk1>
      <a:lt1>
        <a:srgbClr val="FFFFFF"/>
      </a:lt1>
      <a:dk2>
        <a:srgbClr val="44546A"/>
      </a:dk2>
      <a:lt2>
        <a:srgbClr val="E7E6E6"/>
      </a:lt2>
      <a:accent1>
        <a:srgbClr val="EE8322"/>
      </a:accent1>
      <a:accent2>
        <a:srgbClr val="1AA4D9"/>
      </a:accent2>
      <a:accent3>
        <a:srgbClr val="B74140"/>
      </a:accent3>
      <a:accent4>
        <a:srgbClr val="1B458B"/>
      </a:accent4>
      <a:accent5>
        <a:srgbClr val="169F45"/>
      </a:accent5>
      <a:accent6>
        <a:srgbClr val="266421"/>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安全衛生日本語" id="{72CC6BE8-A251-0045-9492-45B3451C0B2E}" vid="{243C8E7B-4BF9-B443-977B-3F1648365D2F}"/>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7586</TotalTime>
  <Words>9683</Words>
  <Application>Microsoft Office PowerPoint</Application>
  <PresentationFormat>画面に合わせる (4:3)</PresentationFormat>
  <Paragraphs>1117</Paragraphs>
  <Slides>75</Slides>
  <Notes>75</Notes>
  <HiddenSlides>0</HiddenSlides>
  <MMClips>7</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75</vt:i4>
      </vt:variant>
    </vt:vector>
  </HeadingPairs>
  <TitlesOfParts>
    <vt:vector size="85" baseType="lpstr">
      <vt:lpstr>Meiryo UI</vt:lpstr>
      <vt:lpstr>ＭＳ Ｐゴシック</vt:lpstr>
      <vt:lpstr>PBunkyuMdGoStd-EB</vt:lpstr>
      <vt:lpstr>メイリオ</vt:lpstr>
      <vt:lpstr>メイリオ</vt:lpstr>
      <vt:lpstr>Arial</vt:lpstr>
      <vt:lpstr>Arial Narrow</vt:lpstr>
      <vt:lpstr>Calibri</vt:lpstr>
      <vt:lpstr>Wingdings</vt:lpstr>
      <vt:lpstr>安全衛生日本語</vt:lpstr>
      <vt:lpstr>安全教育</vt:lpstr>
      <vt:lpstr>北海道大学　 公共政策学教育部における緊急時の連絡先</vt:lpstr>
      <vt:lpstr>安全の手引</vt:lpstr>
      <vt:lpstr>安全の手引</vt:lpstr>
      <vt:lpstr>自ら「安全」を目指そう</vt:lpstr>
      <vt:lpstr>ハザードとリスク</vt:lpstr>
      <vt:lpstr>ハインリッヒの法則</vt:lpstr>
      <vt:lpstr>リスクアセスメント</vt:lpstr>
      <vt:lpstr>リスクコミュニケーション</vt:lpstr>
      <vt:lpstr>リスクとベネフィット</vt:lpstr>
      <vt:lpstr>「被害が発生していない」≠「安全」</vt:lpstr>
      <vt:lpstr>「安全」と「安心」</vt:lpstr>
      <vt:lpstr>法的責任</vt:lpstr>
      <vt:lpstr>安全配慮義務</vt:lpstr>
      <vt:lpstr>安全衛生の３管理</vt:lpstr>
      <vt:lpstr>4S（よんえす）</vt:lpstr>
      <vt:lpstr>認知バイアスに注意</vt:lpstr>
      <vt:lpstr>安全の手引</vt:lpstr>
      <vt:lpstr>安全衛生管理における大学の特徴</vt:lpstr>
      <vt:lpstr>本学における安全衛生管理組織の概要</vt:lpstr>
      <vt:lpstr>安全衛生管理における「職員等」の範囲と責任</vt:lpstr>
      <vt:lpstr>安全主任者（＝研究室等の長）</vt:lpstr>
      <vt:lpstr>研究室等での安全教育</vt:lpstr>
      <vt:lpstr>教育訓練、講習会、教育資料等</vt:lpstr>
      <vt:lpstr>事故情報の収集（事故連絡票）</vt:lpstr>
      <vt:lpstr>事故情報の収集（事故連絡票）</vt:lpstr>
      <vt:lpstr>産業医と産業医巡視</vt:lpstr>
      <vt:lpstr>ブロックごとの衛生管理者の役割</vt:lpstr>
      <vt:lpstr>安全衛生本部による衛生管理者巡視</vt:lpstr>
      <vt:lpstr>安全衛生委員会</vt:lpstr>
      <vt:lpstr>安全の手引</vt:lpstr>
      <vt:lpstr>緊急時の行動指針</vt:lpstr>
      <vt:lpstr>緊急時の通報先</vt:lpstr>
      <vt:lpstr>火災発生時の対応</vt:lpstr>
      <vt:lpstr>地震発生時の対応</vt:lpstr>
      <vt:lpstr>救急処置</vt:lpstr>
      <vt:lpstr>応急処置</vt:lpstr>
      <vt:lpstr>安全の手引</vt:lpstr>
      <vt:lpstr>感染の予防と管理</vt:lpstr>
      <vt:lpstr>飲酒について</vt:lpstr>
      <vt:lpstr>受動喫煙防止</vt:lpstr>
      <vt:lpstr>体育活動における安全</vt:lpstr>
      <vt:lpstr>疲労</vt:lpstr>
      <vt:lpstr>腰痛</vt:lpstr>
      <vt:lpstr>Visual Display Terminals （VDT）作業</vt:lpstr>
      <vt:lpstr>過重労働による健康障害</vt:lpstr>
      <vt:lpstr>メンタルヘルス</vt:lpstr>
      <vt:lpstr>安全の手引</vt:lpstr>
      <vt:lpstr>屋外におけるリスク</vt:lpstr>
      <vt:lpstr>屋外におけるリスク</vt:lpstr>
      <vt:lpstr>屋外におけるリスク</vt:lpstr>
      <vt:lpstr>屋外におけるリスク</vt:lpstr>
      <vt:lpstr>屋外におけるリスク</vt:lpstr>
      <vt:lpstr>屋外におけるリスク</vt:lpstr>
      <vt:lpstr>屋外におけるリスク</vt:lpstr>
      <vt:lpstr>屋外におけるリスク</vt:lpstr>
      <vt:lpstr>屋外におけるリスク</vt:lpstr>
      <vt:lpstr>屋外におけるリスク</vt:lpstr>
      <vt:lpstr>屋外におけるリスク</vt:lpstr>
      <vt:lpstr>屋内におけるリスク</vt:lpstr>
      <vt:lpstr>屋内におけるリスク</vt:lpstr>
      <vt:lpstr>屋内におけるリスク</vt:lpstr>
      <vt:lpstr>屋内におけるリスク</vt:lpstr>
      <vt:lpstr>屋内におけるリスク</vt:lpstr>
      <vt:lpstr>実験室内におけるリスク</vt:lpstr>
      <vt:lpstr>実験室内におけるリスク</vt:lpstr>
      <vt:lpstr>実験室内におけるリスク</vt:lpstr>
      <vt:lpstr>実験室内におけるリスク</vt:lpstr>
      <vt:lpstr>実験室内におけるリスク</vt:lpstr>
      <vt:lpstr>傷害保険、労災保険など</vt:lpstr>
      <vt:lpstr>傷害保険、労災保険など</vt:lpstr>
      <vt:lpstr>労働安全法に定める免許、技能講習、特別講習について（学内限定）</vt:lpstr>
      <vt:lpstr>ここに一番近いAED</vt:lpstr>
      <vt:lpstr>「安全の手引第2版」を様々な事故の未然防止に役立ててください。</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ユニバーシティ・アイデンティティの 定義と運用に関する研究</dc:title>
  <dc:creator>anzen-ri</dc:creator>
  <cp:lastModifiedBy>山本　いくみ</cp:lastModifiedBy>
  <cp:revision>866</cp:revision>
  <cp:lastPrinted>2020-01-21T03:18:54Z</cp:lastPrinted>
  <dcterms:created xsi:type="dcterms:W3CDTF">2015-08-04T00:54:46Z</dcterms:created>
  <dcterms:modified xsi:type="dcterms:W3CDTF">2023-04-12T03:54:58Z</dcterms:modified>
</cp:coreProperties>
</file>